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8"/>
  </p:notesMasterIdLst>
  <p:handoutMasterIdLst>
    <p:handoutMasterId r:id="rId89"/>
  </p:handoutMasterIdLst>
  <p:sldIdLst>
    <p:sldId id="256" r:id="rId2"/>
    <p:sldId id="263" r:id="rId3"/>
    <p:sldId id="293" r:id="rId4"/>
    <p:sldId id="292" r:id="rId5"/>
    <p:sldId id="308" r:id="rId6"/>
    <p:sldId id="309" r:id="rId7"/>
    <p:sldId id="310" r:id="rId8"/>
    <p:sldId id="311" r:id="rId9"/>
    <p:sldId id="312" r:id="rId10"/>
    <p:sldId id="313" r:id="rId11"/>
    <p:sldId id="314" r:id="rId12"/>
    <p:sldId id="315" r:id="rId13"/>
    <p:sldId id="317" r:id="rId14"/>
    <p:sldId id="318" r:id="rId15"/>
    <p:sldId id="319" r:id="rId16"/>
    <p:sldId id="320" r:id="rId17"/>
    <p:sldId id="321" r:id="rId18"/>
    <p:sldId id="322" r:id="rId19"/>
    <p:sldId id="324" r:id="rId20"/>
    <p:sldId id="325" r:id="rId21"/>
    <p:sldId id="326" r:id="rId22"/>
    <p:sldId id="327" r:id="rId23"/>
    <p:sldId id="329" r:id="rId24"/>
    <p:sldId id="330" r:id="rId25"/>
    <p:sldId id="367" r:id="rId26"/>
    <p:sldId id="368" r:id="rId27"/>
    <p:sldId id="369" r:id="rId28"/>
    <p:sldId id="370" r:id="rId29"/>
    <p:sldId id="371" r:id="rId30"/>
    <p:sldId id="372" r:id="rId31"/>
    <p:sldId id="373" r:id="rId32"/>
    <p:sldId id="374" r:id="rId33"/>
    <p:sldId id="375" r:id="rId34"/>
    <p:sldId id="376" r:id="rId35"/>
    <p:sldId id="377" r:id="rId36"/>
    <p:sldId id="379" r:id="rId37"/>
    <p:sldId id="378" r:id="rId38"/>
    <p:sldId id="380" r:id="rId39"/>
    <p:sldId id="381" r:id="rId40"/>
    <p:sldId id="382" r:id="rId41"/>
    <p:sldId id="383" r:id="rId42"/>
    <p:sldId id="384" r:id="rId43"/>
    <p:sldId id="386" r:id="rId44"/>
    <p:sldId id="387" r:id="rId45"/>
    <p:sldId id="388" r:id="rId46"/>
    <p:sldId id="389" r:id="rId47"/>
    <p:sldId id="390" r:id="rId48"/>
    <p:sldId id="391" r:id="rId49"/>
    <p:sldId id="385" r:id="rId50"/>
    <p:sldId id="393" r:id="rId51"/>
    <p:sldId id="392" r:id="rId52"/>
    <p:sldId id="366" r:id="rId53"/>
    <p:sldId id="331" r:id="rId54"/>
    <p:sldId id="332" r:id="rId55"/>
    <p:sldId id="365"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4" r:id="rId86"/>
    <p:sldId id="363" r:id="rId87"/>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E8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5" autoAdjust="0"/>
    <p:restoredTop sz="94660"/>
  </p:normalViewPr>
  <p:slideViewPr>
    <p:cSldViewPr snapToGrid="0">
      <p:cViewPr varScale="1">
        <p:scale>
          <a:sx n="84" d="100"/>
          <a:sy n="84" d="100"/>
        </p:scale>
        <p:origin x="76" y="17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0" d="100"/>
          <a:sy n="80" d="100"/>
        </p:scale>
        <p:origin x="401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10" Type="http://schemas.openxmlformats.org/officeDocument/2006/relationships/image" Target="../media/image87.wmf"/><Relationship Id="rId4" Type="http://schemas.openxmlformats.org/officeDocument/2006/relationships/image" Target="../media/image81.wmf"/><Relationship Id="rId9" Type="http://schemas.openxmlformats.org/officeDocument/2006/relationships/image" Target="../media/image8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5568" tIns="47784" rIns="95568" bIns="47784" rtlCol="0"/>
          <a:lstStyle>
            <a:lvl1pPr algn="r">
              <a:defRPr sz="1300"/>
            </a:lvl1pPr>
          </a:lstStyle>
          <a:p>
            <a:fld id="{03EA1B1A-FAC0-4E5D-97DD-C9C2D96E6619}" type="datetimeFigureOut">
              <a:rPr lang="zh-CN" altLang="en-US" smtClean="0"/>
              <a:t>2022/4/25</a:t>
            </a:fld>
            <a:endParaRPr lang="zh-CN" altLang="en-US"/>
          </a:p>
        </p:txBody>
      </p:sp>
      <p:sp>
        <p:nvSpPr>
          <p:cNvPr id="4" name="页脚占位符 3"/>
          <p:cNvSpPr>
            <a:spLocks noGrp="1"/>
          </p:cNvSpPr>
          <p:nvPr>
            <p:ph type="ftr" sz="quarter" idx="2"/>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443" y="9430092"/>
            <a:ext cx="2945659" cy="498134"/>
          </a:xfrm>
          <a:prstGeom prst="rect">
            <a:avLst/>
          </a:prstGeom>
        </p:spPr>
        <p:txBody>
          <a:bodyPr vert="horz" lIns="95568" tIns="47784" rIns="95568" bIns="47784" rtlCol="0" anchor="b"/>
          <a:lstStyle>
            <a:lvl1pPr algn="r">
              <a:defRPr sz="1300"/>
            </a:lvl1pPr>
          </a:lstStyle>
          <a:p>
            <a:fld id="{BEAF2F32-4144-4141-8D41-E9E53B853C74}" type="slidenum">
              <a:rPr lang="zh-CN" altLang="en-US" smtClean="0"/>
              <a:t>‹#›</a:t>
            </a:fld>
            <a:endParaRPr lang="zh-CN" altLang="en-US"/>
          </a:p>
        </p:txBody>
      </p:sp>
    </p:spTree>
    <p:extLst>
      <p:ext uri="{BB962C8B-B14F-4D97-AF65-F5344CB8AC3E}">
        <p14:creationId xmlns:p14="http://schemas.microsoft.com/office/powerpoint/2010/main" val="2833511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5568" tIns="47784" rIns="95568" bIns="47784"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5568" tIns="47784" rIns="95568" bIns="47784" rtlCol="0"/>
          <a:lstStyle>
            <a:lvl1pPr algn="r">
              <a:defRPr sz="1300"/>
            </a:lvl1pPr>
          </a:lstStyle>
          <a:p>
            <a:fld id="{2C63ADD3-532A-4AB8-AD5A-FF2517BA225C}" type="datetimeFigureOut">
              <a:rPr lang="zh-CN" altLang="en-US" smtClean="0"/>
              <a:t>2022/4/25</a:t>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5568" tIns="47784" rIns="95568" bIns="47784"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5568" tIns="47784" rIns="95568" bIns="4778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2"/>
            <a:ext cx="2945659" cy="498134"/>
          </a:xfrm>
          <a:prstGeom prst="rect">
            <a:avLst/>
          </a:prstGeom>
        </p:spPr>
        <p:txBody>
          <a:bodyPr vert="horz" lIns="95568" tIns="47784" rIns="95568" bIns="4778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2"/>
            <a:ext cx="2945659" cy="498134"/>
          </a:xfrm>
          <a:prstGeom prst="rect">
            <a:avLst/>
          </a:prstGeom>
        </p:spPr>
        <p:txBody>
          <a:bodyPr vert="horz" lIns="95568" tIns="47784" rIns="95568" bIns="47784" rtlCol="0" anchor="b"/>
          <a:lstStyle>
            <a:lvl1pPr algn="r">
              <a:defRPr sz="1300"/>
            </a:lvl1pPr>
          </a:lstStyle>
          <a:p>
            <a:fld id="{086CA6EE-995B-484F-B29D-8373D2C736E4}" type="slidenum">
              <a:rPr lang="zh-CN" altLang="en-US" smtClean="0"/>
              <a:t>‹#›</a:t>
            </a:fld>
            <a:endParaRPr lang="zh-CN" altLang="en-US"/>
          </a:p>
        </p:txBody>
      </p:sp>
    </p:spTree>
    <p:extLst>
      <p:ext uri="{BB962C8B-B14F-4D97-AF65-F5344CB8AC3E}">
        <p14:creationId xmlns:p14="http://schemas.microsoft.com/office/powerpoint/2010/main" val="99777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3D6EBD4-1330-4B61-99F7-AD7DB19E3A5F}" type="datetime1">
              <a:rPr lang="zh-CN" altLang="en-US" smtClean="0"/>
              <a:t>2022/4/25</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1" y="114660"/>
            <a:ext cx="2624893" cy="825138"/>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6" name="文本框 15"/>
          <p:cNvSpPr txBox="1"/>
          <p:nvPr/>
        </p:nvSpPr>
        <p:spPr>
          <a:xfrm>
            <a:off x="8287004" y="6284844"/>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3"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10500189" y="6558385"/>
            <a:ext cx="169182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25C2C98-BDC6-415B-BCCA-CF392231719A}"/>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3879498-D942-4BA8-9465-0D1B1629ADE0}"/>
              </a:ext>
            </a:extLst>
          </p:cNvPr>
          <p:cNvCxnSpPr/>
          <p:nvPr userDrawn="1"/>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993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8EA9EB7-C9F3-4437-8E90-C1C1C9E151FC}" type="datetime1">
              <a:rPr lang="zh-CN" altLang="en-US" smtClean="0"/>
              <a:t>2022/4/25</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494858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4"/>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F835F92-FDBF-45F4-A4EE-49AF2C4D57C2}" type="datetime1">
              <a:rPr lang="zh-CN" altLang="en-US" smtClean="0"/>
              <a:t>2022/4/25</a:t>
            </a:fld>
            <a:endParaRPr lang="zh-CN" altLang="en-US"/>
          </a:p>
        </p:txBody>
      </p:sp>
      <p:sp>
        <p:nvSpPr>
          <p:cNvPr id="6" name="Footer Placeholder 5"/>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7" name="Slide Number Placeholder 6"/>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3075316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929973"/>
            <a:ext cx="10515600" cy="524699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643AEC6-CDCD-47EA-8A51-2E8C090EDC4B}" type="datetime1">
              <a:rPr lang="zh-CN" altLang="en-US" smtClean="0"/>
              <a:t>2022/4/25</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3" name="文本框 12"/>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6"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18"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9" name="直接连接符 18"/>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3BA2EF8-E7F1-4F1C-94F2-46FE6E19F85F}"/>
              </a:ext>
            </a:extLst>
          </p:cNvPr>
          <p:cNvSpPr txBox="1"/>
          <p:nvPr userDrawn="1"/>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4" name="直接连接符 13">
            <a:extLst>
              <a:ext uri="{FF2B5EF4-FFF2-40B4-BE49-F238E27FC236}">
                <a16:creationId xmlns:a16="http://schemas.microsoft.com/office/drawing/2014/main" id="{ADE568CA-E407-4B7A-9372-A7C792CE812A}"/>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3AA64B1-C348-4B04-A882-B93AB01A79D2}"/>
              </a:ext>
            </a:extLst>
          </p:cNvPr>
          <p:cNvCxnSpPr/>
          <p:nvPr userDrawn="1"/>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圆角矩形 20">
            <a:extLst>
              <a:ext uri="{FF2B5EF4-FFF2-40B4-BE49-F238E27FC236}">
                <a16:creationId xmlns:a16="http://schemas.microsoft.com/office/drawing/2014/main" id="{165220F9-6110-4511-9EA1-75AE01722560}"/>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a:extLst>
              <a:ext uri="{FF2B5EF4-FFF2-40B4-BE49-F238E27FC236}">
                <a16:creationId xmlns:a16="http://schemas.microsoft.com/office/drawing/2014/main" id="{EE181A64-F9DB-45E0-B0E7-BE2E4A3BE4CB}"/>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23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8"/>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9" y="365128"/>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C66AD88-6A84-430C-A8F5-E8006BBA2022}" type="datetime1">
              <a:rPr lang="zh-CN" altLang="en-US" smtClean="0"/>
              <a:t>2022/4/25</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t>‹#›</a:t>
            </a:fld>
            <a:endParaRPr lang="zh-CN" altLang="en-US"/>
          </a:p>
        </p:txBody>
      </p:sp>
    </p:spTree>
    <p:extLst>
      <p:ext uri="{BB962C8B-B14F-4D97-AF65-F5344CB8AC3E}">
        <p14:creationId xmlns:p14="http://schemas.microsoft.com/office/powerpoint/2010/main" val="1853402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FFFA530-53B6-4168-B7DF-92A92CDC05C7}" type="datetime1">
              <a:rPr lang="zh-CN" altLang="en-US" smtClean="0"/>
              <a:t>2022/4/25</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12"/>
          </p:nvPr>
        </p:nvSpPr>
        <p:spPr/>
        <p:txBody>
          <a:bodyPr/>
          <a:lstStyle/>
          <a:p>
            <a:fld id="{992410F8-5038-4D67-BFCB-CC041677B2F5}"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2F413147-145C-4C00-BFBF-9E7125333318}"/>
              </a:ext>
            </a:extLst>
          </p:cNvPr>
          <p:cNvCxnSpPr>
            <a:endCxn id="13" idx="1"/>
          </p:cNvCxnSpPr>
          <p:nvPr userDrawn="1"/>
        </p:nvCxnSpPr>
        <p:spPr>
          <a:xfrm>
            <a:off x="101602" y="6362992"/>
            <a:ext cx="828461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366CEDE-E5CE-4490-935F-BEB61875943E}"/>
              </a:ext>
            </a:extLst>
          </p:cNvPr>
          <p:cNvSpPr txBox="1"/>
          <p:nvPr userDrawn="1"/>
        </p:nvSpPr>
        <p:spPr>
          <a:xfrm>
            <a:off x="8386212" y="6162937"/>
            <a:ext cx="2294488" cy="400110"/>
          </a:xfrm>
          <a:prstGeom prst="rect">
            <a:avLst/>
          </a:prstGeom>
          <a:noFill/>
        </p:spPr>
        <p:txBody>
          <a:bodyPr wrap="square" rtlCol="0">
            <a:spAutoFit/>
          </a:bodyPr>
          <a:lstStyle/>
          <a:p>
            <a:r>
              <a:rPr lang="zh-CN" altLang="en-US" sz="2000" dirty="0">
                <a:latin typeface="+mj-ea"/>
                <a:ea typeface="+mj-ea"/>
              </a:rPr>
              <a:t>系统工程导论</a:t>
            </a:r>
            <a:endParaRPr lang="zh-CN" altLang="en-US" sz="1600" dirty="0">
              <a:latin typeface="+mj-ea"/>
              <a:ea typeface="+mj-ea"/>
            </a:endParaRPr>
          </a:p>
        </p:txBody>
      </p:sp>
      <p:cxnSp>
        <p:nvCxnSpPr>
          <p:cNvPr id="9" name="直接连接符 8">
            <a:extLst>
              <a:ext uri="{FF2B5EF4-FFF2-40B4-BE49-F238E27FC236}">
                <a16:creationId xmlns:a16="http://schemas.microsoft.com/office/drawing/2014/main" id="{2A0A4C72-A180-4050-88D9-3A7E0BF9AABC}"/>
              </a:ext>
            </a:extLst>
          </p:cNvPr>
          <p:cNvCxnSpPr>
            <a:stCxn id="13" idx="3"/>
          </p:cNvCxnSpPr>
          <p:nvPr userDrawn="1"/>
        </p:nvCxnSpPr>
        <p:spPr>
          <a:xfrm>
            <a:off x="10680700" y="6362992"/>
            <a:ext cx="1422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E701923-EBD4-4C99-AB49-00739DBBC2A5}"/>
              </a:ext>
            </a:extLst>
          </p:cNvPr>
          <p:cNvCxnSpPr>
            <a:endCxn id="42" idx="1"/>
          </p:cNvCxnSpPr>
          <p:nvPr userDrawn="1"/>
        </p:nvCxnSpPr>
        <p:spPr>
          <a:xfrm>
            <a:off x="101602" y="501016"/>
            <a:ext cx="849073"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11" name="组 13">
            <a:extLst>
              <a:ext uri="{FF2B5EF4-FFF2-40B4-BE49-F238E27FC236}">
                <a16:creationId xmlns:a16="http://schemas.microsoft.com/office/drawing/2014/main" id="{74906673-2289-4764-B0E4-ED68A3F2CA1F}"/>
              </a:ext>
            </a:extLst>
          </p:cNvPr>
          <p:cNvGrpSpPr/>
          <p:nvPr userDrawn="1"/>
        </p:nvGrpSpPr>
        <p:grpSpPr>
          <a:xfrm>
            <a:off x="9245600" y="258051"/>
            <a:ext cx="1955800" cy="476548"/>
            <a:chOff x="0" y="23968"/>
            <a:chExt cx="7913267" cy="2570852"/>
          </a:xfrm>
        </p:grpSpPr>
        <p:pic>
          <p:nvPicPr>
            <p:cNvPr id="12" name="图片 11">
              <a:extLst>
                <a:ext uri="{FF2B5EF4-FFF2-40B4-BE49-F238E27FC236}">
                  <a16:creationId xmlns:a16="http://schemas.microsoft.com/office/drawing/2014/main" id="{378E3A46-B4F7-4D12-ACF7-8B1E5D9CFDAA}"/>
                </a:ext>
              </a:extLst>
            </p:cNvPr>
            <p:cNvPicPr>
              <a:picLocks noChangeAspect="1"/>
            </p:cNvPicPr>
            <p:nvPr userDrawn="1"/>
          </p:nvPicPr>
          <p:blipFill>
            <a:blip r:embed="rId2"/>
            <a:stretch>
              <a:fillRect/>
            </a:stretch>
          </p:blipFill>
          <p:spPr>
            <a:xfrm>
              <a:off x="0" y="23968"/>
              <a:ext cx="2570852" cy="2570852"/>
            </a:xfrm>
            <a:prstGeom prst="rect">
              <a:avLst/>
            </a:prstGeom>
          </p:spPr>
        </p:pic>
        <p:pic>
          <p:nvPicPr>
            <p:cNvPr id="13" name="图片 12">
              <a:extLst>
                <a:ext uri="{FF2B5EF4-FFF2-40B4-BE49-F238E27FC236}">
                  <a16:creationId xmlns:a16="http://schemas.microsoft.com/office/drawing/2014/main" id="{AF118F82-87EC-4A52-A74D-A81A5F9CFF8D}"/>
                </a:ext>
              </a:extLst>
            </p:cNvPr>
            <p:cNvPicPr>
              <a:picLocks noChangeAspect="1"/>
            </p:cNvPicPr>
            <p:nvPr userDrawn="1"/>
          </p:nvPicPr>
          <p:blipFill>
            <a:blip r:embed="rId3"/>
            <a:stretch>
              <a:fillRect/>
            </a:stretch>
          </p:blipFill>
          <p:spPr>
            <a:xfrm>
              <a:off x="2909467" y="156420"/>
              <a:ext cx="5003800" cy="2438400"/>
            </a:xfrm>
            <a:prstGeom prst="rect">
              <a:avLst/>
            </a:prstGeom>
          </p:spPr>
        </p:pic>
      </p:grpSp>
      <p:cxnSp>
        <p:nvCxnSpPr>
          <p:cNvPr id="14" name="直接连接符 13">
            <a:extLst>
              <a:ext uri="{FF2B5EF4-FFF2-40B4-BE49-F238E27FC236}">
                <a16:creationId xmlns:a16="http://schemas.microsoft.com/office/drawing/2014/main" id="{51ADA420-4D11-4FAF-882F-966564DDBC1E}"/>
              </a:ext>
            </a:extLst>
          </p:cNvPr>
          <p:cNvCxnSpPr/>
          <p:nvPr userDrawn="1"/>
        </p:nvCxnSpPr>
        <p:spPr>
          <a:xfrm>
            <a:off x="11353802" y="501016"/>
            <a:ext cx="7493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68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2236"/>
            <a:ext cx="10515600" cy="5124061"/>
          </a:xfrm>
        </p:spPr>
        <p:txBody>
          <a:bodyPr/>
          <a:lstStyle>
            <a:lvl2pPr>
              <a:lnSpc>
                <a:spcPts val="2880"/>
              </a:lnSpc>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FEFBD26-6A55-4007-B224-949D2AC21732}" type="datetime1">
              <a:rPr lang="zh-CN" altLang="en-US" smtClean="0"/>
              <a:t>2022/4/25</a:t>
            </a:fld>
            <a:endParaRPr lang="zh-CN" altLang="en-US"/>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12"/>
          </p:nvPr>
        </p:nvSpPr>
        <p:spPr>
          <a:xfrm>
            <a:off x="5762053" y="6449004"/>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t>‹#›</a:t>
            </a:fld>
            <a:endParaRPr lang="zh-CN" altLang="en-US" dirty="0"/>
          </a:p>
        </p:txBody>
      </p:sp>
      <p:cxnSp>
        <p:nvCxnSpPr>
          <p:cNvPr id="12" name="直接连接符 11"/>
          <p:cNvCxnSpPr>
            <a:endCxn id="13"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15" name="直接连接符 14"/>
          <p:cNvCxnSpPr>
            <a:cxnSpLocks/>
            <a:stCxn id="13" idx="3"/>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25" name="组 13"/>
          <p:cNvGrpSpPr/>
          <p:nvPr/>
        </p:nvGrpSpPr>
        <p:grpSpPr>
          <a:xfrm>
            <a:off x="9452225" y="205724"/>
            <a:ext cx="1736333" cy="590584"/>
            <a:chOff x="0" y="23968"/>
            <a:chExt cx="7913267" cy="2570852"/>
          </a:xfrm>
        </p:grpSpPr>
        <p:pic>
          <p:nvPicPr>
            <p:cNvPr id="26" name="图片 25"/>
            <p:cNvPicPr>
              <a:picLocks noChangeAspect="1"/>
            </p:cNvPicPr>
            <p:nvPr/>
          </p:nvPicPr>
          <p:blipFill>
            <a:blip r:embed="rId2"/>
            <a:stretch>
              <a:fillRect/>
            </a:stretch>
          </p:blipFill>
          <p:spPr>
            <a:xfrm>
              <a:off x="0" y="23968"/>
              <a:ext cx="2570852" cy="2570852"/>
            </a:xfrm>
            <a:prstGeom prst="rect">
              <a:avLst/>
            </a:prstGeom>
          </p:spPr>
        </p:pic>
        <p:pic>
          <p:nvPicPr>
            <p:cNvPr id="27" name="图片 26"/>
            <p:cNvPicPr>
              <a:picLocks noChangeAspect="1"/>
            </p:cNvPicPr>
            <p:nvPr/>
          </p:nvPicPr>
          <p:blipFill>
            <a:blip r:embed="rId3"/>
            <a:stretch>
              <a:fillRect/>
            </a:stretch>
          </p:blipFill>
          <p:spPr>
            <a:xfrm>
              <a:off x="2909467" y="156420"/>
              <a:ext cx="5003800" cy="2438400"/>
            </a:xfrm>
            <a:prstGeom prst="rect">
              <a:avLst/>
            </a:prstGeom>
          </p:spPr>
        </p:pic>
      </p:grpSp>
      <p:cxnSp>
        <p:nvCxnSpPr>
          <p:cNvPr id="28" name="直接连接符 27"/>
          <p:cNvCxnSpPr>
            <a:cxnSpLocks/>
            <a:stCxn id="27"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1228A5B-5BDA-4C75-9A90-ADBCDCA44B17}"/>
              </a:ext>
            </a:extLst>
          </p:cNvPr>
          <p:cNvCxnSpPr>
            <a:cxnSpLocks/>
            <a:endCxn id="26" idx="1"/>
          </p:cNvCxnSpPr>
          <p:nvPr/>
        </p:nvCxnSpPr>
        <p:spPr>
          <a:xfrm flipV="1">
            <a:off x="3493213" y="501016"/>
            <a:ext cx="5959012"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4CBD4505-58CF-4B8A-A853-811F37B0A54D}"/>
              </a:ext>
            </a:extLst>
          </p:cNvPr>
          <p:cNvSpPr txBox="1"/>
          <p:nvPr/>
        </p:nvSpPr>
        <p:spPr>
          <a:xfrm>
            <a:off x="1114048" y="235996"/>
            <a:ext cx="242325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黑体"/>
                <a:ea typeface="黑体"/>
                <a:cs typeface="+mn-cs"/>
              </a:rPr>
              <a:t>风险决策问题</a:t>
            </a:r>
            <a:endParaRPr kumimoji="0" lang="zh-CN" altLang="en-US" sz="20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360508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7"/>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70"/>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E7C650C-16A8-4F31-94DE-74C555C0C41E}" type="datetime1">
              <a:rPr lang="zh-CN" altLang="en-US" smtClean="0"/>
              <a:t>2022/4/25</a:t>
            </a:fld>
            <a:endParaRPr lang="zh-CN" altLang="en-US" dirty="0"/>
          </a:p>
        </p:txBody>
      </p:sp>
      <p:sp>
        <p:nvSpPr>
          <p:cNvPr id="5" name="Footer Placeholder 4"/>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grpSp>
        <p:nvGrpSpPr>
          <p:cNvPr id="7" name="组 13"/>
          <p:cNvGrpSpPr/>
          <p:nvPr/>
        </p:nvGrpSpPr>
        <p:grpSpPr>
          <a:xfrm>
            <a:off x="128581" y="114659"/>
            <a:ext cx="2974216" cy="851112"/>
            <a:chOff x="0" y="23968"/>
            <a:chExt cx="7913267" cy="2570852"/>
          </a:xfrm>
        </p:grpSpPr>
        <p:pic>
          <p:nvPicPr>
            <p:cNvPr id="8" name="图片 7"/>
            <p:cNvPicPr>
              <a:picLocks noChangeAspect="1"/>
            </p:cNvPicPr>
            <p:nvPr/>
          </p:nvPicPr>
          <p:blipFill>
            <a:blip r:embed="rId2"/>
            <a:stretch>
              <a:fillRect/>
            </a:stretch>
          </p:blipFill>
          <p:spPr>
            <a:xfrm>
              <a:off x="0" y="23968"/>
              <a:ext cx="2570852" cy="2570852"/>
            </a:xfrm>
            <a:prstGeom prst="rect">
              <a:avLst/>
            </a:prstGeom>
          </p:spPr>
        </p:pic>
        <p:pic>
          <p:nvPicPr>
            <p:cNvPr id="9" name="图片 8"/>
            <p:cNvPicPr>
              <a:picLocks noChangeAspect="1"/>
            </p:cNvPicPr>
            <p:nvPr/>
          </p:nvPicPr>
          <p:blipFill>
            <a:blip r:embed="rId3"/>
            <a:stretch>
              <a:fillRect/>
            </a:stretch>
          </p:blipFill>
          <p:spPr>
            <a:xfrm>
              <a:off x="2909467" y="156420"/>
              <a:ext cx="5003800" cy="2438400"/>
            </a:xfrm>
            <a:prstGeom prst="rect">
              <a:avLst/>
            </a:prstGeom>
          </p:spPr>
        </p:pic>
      </p:grpSp>
      <p:sp>
        <p:nvSpPr>
          <p:cNvPr id="14" name="Slide Number Placeholder 3"/>
          <p:cNvSpPr>
            <a:spLocks noGrp="1"/>
          </p:cNvSpPr>
          <p:nvPr>
            <p:ph type="sldNum" sz="quarter" idx="12"/>
          </p:nvPr>
        </p:nvSpPr>
        <p:spPr>
          <a:xfrm>
            <a:off x="8610600" y="6356357"/>
            <a:ext cx="2743200" cy="365125"/>
          </a:xfrm>
        </p:spPr>
        <p:txBody>
          <a:body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3802375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29973"/>
            <a:ext cx="5181600" cy="524699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929973"/>
            <a:ext cx="5181600" cy="524699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9" name="日期占位符 8"/>
          <p:cNvSpPr>
            <a:spLocks noGrp="1"/>
          </p:cNvSpPr>
          <p:nvPr>
            <p:ph type="dt" sz="half" idx="10"/>
          </p:nvPr>
        </p:nvSpPr>
        <p:spPr/>
        <p:txBody>
          <a:bodyPr/>
          <a:lstStyle/>
          <a:p>
            <a:fld id="{F7BD8691-0221-4B4C-B9EF-1D29016FFFEE}" type="datetime1">
              <a:rPr lang="zh-CN" altLang="en-US" smtClean="0"/>
              <a:t>2022/4/25</a:t>
            </a:fld>
            <a:endParaRPr lang="zh-CN" altLang="en-US"/>
          </a:p>
        </p:txBody>
      </p:sp>
      <p:sp>
        <p:nvSpPr>
          <p:cNvPr id="12" name="页脚占位符 11"/>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0" name="直接连接符 19"/>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22A3C9-7C72-4975-A764-869F2126083C}"/>
              </a:ext>
            </a:extLst>
          </p:cNvPr>
          <p:cNvSpPr txBox="1"/>
          <p:nvPr userDrawn="1"/>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4" name="直接连接符 13">
            <a:extLst>
              <a:ext uri="{FF2B5EF4-FFF2-40B4-BE49-F238E27FC236}">
                <a16:creationId xmlns:a16="http://schemas.microsoft.com/office/drawing/2014/main" id="{25BEFD9D-6947-4DFF-A2FC-188C13690BD4}"/>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153E57-7DE9-4A2D-80FB-C45A1E086B36}"/>
              </a:ext>
            </a:extLst>
          </p:cNvPr>
          <p:cNvCxnSpPr/>
          <p:nvPr userDrawn="1"/>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7" name="圆角矩形 21">
            <a:extLst>
              <a:ext uri="{FF2B5EF4-FFF2-40B4-BE49-F238E27FC236}">
                <a16:creationId xmlns:a16="http://schemas.microsoft.com/office/drawing/2014/main" id="{52F9E108-C98F-45F0-93E2-38E2DE674295}"/>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FF511950-E29E-446D-B424-C41410D6B1C1}"/>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46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932657"/>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8201" y="1756572"/>
            <a:ext cx="5157787" cy="44330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0621" y="929967"/>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0621" y="1753883"/>
            <a:ext cx="5183188" cy="443578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9E0C515-D6E0-4793-92B4-ACD892900123}" type="datetime1">
              <a:rPr lang="zh-CN" altLang="en-US" smtClean="0"/>
              <a:t>2022/4/25</a:t>
            </a:fld>
            <a:endParaRPr lang="zh-CN" altLang="en-US"/>
          </a:p>
        </p:txBody>
      </p:sp>
      <p:sp>
        <p:nvSpPr>
          <p:cNvPr id="8" name="Footer Placeholder 7"/>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6" name="文本框 15"/>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9"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21"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22" name="直接连接符 21"/>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0073B04-C301-4F11-AB6A-7DFB602541D4}"/>
              </a:ext>
            </a:extLst>
          </p:cNvPr>
          <p:cNvSpPr txBox="1"/>
          <p:nvPr userDrawn="1"/>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7" name="直接连接符 16">
            <a:extLst>
              <a:ext uri="{FF2B5EF4-FFF2-40B4-BE49-F238E27FC236}">
                <a16:creationId xmlns:a16="http://schemas.microsoft.com/office/drawing/2014/main" id="{EB911DCF-F1BB-48E0-8BD4-C3B66EE1F5D7}"/>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6913EE2-48B3-43C1-9071-195AC34247C0}"/>
              </a:ext>
            </a:extLst>
          </p:cNvPr>
          <p:cNvCxnSpPr/>
          <p:nvPr userDrawn="1"/>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23">
            <a:extLst>
              <a:ext uri="{FF2B5EF4-FFF2-40B4-BE49-F238E27FC236}">
                <a16:creationId xmlns:a16="http://schemas.microsoft.com/office/drawing/2014/main" id="{4C3F2323-73F2-41FF-8D80-96765160212A}"/>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7FE62F1B-422B-407B-BEE3-31BBBFC51577}"/>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37002F-45C6-4743-8A52-3D2389D2595E}" type="datetime1">
              <a:rPr lang="zh-CN" altLang="en-US" smtClean="0"/>
              <a:t>2022/4/25</a:t>
            </a:fld>
            <a:endParaRPr lang="zh-CN" altLang="en-US"/>
          </a:p>
        </p:txBody>
      </p:sp>
      <p:sp>
        <p:nvSpPr>
          <p:cNvPr id="4" name="Footer Placeholder 3"/>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12" name="文本框 11"/>
          <p:cNvSpPr txBox="1"/>
          <p:nvPr/>
        </p:nvSpPr>
        <p:spPr>
          <a:xfrm>
            <a:off x="8122617" y="6275146"/>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sp>
        <p:nvSpPr>
          <p:cNvPr id="15" name="标题 7"/>
          <p:cNvSpPr>
            <a:spLocks noGrp="1"/>
          </p:cNvSpPr>
          <p:nvPr>
            <p:ph type="title"/>
          </p:nvPr>
        </p:nvSpPr>
        <p:spPr>
          <a:xfrm>
            <a:off x="38100" y="-395596"/>
            <a:ext cx="10515600" cy="1325563"/>
          </a:xfrm>
        </p:spPr>
        <p:txBody>
          <a:bodyPr>
            <a:normAutofit/>
          </a:bodyPr>
          <a:lstStyle>
            <a:lvl1pPr>
              <a:defRPr sz="2800">
                <a:solidFill>
                  <a:schemeClr val="bg1"/>
                </a:solidFill>
              </a:defRPr>
            </a:lvl1pPr>
          </a:lstStyle>
          <a:p>
            <a:r>
              <a:rPr lang="zh-CN" altLang="en-US"/>
              <a:t>单击此处编辑母版标题样式</a:t>
            </a:r>
            <a:endParaRPr lang="zh-CN" altLang="en-US" dirty="0"/>
          </a:p>
        </p:txBody>
      </p:sp>
      <p:sp>
        <p:nvSpPr>
          <p:cNvPr id="17" name="Slide Number Placeholder 5"/>
          <p:cNvSpPr>
            <a:spLocks noGrp="1"/>
          </p:cNvSpPr>
          <p:nvPr>
            <p:ph type="sldNum" sz="quarter" idx="12"/>
          </p:nvPr>
        </p:nvSpPr>
        <p:spPr>
          <a:xfrm>
            <a:off x="5762053" y="6515677"/>
            <a:ext cx="670143" cy="365125"/>
          </a:xfrm>
        </p:spPr>
        <p:txBody>
          <a:bodyPr/>
          <a:lstStyle>
            <a:lvl1pPr>
              <a:defRPr sz="2000">
                <a:latin typeface="Arial" panose="020B0604020202020204" pitchFamily="34" charset="0"/>
                <a:cs typeface="Arial" panose="020B0604020202020204" pitchFamily="34" charset="0"/>
              </a:defRPr>
            </a:lvl1pPr>
          </a:lstStyle>
          <a:p>
            <a:fld id="{992410F8-5038-4D67-BFCB-CC041677B2F5}" type="slidenum">
              <a:rPr lang="zh-CN" altLang="en-US" smtClean="0"/>
              <a:pPr/>
              <a:t>‹#›</a:t>
            </a:fld>
            <a:endParaRPr lang="zh-CN" altLang="en-US" dirty="0"/>
          </a:p>
        </p:txBody>
      </p:sp>
      <p:cxnSp>
        <p:nvCxnSpPr>
          <p:cNvPr id="18" name="直接连接符 17"/>
          <p:cNvCxnSpPr/>
          <p:nvPr/>
        </p:nvCxnSpPr>
        <p:spPr>
          <a:xfrm>
            <a:off x="0" y="6538915"/>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740557"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8100" y="19052"/>
            <a:ext cx="12092213" cy="496271"/>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5B295B9-EFE1-4146-BD0C-0FD14646E307}"/>
              </a:ext>
            </a:extLst>
          </p:cNvPr>
          <p:cNvSpPr txBox="1"/>
          <p:nvPr userDrawn="1"/>
        </p:nvSpPr>
        <p:spPr>
          <a:xfrm>
            <a:off x="8122610" y="6275141"/>
            <a:ext cx="2727543" cy="461665"/>
          </a:xfrm>
          <a:prstGeom prst="rect">
            <a:avLst/>
          </a:prstGeom>
          <a:noFill/>
        </p:spPr>
        <p:txBody>
          <a:bodyPr wrap="square" rtlCol="0">
            <a:spAutoFit/>
          </a:bodyPr>
          <a:lstStyle/>
          <a:p>
            <a:r>
              <a:rPr lang="zh-CN" altLang="en-US" sz="2400" dirty="0">
                <a:latin typeface="+mj-ea"/>
                <a:ea typeface="+mj-ea"/>
              </a:rPr>
              <a:t>系统工程导论</a:t>
            </a:r>
            <a:endParaRPr lang="zh-CN" altLang="en-US" sz="1800" dirty="0">
              <a:latin typeface="+mj-ea"/>
              <a:ea typeface="+mj-ea"/>
            </a:endParaRPr>
          </a:p>
        </p:txBody>
      </p:sp>
      <p:cxnSp>
        <p:nvCxnSpPr>
          <p:cNvPr id="13" name="直接连接符 12">
            <a:extLst>
              <a:ext uri="{FF2B5EF4-FFF2-40B4-BE49-F238E27FC236}">
                <a16:creationId xmlns:a16="http://schemas.microsoft.com/office/drawing/2014/main" id="{5CFE28BC-04CF-4E13-8221-9270F329F840}"/>
              </a:ext>
            </a:extLst>
          </p:cNvPr>
          <p:cNvCxnSpPr/>
          <p:nvPr userDrawn="1"/>
        </p:nvCxnSpPr>
        <p:spPr>
          <a:xfrm>
            <a:off x="0" y="6538914"/>
            <a:ext cx="8153400"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EE3F1A0-EA6B-442D-8914-89AAD6B2A370}"/>
              </a:ext>
            </a:extLst>
          </p:cNvPr>
          <p:cNvCxnSpPr/>
          <p:nvPr userDrawn="1"/>
        </p:nvCxnSpPr>
        <p:spPr>
          <a:xfrm>
            <a:off x="10740550" y="6558385"/>
            <a:ext cx="1451452"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6" name="圆角矩形 19">
            <a:extLst>
              <a:ext uri="{FF2B5EF4-FFF2-40B4-BE49-F238E27FC236}">
                <a16:creationId xmlns:a16="http://schemas.microsoft.com/office/drawing/2014/main" id="{F95DBA03-AE39-41C8-80B1-54DE3F2C81D4}"/>
              </a:ext>
            </a:extLst>
          </p:cNvPr>
          <p:cNvSpPr/>
          <p:nvPr userDrawn="1"/>
        </p:nvSpPr>
        <p:spPr>
          <a:xfrm>
            <a:off x="38100" y="19050"/>
            <a:ext cx="12092213" cy="496270"/>
          </a:xfrm>
          <a:prstGeom prst="roundRect">
            <a:avLst/>
          </a:prstGeom>
          <a:solidFill>
            <a:srgbClr val="5C307D">
              <a:alpha val="70000"/>
            </a:srgbClr>
          </a:solidFill>
          <a:ln>
            <a:noFill/>
          </a:ln>
          <a:effectLst>
            <a:outerShdw blurRad="177800" dist="50800" dir="5400000" algn="ctr" rotWithShape="0">
              <a:srgbClr val="000000">
                <a:alpha val="43137"/>
              </a:srgb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spc="300" dirty="0">
              <a:solidFill>
                <a:schemeClr val="bg1"/>
              </a:solidFill>
              <a:latin typeface="微软雅黑" panose="020B0503020204020204" pitchFamily="34" charset="-122"/>
              <a:ea typeface="微软雅黑" panose="020B0503020204020204" pitchFamily="34" charset="-122"/>
            </a:endParaRPr>
          </a:p>
        </p:txBody>
      </p:sp>
      <p:cxnSp>
        <p:nvCxnSpPr>
          <p:cNvPr id="22" name="直接连接符 21">
            <a:extLst>
              <a:ext uri="{FF2B5EF4-FFF2-40B4-BE49-F238E27FC236}">
                <a16:creationId xmlns:a16="http://schemas.microsoft.com/office/drawing/2014/main" id="{F75C5F88-3065-4759-B661-F802F38A898F}"/>
              </a:ext>
            </a:extLst>
          </p:cNvPr>
          <p:cNvCxnSpPr/>
          <p:nvPr userDrawn="1"/>
        </p:nvCxnSpPr>
        <p:spPr>
          <a:xfrm>
            <a:off x="38100" y="607801"/>
            <a:ext cx="12092213" cy="0"/>
          </a:xfrm>
          <a:prstGeom prst="line">
            <a:avLst/>
          </a:prstGeom>
          <a:ln w="28575">
            <a:solidFill>
              <a:srgbClr val="800080">
                <a:alpha val="60000"/>
              </a:srgbClr>
            </a:solidFill>
          </a:ln>
          <a:effectLst>
            <a:outerShdw blurRad="50800" dist="38100" dir="5400000" algn="t" rotWithShape="0">
              <a:prstClr val="black">
                <a:alpha val="40000"/>
              </a:prstClr>
            </a:outerShdw>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72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65EB43-8783-4B18-B49C-A40D1E4F78EB}" type="datetime1">
              <a:rPr lang="zh-CN" altLang="en-US" smtClean="0"/>
              <a:t>2022/4/25</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2A2B7A25-9F73-4C43-8262-BA015DEE8AD0}"/>
              </a:ext>
            </a:extLst>
          </p:cNvPr>
          <p:cNvCxnSpPr>
            <a:endCxn id="7"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4B17BBB-9AE7-4661-BA26-CE8C76ADCDF7}"/>
              </a:ext>
            </a:extLst>
          </p:cNvPr>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8" name="直接连接符 7">
            <a:extLst>
              <a:ext uri="{FF2B5EF4-FFF2-40B4-BE49-F238E27FC236}">
                <a16:creationId xmlns:a16="http://schemas.microsoft.com/office/drawing/2014/main" id="{070A8216-9486-48D4-9538-1E2F4A9D5525}"/>
              </a:ext>
            </a:extLst>
          </p:cNvPr>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组 13">
            <a:extLst>
              <a:ext uri="{FF2B5EF4-FFF2-40B4-BE49-F238E27FC236}">
                <a16:creationId xmlns:a16="http://schemas.microsoft.com/office/drawing/2014/main" id="{3D21BBC5-5BA4-4481-A337-732FDE1F0507}"/>
              </a:ext>
            </a:extLst>
          </p:cNvPr>
          <p:cNvGrpSpPr/>
          <p:nvPr/>
        </p:nvGrpSpPr>
        <p:grpSpPr>
          <a:xfrm>
            <a:off x="9452225" y="205724"/>
            <a:ext cx="1736333" cy="590584"/>
            <a:chOff x="0" y="23968"/>
            <a:chExt cx="7913267" cy="2570852"/>
          </a:xfrm>
        </p:grpSpPr>
        <p:pic>
          <p:nvPicPr>
            <p:cNvPr id="10" name="图片 9">
              <a:extLst>
                <a:ext uri="{FF2B5EF4-FFF2-40B4-BE49-F238E27FC236}">
                  <a16:creationId xmlns:a16="http://schemas.microsoft.com/office/drawing/2014/main" id="{8AF39F41-DC45-40BD-8F8B-F10E7CA6F16B}"/>
                </a:ext>
              </a:extLst>
            </p:cNvPr>
            <p:cNvPicPr>
              <a:picLocks noChangeAspect="1"/>
            </p:cNvPicPr>
            <p:nvPr/>
          </p:nvPicPr>
          <p:blipFill>
            <a:blip r:embed="rId2"/>
            <a:stretch>
              <a:fillRect/>
            </a:stretch>
          </p:blipFill>
          <p:spPr>
            <a:xfrm>
              <a:off x="0" y="23968"/>
              <a:ext cx="2570852" cy="2570852"/>
            </a:xfrm>
            <a:prstGeom prst="rect">
              <a:avLst/>
            </a:prstGeom>
          </p:spPr>
        </p:pic>
        <p:pic>
          <p:nvPicPr>
            <p:cNvPr id="11" name="图片 10">
              <a:extLst>
                <a:ext uri="{FF2B5EF4-FFF2-40B4-BE49-F238E27FC236}">
                  <a16:creationId xmlns:a16="http://schemas.microsoft.com/office/drawing/2014/main" id="{716D1FFE-48BC-4515-A729-6310070C8FFD}"/>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2" name="直接连接符 11">
            <a:extLst>
              <a:ext uri="{FF2B5EF4-FFF2-40B4-BE49-F238E27FC236}">
                <a16:creationId xmlns:a16="http://schemas.microsoft.com/office/drawing/2014/main" id="{507F0098-C432-40A7-8DB2-BB1316F24B75}"/>
              </a:ext>
            </a:extLst>
          </p:cNvPr>
          <p:cNvCxnSpPr>
            <a:cxnSpLocks/>
            <a:stCxn id="11"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9084276-B268-4B40-A141-82A86DE52A6B}"/>
              </a:ext>
            </a:extLst>
          </p:cNvPr>
          <p:cNvCxnSpPr>
            <a:cxnSpLocks/>
            <a:endCxn id="10" idx="1"/>
          </p:cNvCxnSpPr>
          <p:nvPr/>
        </p:nvCxnSpPr>
        <p:spPr>
          <a:xfrm flipV="1">
            <a:off x="3493213" y="501016"/>
            <a:ext cx="5959012"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1086D51-4851-46FD-A0C0-374B3E9F536E}"/>
              </a:ext>
            </a:extLst>
          </p:cNvPr>
          <p:cNvCxnSpPr>
            <a:cxnSpLocks/>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2C0BAF4D-C4B0-4BFA-B78D-B1A30787411E}"/>
              </a:ext>
            </a:extLst>
          </p:cNvPr>
          <p:cNvSpPr>
            <a:spLocks noGrp="1"/>
          </p:cNvSpPr>
          <p:nvPr>
            <p:ph type="body" sz="quarter" idx="12"/>
          </p:nvPr>
        </p:nvSpPr>
        <p:spPr>
          <a:xfrm>
            <a:off x="1158875" y="236151"/>
            <a:ext cx="2333625" cy="447675"/>
          </a:xfr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299660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_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65EB43-8783-4B18-B49C-A40D1E4F78EB}" type="datetime1">
              <a:rPr lang="zh-CN" altLang="en-US" smtClean="0"/>
              <a:t>2022/4/25</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2A2B7A25-9F73-4C43-8262-BA015DEE8AD0}"/>
              </a:ext>
            </a:extLst>
          </p:cNvPr>
          <p:cNvCxnSpPr>
            <a:endCxn id="7" idx="1"/>
          </p:cNvCxnSpPr>
          <p:nvPr/>
        </p:nvCxnSpPr>
        <p:spPr>
          <a:xfrm>
            <a:off x="292104" y="6356352"/>
            <a:ext cx="8284608"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4B17BBB-9AE7-4661-BA26-CE8C76ADCDF7}"/>
              </a:ext>
            </a:extLst>
          </p:cNvPr>
          <p:cNvSpPr txBox="1"/>
          <p:nvPr/>
        </p:nvSpPr>
        <p:spPr>
          <a:xfrm>
            <a:off x="8576712" y="6156297"/>
            <a:ext cx="2294488" cy="400110"/>
          </a:xfrm>
          <a:prstGeom prst="rect">
            <a:avLst/>
          </a:prstGeom>
          <a:noFill/>
        </p:spPr>
        <p:txBody>
          <a:bodyPr wrap="square" rtlCol="0">
            <a:spAutoFit/>
          </a:bodyPr>
          <a:lstStyle/>
          <a:p>
            <a:pPr algn="ctr"/>
            <a:r>
              <a:rPr lang="zh-CN" altLang="en-US" sz="2000" dirty="0">
                <a:latin typeface="+mj-ea"/>
                <a:ea typeface="+mj-ea"/>
              </a:rPr>
              <a:t>系统工程导论</a:t>
            </a:r>
            <a:endParaRPr lang="zh-CN" altLang="en-US" sz="1600" dirty="0">
              <a:latin typeface="+mj-ea"/>
              <a:ea typeface="+mj-ea"/>
            </a:endParaRPr>
          </a:p>
        </p:txBody>
      </p:sp>
      <p:cxnSp>
        <p:nvCxnSpPr>
          <p:cNvPr id="8" name="直接连接符 7">
            <a:extLst>
              <a:ext uri="{FF2B5EF4-FFF2-40B4-BE49-F238E27FC236}">
                <a16:creationId xmlns:a16="http://schemas.microsoft.com/office/drawing/2014/main" id="{070A8216-9486-48D4-9538-1E2F4A9D5525}"/>
              </a:ext>
            </a:extLst>
          </p:cNvPr>
          <p:cNvCxnSpPr>
            <a:cxnSpLocks/>
          </p:cNvCxnSpPr>
          <p:nvPr/>
        </p:nvCxnSpPr>
        <p:spPr>
          <a:xfrm>
            <a:off x="0" y="501016"/>
            <a:ext cx="1158141" cy="1"/>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grpSp>
        <p:nvGrpSpPr>
          <p:cNvPr id="9" name="组 13">
            <a:extLst>
              <a:ext uri="{FF2B5EF4-FFF2-40B4-BE49-F238E27FC236}">
                <a16:creationId xmlns:a16="http://schemas.microsoft.com/office/drawing/2014/main" id="{3D21BBC5-5BA4-4481-A337-732FDE1F0507}"/>
              </a:ext>
            </a:extLst>
          </p:cNvPr>
          <p:cNvGrpSpPr/>
          <p:nvPr/>
        </p:nvGrpSpPr>
        <p:grpSpPr>
          <a:xfrm>
            <a:off x="9452225" y="205724"/>
            <a:ext cx="1736333" cy="590584"/>
            <a:chOff x="0" y="23968"/>
            <a:chExt cx="7913267" cy="2570852"/>
          </a:xfrm>
        </p:grpSpPr>
        <p:pic>
          <p:nvPicPr>
            <p:cNvPr id="10" name="图片 9">
              <a:extLst>
                <a:ext uri="{FF2B5EF4-FFF2-40B4-BE49-F238E27FC236}">
                  <a16:creationId xmlns:a16="http://schemas.microsoft.com/office/drawing/2014/main" id="{8AF39F41-DC45-40BD-8F8B-F10E7CA6F16B}"/>
                </a:ext>
              </a:extLst>
            </p:cNvPr>
            <p:cNvPicPr>
              <a:picLocks noChangeAspect="1"/>
            </p:cNvPicPr>
            <p:nvPr/>
          </p:nvPicPr>
          <p:blipFill>
            <a:blip r:embed="rId2"/>
            <a:stretch>
              <a:fillRect/>
            </a:stretch>
          </p:blipFill>
          <p:spPr>
            <a:xfrm>
              <a:off x="0" y="23968"/>
              <a:ext cx="2570852" cy="2570852"/>
            </a:xfrm>
            <a:prstGeom prst="rect">
              <a:avLst/>
            </a:prstGeom>
          </p:spPr>
        </p:pic>
        <p:pic>
          <p:nvPicPr>
            <p:cNvPr id="11" name="图片 10">
              <a:extLst>
                <a:ext uri="{FF2B5EF4-FFF2-40B4-BE49-F238E27FC236}">
                  <a16:creationId xmlns:a16="http://schemas.microsoft.com/office/drawing/2014/main" id="{716D1FFE-48BC-4515-A729-6310070C8FFD}"/>
                </a:ext>
              </a:extLst>
            </p:cNvPr>
            <p:cNvPicPr>
              <a:picLocks noChangeAspect="1"/>
            </p:cNvPicPr>
            <p:nvPr/>
          </p:nvPicPr>
          <p:blipFill>
            <a:blip r:embed="rId3"/>
            <a:stretch>
              <a:fillRect/>
            </a:stretch>
          </p:blipFill>
          <p:spPr>
            <a:xfrm>
              <a:off x="2909467" y="156420"/>
              <a:ext cx="5003800" cy="2438400"/>
            </a:xfrm>
            <a:prstGeom prst="rect">
              <a:avLst/>
            </a:prstGeom>
          </p:spPr>
        </p:pic>
      </p:grpSp>
      <p:cxnSp>
        <p:nvCxnSpPr>
          <p:cNvPr id="12" name="直接连接符 11">
            <a:extLst>
              <a:ext uri="{FF2B5EF4-FFF2-40B4-BE49-F238E27FC236}">
                <a16:creationId xmlns:a16="http://schemas.microsoft.com/office/drawing/2014/main" id="{507F0098-C432-40A7-8DB2-BB1316F24B75}"/>
              </a:ext>
            </a:extLst>
          </p:cNvPr>
          <p:cNvCxnSpPr>
            <a:cxnSpLocks/>
            <a:stCxn id="11" idx="3"/>
          </p:cNvCxnSpPr>
          <p:nvPr/>
        </p:nvCxnSpPr>
        <p:spPr>
          <a:xfrm>
            <a:off x="11188558" y="516230"/>
            <a:ext cx="914551"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9084276-B268-4B40-A141-82A86DE52A6B}"/>
              </a:ext>
            </a:extLst>
          </p:cNvPr>
          <p:cNvCxnSpPr>
            <a:cxnSpLocks/>
            <a:stCxn id="18" idx="3"/>
            <a:endCxn id="10" idx="1"/>
          </p:cNvCxnSpPr>
          <p:nvPr/>
        </p:nvCxnSpPr>
        <p:spPr>
          <a:xfrm>
            <a:off x="5761319" y="495923"/>
            <a:ext cx="3690906" cy="5093"/>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1086D51-4851-46FD-A0C0-374B3E9F536E}"/>
              </a:ext>
            </a:extLst>
          </p:cNvPr>
          <p:cNvCxnSpPr>
            <a:cxnSpLocks/>
          </p:cNvCxnSpPr>
          <p:nvPr/>
        </p:nvCxnSpPr>
        <p:spPr>
          <a:xfrm>
            <a:off x="10871200" y="6356352"/>
            <a:ext cx="1231909" cy="0"/>
          </a:xfrm>
          <a:prstGeom prst="line">
            <a:avLst/>
          </a:prstGeom>
          <a:ln w="76200">
            <a:solidFill>
              <a:srgbClr val="7030A0">
                <a:alpha val="60000"/>
              </a:srgbClr>
            </a:solidFill>
          </a:ln>
          <a:effectLst>
            <a:softEdge rad="12700"/>
          </a:effectLst>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2C0BAF4D-C4B0-4BFA-B78D-B1A30787411E}"/>
              </a:ext>
            </a:extLst>
          </p:cNvPr>
          <p:cNvSpPr>
            <a:spLocks noGrp="1"/>
          </p:cNvSpPr>
          <p:nvPr>
            <p:ph type="body" sz="quarter" idx="12"/>
          </p:nvPr>
        </p:nvSpPr>
        <p:spPr>
          <a:xfrm>
            <a:off x="1158141" y="272085"/>
            <a:ext cx="4603178" cy="447675"/>
          </a:xfr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1811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雨课堂">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636FC-3476-41AB-8519-2EBC0C75C2DD}" type="datetime1">
              <a:rPr lang="zh-CN" altLang="en-US" smtClean="0"/>
              <a:t>2022/4/25</a:t>
            </a:fld>
            <a:endParaRPr lang="zh-CN" altLang="en-US"/>
          </a:p>
        </p:txBody>
      </p:sp>
      <p:sp>
        <p:nvSpPr>
          <p:cNvPr id="3" name="Footer Placeholder 2"/>
          <p:cNvSpPr>
            <a:spLocks noGrp="1"/>
          </p:cNvSpPr>
          <p:nvPr>
            <p:ph type="ftr" sz="quarter" idx="11"/>
          </p:nvPr>
        </p:nvSpPr>
        <p:spPr/>
        <p:txBody>
          <a:bodyPr/>
          <a:lstStyle/>
          <a:p>
            <a:r>
              <a:rPr lang="zh-CN" altLang="en-US"/>
              <a:t>系统工程导论</a:t>
            </a:r>
            <a:r>
              <a:rPr lang="en-US" altLang="zh-CN"/>
              <a:t>·2018</a:t>
            </a:r>
            <a:r>
              <a:rPr lang="zh-CN" altLang="en-US"/>
              <a:t>春</a:t>
            </a:r>
            <a:endParaRPr lang="zh-CN" altLang="en-US" dirty="0"/>
          </a:p>
        </p:txBody>
      </p:sp>
      <p:sp>
        <p:nvSpPr>
          <p:cNvPr id="5" name="Slide Number Placeholder 5">
            <a:extLst>
              <a:ext uri="{FF2B5EF4-FFF2-40B4-BE49-F238E27FC236}">
                <a16:creationId xmlns:a16="http://schemas.microsoft.com/office/drawing/2014/main" id="{9A49939E-54E5-4E09-9BBA-56BC4BB1A5D2}"/>
              </a:ext>
            </a:extLst>
          </p:cNvPr>
          <p:cNvSpPr txBox="1">
            <a:spLocks/>
          </p:cNvSpPr>
          <p:nvPr/>
        </p:nvSpPr>
        <p:spPr>
          <a:xfrm>
            <a:off x="5762053" y="6449004"/>
            <a:ext cx="670143"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92410F8-5038-4D67-BFCB-CC041677B2F5}" type="slidenum">
              <a:rPr lang="zh-CN" altLang="en-US" smtClean="0"/>
              <a:pPr/>
              <a:t>‹#›</a:t>
            </a:fld>
            <a:endParaRPr lang="zh-CN" altLang="en-US" dirty="0"/>
          </a:p>
        </p:txBody>
      </p:sp>
    </p:spTree>
    <p:extLst>
      <p:ext uri="{BB962C8B-B14F-4D97-AF65-F5344CB8AC3E}">
        <p14:creationId xmlns:p14="http://schemas.microsoft.com/office/powerpoint/2010/main" val="392500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E3F3A-ADC8-4CDA-B0D4-E142FB80DF0C}" type="datetime1">
              <a:rPr lang="zh-CN" altLang="en-US" smtClean="0"/>
              <a:t>2022/4/25</a:t>
            </a:fld>
            <a:endParaRPr lang="zh-CN" altLang="en-US"/>
          </a:p>
        </p:txBody>
      </p:sp>
      <p:sp>
        <p:nvSpPr>
          <p:cNvPr id="5" name="Footer Placeholder 4"/>
          <p:cNvSpPr>
            <a:spLocks noGrp="1"/>
          </p:cNvSpPr>
          <p:nvPr>
            <p:ph type="ftr" sz="quarter" idx="3"/>
          </p:nvPr>
        </p:nvSpPr>
        <p:spPr>
          <a:xfrm>
            <a:off x="4038600"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系统工程导论</a:t>
            </a:r>
            <a:r>
              <a:rPr lang="en-US" altLang="zh-CN"/>
              <a:t>·2018</a:t>
            </a:r>
            <a:r>
              <a:rPr lang="zh-CN" altLang="en-US"/>
              <a:t>春</a:t>
            </a:r>
            <a:endParaRPr lang="zh-CN" altLang="en-US" dirty="0"/>
          </a:p>
        </p:txBody>
      </p:sp>
      <p:sp>
        <p:nvSpPr>
          <p:cNvPr id="6" name="Slide Number Placeholder 5"/>
          <p:cNvSpPr>
            <a:spLocks noGrp="1"/>
          </p:cNvSpPr>
          <p:nvPr>
            <p:ph type="sldNum" sz="quarter" idx="4"/>
          </p:nvPr>
        </p:nvSpPr>
        <p:spPr>
          <a:xfrm>
            <a:off x="8610600"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410F8-5038-4D67-BFCB-CC041677B2F5}" type="slidenum">
              <a:rPr lang="zh-CN" altLang="en-US" smtClean="0"/>
              <a:t>‹#›</a:t>
            </a:fld>
            <a:endParaRPr lang="zh-CN" altLang="en-US" dirty="0"/>
          </a:p>
        </p:txBody>
      </p:sp>
    </p:spTree>
    <p:extLst>
      <p:ext uri="{BB962C8B-B14F-4D97-AF65-F5344CB8AC3E}">
        <p14:creationId xmlns:p14="http://schemas.microsoft.com/office/powerpoint/2010/main" val="12938017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8" r:id="rId8"/>
    <p:sldLayoutId id="2147483692" r:id="rId9"/>
    <p:sldLayoutId id="2147483693" r:id="rId10"/>
    <p:sldLayoutId id="2147483694" r:id="rId11"/>
    <p:sldLayoutId id="2147483695" r:id="rId12"/>
    <p:sldLayoutId id="2147483696" r:id="rId13"/>
    <p:sldLayoutId id="2147483697" r:id="rId1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png"/><Relationship Id="rId11" Type="http://schemas.openxmlformats.org/officeDocument/2006/relationships/image" Target="../media/image8.wmf"/><Relationship Id="rId5" Type="http://schemas.openxmlformats.org/officeDocument/2006/relationships/image" Target="../media/image11.png"/><Relationship Id="rId10" Type="http://schemas.openxmlformats.org/officeDocument/2006/relationships/oleObject" Target="../embeddings/oleObject3.bin"/><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5.jpe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51.png"/><Relationship Id="rId7" Type="http://schemas.openxmlformats.org/officeDocument/2006/relationships/image" Target="../media/image49.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8.wmf"/><Relationship Id="rId4" Type="http://schemas.openxmlformats.org/officeDocument/2006/relationships/oleObject" Target="../embeddings/oleObject4.bin"/><Relationship Id="rId9" Type="http://schemas.openxmlformats.org/officeDocument/2006/relationships/image" Target="../media/image50.wmf"/></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7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86.xm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13.bin"/><Relationship Id="rId18" Type="http://schemas.openxmlformats.org/officeDocument/2006/relationships/image" Target="../media/image85.wmf"/><Relationship Id="rId3" Type="http://schemas.openxmlformats.org/officeDocument/2006/relationships/oleObject" Target="../embeddings/oleObject8.bin"/><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82.wmf"/><Relationship Id="rId17" Type="http://schemas.openxmlformats.org/officeDocument/2006/relationships/oleObject" Target="../embeddings/oleObject15.bin"/><Relationship Id="rId2" Type="http://schemas.openxmlformats.org/officeDocument/2006/relationships/slideLayout" Target="../slideLayouts/slideLayout8.xml"/><Relationship Id="rId16" Type="http://schemas.openxmlformats.org/officeDocument/2006/relationships/image" Target="../media/image84.wmf"/><Relationship Id="rId20" Type="http://schemas.openxmlformats.org/officeDocument/2006/relationships/image" Target="../media/image86.wmf"/><Relationship Id="rId1" Type="http://schemas.openxmlformats.org/officeDocument/2006/relationships/vmlDrawing" Target="../drawings/vmlDrawing6.vml"/><Relationship Id="rId6" Type="http://schemas.openxmlformats.org/officeDocument/2006/relationships/image" Target="../media/image79.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81.wmf"/><Relationship Id="rId19" Type="http://schemas.openxmlformats.org/officeDocument/2006/relationships/oleObject" Target="../embeddings/oleObject16.bin"/><Relationship Id="rId4" Type="http://schemas.openxmlformats.org/officeDocument/2006/relationships/image" Target="../media/image78.wmf"/><Relationship Id="rId9" Type="http://schemas.openxmlformats.org/officeDocument/2006/relationships/oleObject" Target="../embeddings/oleObject11.bin"/><Relationship Id="rId14" Type="http://schemas.openxmlformats.org/officeDocument/2006/relationships/image" Target="../media/image83.wmf"/><Relationship Id="rId22" Type="http://schemas.openxmlformats.org/officeDocument/2006/relationships/image" Target="../media/image87.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8.xml"/><Relationship Id="rId1" Type="http://schemas.openxmlformats.org/officeDocument/2006/relationships/vmlDrawing" Target="../drawings/vmlDrawing7.vml"/><Relationship Id="rId4" Type="http://schemas.openxmlformats.org/officeDocument/2006/relationships/image" Target="../media/image8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zh.wikipedia.org/wiki/&#32422;&#32752;&#183;&#31119;&#24067;&#26031;&#183;&#32435;&#20160;" TargetMode="External"/><Relationship Id="rId2" Type="http://schemas.openxmlformats.org/officeDocument/2006/relationships/hyperlink" Target="http://zh.wikipedia.org/wiki/&#32435;&#20160;&#22343;&#34913;"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slide" Target="slide57.xml"/><Relationship Id="rId4" Type="http://schemas.openxmlformats.org/officeDocument/2006/relationships/image" Target="../media/image77.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slide" Target="slide62.xml"/><Relationship Id="rId4" Type="http://schemas.openxmlformats.org/officeDocument/2006/relationships/image" Target="../media/image77.emf"/></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209800" y="1084263"/>
            <a:ext cx="77724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zh-CN" altLang="en-US" dirty="0"/>
              <a:t>系统工程导论</a:t>
            </a:r>
          </a:p>
        </p:txBody>
      </p:sp>
      <p:sp>
        <p:nvSpPr>
          <p:cNvPr id="11" name="副标题 2"/>
          <p:cNvSpPr txBox="1">
            <a:spLocks/>
          </p:cNvSpPr>
          <p:nvPr/>
        </p:nvSpPr>
        <p:spPr>
          <a:xfrm>
            <a:off x="2667000" y="3649663"/>
            <a:ext cx="6858000" cy="1655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zh-CN" altLang="en-US" dirty="0"/>
              <a:t>开课单位：清华大学自动化系</a:t>
            </a:r>
            <a:endParaRPr lang="en-US" altLang="zh-CN" dirty="0"/>
          </a:p>
          <a:p>
            <a:pPr algn="ctr"/>
            <a:r>
              <a:rPr lang="zh-CN" altLang="en-US" dirty="0"/>
              <a:t>主讲教师：胡坚明 副教授</a:t>
            </a:r>
          </a:p>
        </p:txBody>
      </p:sp>
    </p:spTree>
    <p:extLst>
      <p:ext uri="{BB962C8B-B14F-4D97-AF65-F5344CB8AC3E}">
        <p14:creationId xmlns:p14="http://schemas.microsoft.com/office/powerpoint/2010/main" val="15632759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1772840" y="820332"/>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抛硬币游戏的决策树</a:t>
            </a:r>
          </a:p>
        </p:txBody>
      </p:sp>
      <p:grpSp>
        <p:nvGrpSpPr>
          <p:cNvPr id="8" name="Group 78"/>
          <p:cNvGrpSpPr>
            <a:grpSpLocks/>
          </p:cNvGrpSpPr>
          <p:nvPr/>
        </p:nvGrpSpPr>
        <p:grpSpPr bwMode="auto">
          <a:xfrm>
            <a:off x="3028953" y="1273990"/>
            <a:ext cx="7115175" cy="2396261"/>
            <a:chOff x="480" y="720"/>
            <a:chExt cx="4800" cy="1733"/>
          </a:xfrm>
        </p:grpSpPr>
        <p:sp>
          <p:nvSpPr>
            <p:cNvPr id="9" name="Rectangle 6"/>
            <p:cNvSpPr>
              <a:spLocks noChangeArrowheads="1"/>
            </p:cNvSpPr>
            <p:nvPr/>
          </p:nvSpPr>
          <p:spPr bwMode="auto">
            <a:xfrm>
              <a:off x="768" y="1488"/>
              <a:ext cx="192" cy="28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1" name="Text Box 7"/>
            <p:cNvSpPr txBox="1">
              <a:spLocks noChangeArrowheads="1"/>
            </p:cNvSpPr>
            <p:nvPr/>
          </p:nvSpPr>
          <p:spPr bwMode="auto">
            <a:xfrm>
              <a:off x="480" y="1152"/>
              <a:ext cx="96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zh-CN" altLang="en-US" sz="1800" b="0" dirty="0">
                  <a:solidFill>
                    <a:schemeClr val="tx1"/>
                  </a:solidFill>
                  <a:latin typeface="+mn-ea"/>
                  <a:ea typeface="+mn-ea"/>
                </a:rPr>
                <a:t>赌正面向上</a:t>
              </a:r>
            </a:p>
          </p:txBody>
        </p:sp>
        <p:sp>
          <p:nvSpPr>
            <p:cNvPr id="12" name="Text Box 8"/>
            <p:cNvSpPr txBox="1">
              <a:spLocks noChangeArrowheads="1"/>
            </p:cNvSpPr>
            <p:nvPr/>
          </p:nvSpPr>
          <p:spPr bwMode="auto">
            <a:xfrm>
              <a:off x="480" y="1824"/>
              <a:ext cx="96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None/>
              </a:pPr>
              <a:r>
                <a:rPr kumimoji="1" lang="zh-CN" altLang="en-US" sz="1800" b="0" dirty="0">
                  <a:solidFill>
                    <a:schemeClr val="tx1"/>
                  </a:solidFill>
                  <a:latin typeface="+mn-ea"/>
                  <a:ea typeface="+mn-ea"/>
                </a:rPr>
                <a:t>赌反面向上</a:t>
              </a:r>
            </a:p>
          </p:txBody>
        </p:sp>
        <p:sp>
          <p:nvSpPr>
            <p:cNvPr id="14" name="Line 9"/>
            <p:cNvSpPr>
              <a:spLocks noChangeShapeType="1"/>
            </p:cNvSpPr>
            <p:nvPr/>
          </p:nvSpPr>
          <p:spPr bwMode="auto">
            <a:xfrm flipV="1">
              <a:off x="1008" y="1152"/>
              <a:ext cx="768"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0"/>
            <p:cNvSpPr>
              <a:spLocks noChangeShapeType="1"/>
            </p:cNvSpPr>
            <p:nvPr/>
          </p:nvSpPr>
          <p:spPr bwMode="auto">
            <a:xfrm>
              <a:off x="1008" y="1632"/>
              <a:ext cx="72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Oval 11"/>
            <p:cNvSpPr>
              <a:spLocks noChangeArrowheads="1"/>
            </p:cNvSpPr>
            <p:nvPr/>
          </p:nvSpPr>
          <p:spPr bwMode="auto">
            <a:xfrm>
              <a:off x="1776" y="1008"/>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8" name="Oval 12"/>
            <p:cNvSpPr>
              <a:spLocks noChangeArrowheads="1"/>
            </p:cNvSpPr>
            <p:nvPr/>
          </p:nvSpPr>
          <p:spPr bwMode="auto">
            <a:xfrm>
              <a:off x="1728" y="1920"/>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9" name="Line 13"/>
            <p:cNvSpPr>
              <a:spLocks noChangeShapeType="1"/>
            </p:cNvSpPr>
            <p:nvPr/>
          </p:nvSpPr>
          <p:spPr bwMode="auto">
            <a:xfrm flipV="1">
              <a:off x="2064" y="864"/>
              <a:ext cx="76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4"/>
            <p:cNvSpPr>
              <a:spLocks noChangeShapeType="1"/>
            </p:cNvSpPr>
            <p:nvPr/>
          </p:nvSpPr>
          <p:spPr bwMode="auto">
            <a:xfrm>
              <a:off x="2064" y="1152"/>
              <a:ext cx="76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15"/>
            <p:cNvSpPr txBox="1">
              <a:spLocks noChangeArrowheads="1"/>
            </p:cNvSpPr>
            <p:nvPr/>
          </p:nvSpPr>
          <p:spPr bwMode="auto">
            <a:xfrm>
              <a:off x="1560" y="789"/>
              <a:ext cx="7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None/>
              </a:pPr>
              <a:r>
                <a:rPr kumimoji="1" lang="zh-CN" altLang="en-US" sz="1600" b="0" dirty="0">
                  <a:solidFill>
                    <a:schemeClr val="tx1"/>
                  </a:solidFill>
                  <a:latin typeface="黑体" panose="02010609060101010101" pitchFamily="49" charset="-122"/>
                </a:rPr>
                <a:t>正面向上</a:t>
              </a:r>
            </a:p>
          </p:txBody>
        </p:sp>
        <p:sp>
          <p:nvSpPr>
            <p:cNvPr id="22" name="Text Box 16"/>
            <p:cNvSpPr txBox="1">
              <a:spLocks noChangeArrowheads="1"/>
            </p:cNvSpPr>
            <p:nvPr/>
          </p:nvSpPr>
          <p:spPr bwMode="auto">
            <a:xfrm>
              <a:off x="1536" y="1344"/>
              <a:ext cx="7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zh-CN" altLang="en-US" sz="1600" b="0" dirty="0">
                  <a:solidFill>
                    <a:schemeClr val="tx1"/>
                  </a:solidFill>
                  <a:latin typeface="黑体" panose="02010609060101010101" pitchFamily="49" charset="-122"/>
                </a:rPr>
                <a:t>背面向上</a:t>
              </a:r>
            </a:p>
          </p:txBody>
        </p:sp>
        <p:sp>
          <p:nvSpPr>
            <p:cNvPr id="23" name="Text Box 17"/>
            <p:cNvSpPr txBox="1">
              <a:spLocks noChangeArrowheads="1"/>
            </p:cNvSpPr>
            <p:nvPr/>
          </p:nvSpPr>
          <p:spPr bwMode="auto">
            <a:xfrm>
              <a:off x="1536" y="1680"/>
              <a:ext cx="7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zh-CN" altLang="en-US" sz="1600" b="0" dirty="0">
                  <a:solidFill>
                    <a:schemeClr val="tx1"/>
                  </a:solidFill>
                  <a:latin typeface="黑体" panose="02010609060101010101" pitchFamily="49" charset="-122"/>
                </a:rPr>
                <a:t>正面向上</a:t>
              </a:r>
            </a:p>
          </p:txBody>
        </p:sp>
        <p:sp>
          <p:nvSpPr>
            <p:cNvPr id="24" name="Text Box 18"/>
            <p:cNvSpPr txBox="1">
              <a:spLocks noChangeArrowheads="1"/>
            </p:cNvSpPr>
            <p:nvPr/>
          </p:nvSpPr>
          <p:spPr bwMode="auto">
            <a:xfrm>
              <a:off x="1536" y="2208"/>
              <a:ext cx="72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zh-CN" altLang="en-US" sz="1600" b="0" dirty="0">
                  <a:solidFill>
                    <a:schemeClr val="tx1"/>
                  </a:solidFill>
                  <a:latin typeface="黑体" panose="02010609060101010101" pitchFamily="49" charset="-122"/>
                </a:rPr>
                <a:t>背面向上</a:t>
              </a:r>
            </a:p>
          </p:txBody>
        </p:sp>
        <p:sp>
          <p:nvSpPr>
            <p:cNvPr id="25" name="Line 19"/>
            <p:cNvSpPr>
              <a:spLocks noChangeShapeType="1"/>
            </p:cNvSpPr>
            <p:nvPr/>
          </p:nvSpPr>
          <p:spPr bwMode="auto">
            <a:xfrm flipV="1">
              <a:off x="2064" y="1776"/>
              <a:ext cx="76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0"/>
            <p:cNvSpPr>
              <a:spLocks noChangeShapeType="1"/>
            </p:cNvSpPr>
            <p:nvPr/>
          </p:nvSpPr>
          <p:spPr bwMode="auto">
            <a:xfrm>
              <a:off x="2064" y="2064"/>
              <a:ext cx="76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AutoShape 21"/>
            <p:cNvSpPr>
              <a:spLocks noChangeArrowheads="1"/>
            </p:cNvSpPr>
            <p:nvPr/>
          </p:nvSpPr>
          <p:spPr bwMode="auto">
            <a:xfrm>
              <a:off x="2832" y="720"/>
              <a:ext cx="240" cy="240"/>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8" name="AutoShape 22"/>
            <p:cNvSpPr>
              <a:spLocks noChangeArrowheads="1"/>
            </p:cNvSpPr>
            <p:nvPr/>
          </p:nvSpPr>
          <p:spPr bwMode="auto">
            <a:xfrm>
              <a:off x="2832" y="1248"/>
              <a:ext cx="240" cy="240"/>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9" name="AutoShape 23"/>
            <p:cNvSpPr>
              <a:spLocks noChangeArrowheads="1"/>
            </p:cNvSpPr>
            <p:nvPr/>
          </p:nvSpPr>
          <p:spPr bwMode="auto">
            <a:xfrm>
              <a:off x="2832" y="1632"/>
              <a:ext cx="240" cy="240"/>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0" name="AutoShape 24"/>
            <p:cNvSpPr>
              <a:spLocks noChangeArrowheads="1"/>
            </p:cNvSpPr>
            <p:nvPr/>
          </p:nvSpPr>
          <p:spPr bwMode="auto">
            <a:xfrm>
              <a:off x="2832" y="2160"/>
              <a:ext cx="240" cy="240"/>
            </a:xfrm>
            <a:prstGeom prst="triangle">
              <a:avLst>
                <a:gd name="adj" fmla="val 50000"/>
              </a:avLst>
            </a:prstGeom>
            <a:solidFill>
              <a:srgbClr val="C00000"/>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1" name="Text Box 25"/>
            <p:cNvSpPr txBox="1">
              <a:spLocks noChangeArrowheads="1"/>
            </p:cNvSpPr>
            <p:nvPr/>
          </p:nvSpPr>
          <p:spPr bwMode="auto">
            <a:xfrm>
              <a:off x="3120" y="720"/>
              <a:ext cx="176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en-US" altLang="zh-CN" sz="1800" b="0" dirty="0">
                  <a:solidFill>
                    <a:schemeClr val="tx1"/>
                  </a:solidFill>
                  <a:latin typeface="黑体" panose="02010609060101010101" pitchFamily="49" charset="-122"/>
                </a:rPr>
                <a:t>0.50</a:t>
              </a:r>
              <a:r>
                <a:rPr kumimoji="1" lang="zh-CN" altLang="en-US" sz="1800" b="0" dirty="0">
                  <a:solidFill>
                    <a:schemeClr val="tx1"/>
                  </a:solidFill>
                  <a:latin typeface="黑体" panose="02010609060101010101" pitchFamily="49" charset="-122"/>
                </a:rPr>
                <a:t>美元，</a:t>
              </a:r>
              <a:r>
                <a:rPr kumimoji="1" lang="en-US" altLang="zh-CN" sz="1800" b="0" dirty="0">
                  <a:solidFill>
                    <a:schemeClr val="tx1"/>
                  </a:solidFill>
                  <a:latin typeface="黑体" panose="02010609060101010101" pitchFamily="49" charset="-122"/>
                </a:rPr>
                <a:t>p</a:t>
              </a:r>
              <a:r>
                <a:rPr kumimoji="1" lang="zh-CN" altLang="en-US" sz="1800" b="0" dirty="0">
                  <a:solidFill>
                    <a:schemeClr val="tx1"/>
                  </a:solidFill>
                  <a:latin typeface="黑体" panose="02010609060101010101" pitchFamily="49" charset="-122"/>
                </a:rPr>
                <a:t>＝</a:t>
              </a:r>
              <a:r>
                <a:rPr kumimoji="1" lang="en-US" altLang="zh-CN" sz="1800" b="0" dirty="0">
                  <a:solidFill>
                    <a:schemeClr val="tx1"/>
                  </a:solidFill>
                  <a:latin typeface="黑体" panose="02010609060101010101" pitchFamily="49" charset="-122"/>
                </a:rPr>
                <a:t>0.5</a:t>
              </a:r>
            </a:p>
          </p:txBody>
        </p:sp>
        <p:sp>
          <p:nvSpPr>
            <p:cNvPr id="32" name="Text Box 26"/>
            <p:cNvSpPr txBox="1">
              <a:spLocks noChangeArrowheads="1"/>
            </p:cNvSpPr>
            <p:nvPr/>
          </p:nvSpPr>
          <p:spPr bwMode="auto">
            <a:xfrm>
              <a:off x="3120" y="1296"/>
              <a:ext cx="216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en-US" altLang="zh-CN" sz="1800" b="0" dirty="0">
                  <a:solidFill>
                    <a:schemeClr val="tx1"/>
                  </a:solidFill>
                  <a:latin typeface="黑体" panose="02010609060101010101" pitchFamily="49" charset="-122"/>
                </a:rPr>
                <a:t>-1.00</a:t>
              </a:r>
              <a:r>
                <a:rPr kumimoji="1" lang="zh-CN" altLang="en-US" sz="1800" b="0" dirty="0">
                  <a:solidFill>
                    <a:schemeClr val="tx1"/>
                  </a:solidFill>
                  <a:latin typeface="黑体" panose="02010609060101010101" pitchFamily="49" charset="-122"/>
                </a:rPr>
                <a:t>美元，</a:t>
              </a:r>
              <a:r>
                <a:rPr kumimoji="1" lang="en-US" altLang="zh-CN" sz="1800" b="0" dirty="0">
                  <a:solidFill>
                    <a:schemeClr val="tx1"/>
                  </a:solidFill>
                  <a:latin typeface="黑体" panose="02010609060101010101" pitchFamily="49" charset="-122"/>
                </a:rPr>
                <a:t>p</a:t>
              </a:r>
              <a:r>
                <a:rPr kumimoji="1" lang="zh-CN" altLang="en-US" sz="1800" b="0" dirty="0">
                  <a:solidFill>
                    <a:schemeClr val="tx1"/>
                  </a:solidFill>
                  <a:latin typeface="黑体" panose="02010609060101010101" pitchFamily="49" charset="-122"/>
                </a:rPr>
                <a:t>＝</a:t>
              </a:r>
              <a:r>
                <a:rPr kumimoji="1" lang="en-US" altLang="zh-CN" sz="1800" b="0" dirty="0">
                  <a:solidFill>
                    <a:schemeClr val="tx1"/>
                  </a:solidFill>
                  <a:latin typeface="黑体" panose="02010609060101010101" pitchFamily="49" charset="-122"/>
                </a:rPr>
                <a:t>0.5</a:t>
              </a:r>
            </a:p>
          </p:txBody>
        </p:sp>
        <p:sp>
          <p:nvSpPr>
            <p:cNvPr id="33" name="Text Box 27"/>
            <p:cNvSpPr txBox="1">
              <a:spLocks noChangeArrowheads="1"/>
            </p:cNvSpPr>
            <p:nvPr/>
          </p:nvSpPr>
          <p:spPr bwMode="auto">
            <a:xfrm>
              <a:off x="3120" y="1680"/>
              <a:ext cx="2160"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kumimoji="1" lang="en-US" altLang="zh-CN" sz="1800" b="0" dirty="0">
                  <a:solidFill>
                    <a:schemeClr val="tx1"/>
                  </a:solidFill>
                  <a:latin typeface="黑体" panose="02010609060101010101" pitchFamily="49" charset="-122"/>
                </a:rPr>
                <a:t>-1.00</a:t>
              </a:r>
              <a:r>
                <a:rPr kumimoji="1" lang="zh-CN" altLang="en-US" sz="1800" b="0" dirty="0">
                  <a:solidFill>
                    <a:schemeClr val="tx1"/>
                  </a:solidFill>
                  <a:latin typeface="黑体" panose="02010609060101010101" pitchFamily="49" charset="-122"/>
                </a:rPr>
                <a:t>美元，</a:t>
              </a:r>
              <a:r>
                <a:rPr kumimoji="1" lang="en-US" altLang="zh-CN" sz="1800" b="0" dirty="0">
                  <a:solidFill>
                    <a:schemeClr val="tx1"/>
                  </a:solidFill>
                  <a:latin typeface="黑体" panose="02010609060101010101" pitchFamily="49" charset="-122"/>
                </a:rPr>
                <a:t>p</a:t>
              </a:r>
              <a:r>
                <a:rPr kumimoji="1" lang="zh-CN" altLang="en-US" sz="1800" b="0" dirty="0">
                  <a:solidFill>
                    <a:schemeClr val="tx1"/>
                  </a:solidFill>
                  <a:latin typeface="黑体" panose="02010609060101010101" pitchFamily="49" charset="-122"/>
                </a:rPr>
                <a:t>＝</a:t>
              </a:r>
              <a:r>
                <a:rPr kumimoji="1" lang="en-US" altLang="zh-CN" sz="1800" b="0" dirty="0">
                  <a:solidFill>
                    <a:schemeClr val="tx1"/>
                  </a:solidFill>
                  <a:latin typeface="黑体" panose="02010609060101010101" pitchFamily="49" charset="-122"/>
                </a:rPr>
                <a:t>0.5</a:t>
              </a:r>
            </a:p>
          </p:txBody>
        </p:sp>
        <p:sp>
          <p:nvSpPr>
            <p:cNvPr id="34" name="Text Box 28"/>
            <p:cNvSpPr txBox="1">
              <a:spLocks noChangeArrowheads="1"/>
            </p:cNvSpPr>
            <p:nvPr/>
          </p:nvSpPr>
          <p:spPr bwMode="auto">
            <a:xfrm>
              <a:off x="3168" y="2160"/>
              <a:ext cx="1767" cy="2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latin typeface="+mj-lt"/>
                  <a:ea typeface="宋体" panose="02010600030101010101" pitchFamily="2" charset="-122"/>
                </a:rPr>
                <a:t>1.50</a:t>
              </a:r>
              <a:r>
                <a:rPr lang="zh-CN" altLang="en-US" sz="1800" b="0" dirty="0">
                  <a:latin typeface="+mj-lt"/>
                  <a:ea typeface="宋体" panose="02010600030101010101" pitchFamily="2" charset="-122"/>
                </a:rPr>
                <a:t>美元，</a:t>
              </a:r>
              <a:r>
                <a:rPr lang="en-US" altLang="zh-CN" sz="1800" b="0" dirty="0">
                  <a:latin typeface="+mj-lt"/>
                  <a:ea typeface="宋体" panose="02010600030101010101" pitchFamily="2" charset="-122"/>
                </a:rPr>
                <a:t>p</a:t>
              </a:r>
              <a:r>
                <a:rPr lang="zh-CN" altLang="en-US" sz="1800" b="0" dirty="0">
                  <a:latin typeface="+mj-lt"/>
                  <a:ea typeface="宋体" panose="02010600030101010101" pitchFamily="2" charset="-122"/>
                </a:rPr>
                <a:t>＝</a:t>
              </a:r>
              <a:r>
                <a:rPr lang="en-US" altLang="zh-CN" sz="1800" b="0" dirty="0">
                  <a:latin typeface="+mj-lt"/>
                  <a:ea typeface="宋体" panose="02010600030101010101" pitchFamily="2" charset="-122"/>
                </a:rPr>
                <a:t>0.5</a:t>
              </a:r>
            </a:p>
          </p:txBody>
        </p:sp>
      </p:grpSp>
      <p:graphicFrame>
        <p:nvGraphicFramePr>
          <p:cNvPr id="35" name="Group 83"/>
          <p:cNvGraphicFramePr>
            <a:graphicFrameLocks noGrp="1"/>
          </p:cNvGraphicFramePr>
          <p:nvPr>
            <p:extLst>
              <p:ext uri="{D42A27DB-BD31-4B8C-83A1-F6EECF244321}">
                <p14:modId xmlns:p14="http://schemas.microsoft.com/office/powerpoint/2010/main" val="764263022"/>
              </p:ext>
            </p:extLst>
          </p:nvPr>
        </p:nvGraphicFramePr>
        <p:xfrm>
          <a:off x="2080260" y="3919797"/>
          <a:ext cx="4743450" cy="2149654"/>
        </p:xfrm>
        <a:graphic>
          <a:graphicData uri="http://schemas.openxmlformats.org/drawingml/2006/table">
            <a:tbl>
              <a:tblPr/>
              <a:tblGrid>
                <a:gridCol w="1454658">
                  <a:extLst>
                    <a:ext uri="{9D8B030D-6E8A-4147-A177-3AD203B41FA5}">
                      <a16:colId xmlns:a16="http://schemas.microsoft.com/office/drawing/2014/main" val="20000"/>
                    </a:ext>
                  </a:extLst>
                </a:gridCol>
                <a:gridCol w="1644396">
                  <a:extLst>
                    <a:ext uri="{9D8B030D-6E8A-4147-A177-3AD203B41FA5}">
                      <a16:colId xmlns:a16="http://schemas.microsoft.com/office/drawing/2014/main" val="20001"/>
                    </a:ext>
                  </a:extLst>
                </a:gridCol>
                <a:gridCol w="1644396">
                  <a:extLst>
                    <a:ext uri="{9D8B030D-6E8A-4147-A177-3AD203B41FA5}">
                      <a16:colId xmlns:a16="http://schemas.microsoft.com/office/drawing/2014/main" val="20002"/>
                    </a:ext>
                  </a:extLst>
                </a:gridCol>
              </a:tblGrid>
              <a:tr h="434088">
                <a:tc rowSpan="2">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400" b="1" i="0" u="none" strike="noStrike" cap="none" normalizeH="0" baseline="0" dirty="0">
                          <a:ln>
                            <a:noFill/>
                          </a:ln>
                          <a:solidFill>
                            <a:schemeClr val="tx1"/>
                          </a:solidFill>
                          <a:effectLst/>
                          <a:latin typeface="黑体" pitchFamily="2" charset="-122"/>
                          <a:ea typeface="黑体" pitchFamily="2" charset="-122"/>
                        </a:rPr>
                        <a:t>决策</a:t>
                      </a:r>
                    </a:p>
                  </a:txBody>
                  <a:tcPr marT="45732" marB="4573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400" b="1" i="0" u="none" strike="noStrike" cap="none" normalizeH="0" baseline="0" dirty="0">
                          <a:ln>
                            <a:noFill/>
                          </a:ln>
                          <a:solidFill>
                            <a:schemeClr val="tx1"/>
                          </a:solidFill>
                          <a:effectLst/>
                          <a:latin typeface="黑体" pitchFamily="2" charset="-122"/>
                          <a:ea typeface="黑体" pitchFamily="2" charset="-122"/>
                        </a:rPr>
                        <a:t>结果</a:t>
                      </a:r>
                    </a:p>
                  </a:txBody>
                  <a:tcPr marT="45732" marB="4573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72856">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000" b="0" i="0" u="none" strike="noStrike" cap="none" normalizeH="0" baseline="0" dirty="0">
                          <a:ln>
                            <a:noFill/>
                          </a:ln>
                          <a:solidFill>
                            <a:schemeClr val="tx1"/>
                          </a:solidFill>
                          <a:effectLst/>
                          <a:latin typeface="黑体" pitchFamily="2" charset="-122"/>
                          <a:ea typeface="黑体" pitchFamily="2" charset="-122"/>
                        </a:rPr>
                        <a:t>正面向上</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000" b="0" i="0" u="none" strike="noStrike" cap="none" normalizeH="0" baseline="0" dirty="0">
                          <a:ln>
                            <a:noFill/>
                          </a:ln>
                          <a:solidFill>
                            <a:schemeClr val="tx1"/>
                          </a:solidFill>
                          <a:effectLst/>
                          <a:latin typeface="黑体" pitchFamily="2" charset="-122"/>
                          <a:ea typeface="黑体" pitchFamily="2" charset="-122"/>
                        </a:rPr>
                        <a:t>背面向上</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808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000" b="0" i="0" u="none" strike="noStrike" cap="none" normalizeH="0" baseline="0" dirty="0">
                          <a:ln>
                            <a:noFill/>
                          </a:ln>
                          <a:solidFill>
                            <a:schemeClr val="tx1"/>
                          </a:solidFill>
                          <a:effectLst/>
                          <a:latin typeface="黑体" pitchFamily="2" charset="-122"/>
                          <a:ea typeface="黑体" pitchFamily="2" charset="-122"/>
                        </a:rPr>
                        <a:t>正面向上</a:t>
                      </a:r>
                    </a:p>
                  </a:txBody>
                  <a:tcPr marT="45732" marB="4573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坏决策</a:t>
                      </a:r>
                    </a:p>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好结果</a:t>
                      </a:r>
                      <a:endParaRPr kumimoji="0" lang="zh-CN" altLang="en-US" sz="1800" b="1" i="0" u="none" strike="noStrike" cap="none" normalizeH="0" baseline="0" dirty="0">
                        <a:ln>
                          <a:noFill/>
                        </a:ln>
                        <a:solidFill>
                          <a:schemeClr val="tx1"/>
                        </a:solidFill>
                        <a:effectLst/>
                        <a:latin typeface="Arial" charset="0"/>
                        <a:ea typeface="黑体"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坏决策</a:t>
                      </a:r>
                    </a:p>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坏结果</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808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1" lang="zh-CN" altLang="en-US" sz="2000" b="0" i="0" u="none" strike="noStrike" cap="none" normalizeH="0" baseline="0" dirty="0">
                          <a:ln>
                            <a:noFill/>
                          </a:ln>
                          <a:solidFill>
                            <a:schemeClr val="tx1"/>
                          </a:solidFill>
                          <a:effectLst/>
                          <a:latin typeface="黑体" pitchFamily="2" charset="-122"/>
                          <a:ea typeface="黑体" pitchFamily="2" charset="-122"/>
                        </a:rPr>
                        <a:t>背面向上</a:t>
                      </a:r>
                    </a:p>
                  </a:txBody>
                  <a:tcPr marT="45732" marB="4573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好决策</a:t>
                      </a:r>
                    </a:p>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1" lang="zh-CN" altLang="en-US" sz="1800" b="0" i="0" u="none" strike="noStrike" cap="none" normalizeH="0" baseline="0" dirty="0">
                          <a:ln>
                            <a:noFill/>
                          </a:ln>
                          <a:solidFill>
                            <a:schemeClr val="tx1"/>
                          </a:solidFill>
                          <a:effectLst/>
                          <a:latin typeface="黑体" pitchFamily="2" charset="-122"/>
                          <a:ea typeface="黑体" pitchFamily="2" charset="-122"/>
                        </a:rPr>
                        <a:t>坏结果</a:t>
                      </a: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FF0000"/>
                          </a:solidFill>
                          <a:effectLst/>
                          <a:latin typeface="Arial" charset="0"/>
                          <a:ea typeface="黑体" pitchFamily="2" charset="-122"/>
                        </a:rPr>
                        <a:t>好决策</a:t>
                      </a:r>
                    </a:p>
                    <a:p>
                      <a:pPr marL="0" marR="0" lvl="0" indent="0" algn="ctr" defTabSz="914400" rtl="0" eaLnBrk="0" fontAlgn="base" latinLnBrk="0" hangingPunct="0">
                        <a:lnSpc>
                          <a:spcPct val="100000"/>
                        </a:lnSpc>
                        <a:spcBef>
                          <a:spcPct val="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FF0000"/>
                          </a:solidFill>
                          <a:effectLst/>
                          <a:latin typeface="Arial" charset="0"/>
                          <a:ea typeface="黑体" pitchFamily="2" charset="-122"/>
                        </a:rPr>
                        <a:t>好结果</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60000"/>
                        <a:lumOff val="40000"/>
                      </a:schemeClr>
                    </a:solidFill>
                  </a:tcPr>
                </a:tc>
                <a:extLst>
                  <a:ext uri="{0D108BD9-81ED-4DB2-BD59-A6C34878D82A}">
                    <a16:rowId xmlns:a16="http://schemas.microsoft.com/office/drawing/2014/main" val="10003"/>
                  </a:ext>
                </a:extLst>
              </a:tr>
            </a:tbl>
          </a:graphicData>
        </a:graphic>
      </p:graphicFrame>
      <p:sp>
        <p:nvSpPr>
          <p:cNvPr id="36" name="Text Box 77"/>
          <p:cNvSpPr txBox="1">
            <a:spLocks noChangeArrowheads="1"/>
          </p:cNvSpPr>
          <p:nvPr/>
        </p:nvSpPr>
        <p:spPr bwMode="auto">
          <a:xfrm>
            <a:off x="7258052" y="3997075"/>
            <a:ext cx="3019425" cy="1995098"/>
          </a:xfrm>
          <a:prstGeom prst="rect">
            <a:avLst/>
          </a:prstGeom>
          <a:solidFill>
            <a:schemeClr val="accent4">
              <a:lumMod val="20000"/>
              <a:lumOff val="80000"/>
            </a:schemeClr>
          </a:solidFill>
          <a:ln w="9525">
            <a:solidFill>
              <a:schemeClr val="bg2"/>
            </a:solidFill>
            <a:miter lim="800000"/>
            <a:headEnd/>
            <a:tailEnd/>
          </a:ln>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lnSpc>
                <a:spcPts val="2800"/>
              </a:lnSpc>
              <a:spcBef>
                <a:spcPct val="50000"/>
              </a:spcBef>
              <a:buClrTx/>
              <a:buNone/>
            </a:pPr>
            <a:r>
              <a:rPr kumimoji="1" lang="zh-CN" altLang="en-US" sz="2000" b="0" dirty="0">
                <a:solidFill>
                  <a:schemeClr val="tx1"/>
                </a:solidFill>
                <a:latin typeface="黑体" panose="02010609060101010101" pitchFamily="49" charset="-122"/>
              </a:rPr>
              <a:t>如果决策者的目的是为了获得更高的期望值，则猜测背面向上是一个好决策。</a:t>
            </a:r>
          </a:p>
          <a:p>
            <a:pPr eaLnBrk="1" hangingPunct="1">
              <a:lnSpc>
                <a:spcPts val="2800"/>
              </a:lnSpc>
              <a:spcBef>
                <a:spcPct val="50000"/>
              </a:spcBef>
              <a:buClrTx/>
              <a:buNone/>
            </a:pPr>
            <a:r>
              <a:rPr kumimoji="1" lang="zh-CN" altLang="en-US" sz="2000" b="0" dirty="0">
                <a:solidFill>
                  <a:schemeClr val="tx1"/>
                </a:solidFill>
                <a:latin typeface="黑体" panose="02010609060101010101" pitchFamily="49" charset="-122"/>
              </a:rPr>
              <a:t>不管背面向上还是正面向上，只要获胜就是好结果。</a:t>
            </a:r>
          </a:p>
        </p:txBody>
      </p:sp>
      <p:sp>
        <p:nvSpPr>
          <p:cNvPr id="37" name="标题 1">
            <a:extLst>
              <a:ext uri="{FF2B5EF4-FFF2-40B4-BE49-F238E27FC236}">
                <a16:creationId xmlns:a16="http://schemas.microsoft.com/office/drawing/2014/main" id="{4AB81F0F-92E1-4D61-B821-FD756445C0DB}"/>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412030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决策分析的基本依据是什么</a:t>
            </a:r>
            <a:r>
              <a:rPr lang="en-US" altLang="zh-CN" dirty="0">
                <a:solidFill>
                  <a:prstClr val="black"/>
                </a:solidFill>
              </a:rPr>
              <a:t>?</a:t>
            </a:r>
          </a:p>
        </p:txBody>
      </p:sp>
      <p:sp>
        <p:nvSpPr>
          <p:cNvPr id="14" name="矩形 13"/>
          <p:cNvSpPr/>
          <p:nvPr/>
        </p:nvSpPr>
        <p:spPr>
          <a:xfrm>
            <a:off x="2153486" y="2849723"/>
            <a:ext cx="7314364" cy="1230593"/>
          </a:xfrm>
          <a:prstGeom prst="rect">
            <a:avLst/>
          </a:prstGeom>
        </p:spPr>
        <p:txBody>
          <a:bodyPr wrap="square">
            <a:spAutoFit/>
          </a:bodyPr>
          <a:lstStyle/>
          <a:p>
            <a:pPr marL="800100" lvl="1" indent="-342900">
              <a:lnSpc>
                <a:spcPct val="200000"/>
              </a:lnSpc>
              <a:buFont typeface="Wingdings" panose="05000000000000000000" pitchFamily="2" charset="2"/>
              <a:buChar char="ü"/>
            </a:pPr>
            <a:r>
              <a:rPr lang="zh-CN" altLang="en-US" sz="2000" dirty="0">
                <a:latin typeface="+mn-ea"/>
              </a:rPr>
              <a:t>决策者对所有可能的决策后果存在</a:t>
            </a:r>
            <a:endParaRPr lang="en-US" altLang="zh-CN" sz="2000" dirty="0">
              <a:latin typeface="+mn-ea"/>
            </a:endParaRPr>
          </a:p>
          <a:p>
            <a:pPr marL="800100" lvl="1" indent="-342900">
              <a:lnSpc>
                <a:spcPct val="200000"/>
              </a:lnSpc>
              <a:buFont typeface="Wingdings" panose="05000000000000000000" pitchFamily="2" charset="2"/>
              <a:buChar char="ü"/>
            </a:pPr>
            <a:r>
              <a:rPr lang="zh-CN" altLang="en-US" sz="2000" dirty="0">
                <a:latin typeface="+mn-ea"/>
              </a:rPr>
              <a:t>合理的主观偏好</a:t>
            </a:r>
          </a:p>
        </p:txBody>
      </p:sp>
      <p:sp>
        <p:nvSpPr>
          <p:cNvPr id="17" name="矩形 16"/>
          <p:cNvSpPr/>
          <p:nvPr/>
        </p:nvSpPr>
        <p:spPr>
          <a:xfrm>
            <a:off x="2153486" y="4968160"/>
            <a:ext cx="7314364" cy="499624"/>
          </a:xfrm>
          <a:prstGeom prst="rect">
            <a:avLst/>
          </a:prstGeom>
        </p:spPr>
        <p:txBody>
          <a:bodyPr wrap="square">
            <a:spAutoFit/>
          </a:bodyPr>
          <a:lstStyle/>
          <a:p>
            <a:pPr lvl="1">
              <a:lnSpc>
                <a:spcPct val="150000"/>
              </a:lnSpc>
            </a:pPr>
            <a:r>
              <a:rPr lang="zh-CN" altLang="en-US" sz="2000" dirty="0">
                <a:latin typeface="+mn-ea"/>
              </a:rPr>
              <a:t>如何有效地获取</a:t>
            </a:r>
            <a:r>
              <a:rPr lang="zh-CN" altLang="en-US" sz="2000" dirty="0">
                <a:solidFill>
                  <a:srgbClr val="FF0000"/>
                </a:solidFill>
                <a:latin typeface="+mn-ea"/>
              </a:rPr>
              <a:t>决策者的主观偏好</a:t>
            </a:r>
          </a:p>
        </p:txBody>
      </p:sp>
      <p:sp>
        <p:nvSpPr>
          <p:cNvPr id="11" name="内容占位符 2"/>
          <p:cNvSpPr txBox="1">
            <a:spLocks/>
          </p:cNvSpPr>
          <p:nvPr/>
        </p:nvSpPr>
        <p:spPr>
          <a:xfrm>
            <a:off x="2153486" y="244029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决策分析的基本依据是什么</a:t>
            </a:r>
            <a:r>
              <a:rPr lang="en-US" altLang="zh-CN" dirty="0">
                <a:solidFill>
                  <a:prstClr val="black"/>
                </a:solidFill>
              </a:rPr>
              <a:t>?</a:t>
            </a:r>
          </a:p>
        </p:txBody>
      </p:sp>
      <p:sp>
        <p:nvSpPr>
          <p:cNvPr id="12" name="内容占位符 2"/>
          <p:cNvSpPr txBox="1">
            <a:spLocks/>
          </p:cNvSpPr>
          <p:nvPr/>
        </p:nvSpPr>
        <p:spPr>
          <a:xfrm>
            <a:off x="2153486" y="4420658"/>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决策分析的重点和难点</a:t>
            </a:r>
          </a:p>
        </p:txBody>
      </p:sp>
      <p:sp>
        <p:nvSpPr>
          <p:cNvPr id="15" name="矩形 14"/>
          <p:cNvSpPr/>
          <p:nvPr/>
        </p:nvSpPr>
        <p:spPr>
          <a:xfrm>
            <a:off x="2305886" y="1625226"/>
            <a:ext cx="7314364" cy="499624"/>
          </a:xfrm>
          <a:prstGeom prst="rect">
            <a:avLst/>
          </a:prstGeom>
        </p:spPr>
        <p:txBody>
          <a:bodyPr wrap="square">
            <a:spAutoFit/>
          </a:bodyPr>
          <a:lstStyle/>
          <a:p>
            <a:pPr lvl="1">
              <a:lnSpc>
                <a:spcPct val="150000"/>
              </a:lnSpc>
            </a:pPr>
            <a:r>
              <a:rPr lang="zh-CN" altLang="en-US" sz="2000" dirty="0">
                <a:latin typeface="+mn-ea"/>
              </a:rPr>
              <a:t>决策者对不同决策后果的主观偏好</a:t>
            </a:r>
          </a:p>
        </p:txBody>
      </p:sp>
      <p:sp>
        <p:nvSpPr>
          <p:cNvPr id="16" name="标题 1">
            <a:extLst>
              <a:ext uri="{FF2B5EF4-FFF2-40B4-BE49-F238E27FC236}">
                <a16:creationId xmlns:a16="http://schemas.microsoft.com/office/drawing/2014/main" id="{2A4B779A-6829-4944-BA6E-10AAA3A56BFD}"/>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405648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1"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决策环境</a:t>
            </a:r>
          </a:p>
        </p:txBody>
      </p:sp>
      <p:sp>
        <p:nvSpPr>
          <p:cNvPr id="17" name="矩形 16"/>
          <p:cNvSpPr/>
          <p:nvPr/>
        </p:nvSpPr>
        <p:spPr>
          <a:xfrm>
            <a:off x="2181225" y="3208532"/>
            <a:ext cx="7714414" cy="499624"/>
          </a:xfrm>
          <a:prstGeom prst="rect">
            <a:avLst/>
          </a:prstGeom>
        </p:spPr>
        <p:txBody>
          <a:bodyPr wrap="square">
            <a:spAutoFit/>
          </a:bodyPr>
          <a:lstStyle/>
          <a:p>
            <a:pPr lvl="1">
              <a:lnSpc>
                <a:spcPct val="150000"/>
              </a:lnSpc>
            </a:pPr>
            <a:r>
              <a:rPr lang="zh-CN" altLang="en-US" sz="2000" dirty="0">
                <a:solidFill>
                  <a:srgbClr val="FF0000"/>
                </a:solidFill>
                <a:latin typeface="+mn-ea"/>
              </a:rPr>
              <a:t>确定型</a:t>
            </a:r>
            <a:r>
              <a:rPr lang="zh-CN" altLang="en-US" sz="2000" dirty="0">
                <a:latin typeface="+mn-ea"/>
              </a:rPr>
              <a:t>：</a:t>
            </a:r>
            <a:r>
              <a:rPr lang="zh-CN" altLang="en-US" dirty="0">
                <a:latin typeface="+mn-ea"/>
              </a:rPr>
              <a:t>未来环境完全可以预测（如：计划经济条件下管理者的决策） </a:t>
            </a:r>
            <a:endParaRPr lang="en-US" altLang="zh-CN" dirty="0">
              <a:latin typeface="+mn-ea"/>
            </a:endParaRPr>
          </a:p>
        </p:txBody>
      </p:sp>
      <p:sp>
        <p:nvSpPr>
          <p:cNvPr id="15" name="矩形 14"/>
          <p:cNvSpPr/>
          <p:nvPr/>
        </p:nvSpPr>
        <p:spPr>
          <a:xfrm>
            <a:off x="2276475" y="1496477"/>
            <a:ext cx="7523914" cy="961289"/>
          </a:xfrm>
          <a:prstGeom prst="rect">
            <a:avLst/>
          </a:prstGeom>
        </p:spPr>
        <p:txBody>
          <a:bodyPr wrap="square">
            <a:spAutoFit/>
          </a:bodyPr>
          <a:lstStyle/>
          <a:p>
            <a:pPr lvl="1">
              <a:lnSpc>
                <a:spcPct val="150000"/>
              </a:lnSpc>
            </a:pPr>
            <a:r>
              <a:rPr lang="zh-CN" altLang="en-US" sz="2000" dirty="0">
                <a:latin typeface="+mn-ea"/>
              </a:rPr>
              <a:t>以方案选择为主要内容的决策过程也随环境不同而有很大差别。决策环境处于</a:t>
            </a:r>
            <a:r>
              <a:rPr lang="zh-CN" altLang="en-US" sz="2000" dirty="0">
                <a:solidFill>
                  <a:srgbClr val="FF0000"/>
                </a:solidFill>
                <a:latin typeface="+mn-ea"/>
              </a:rPr>
              <a:t>完全可以预测</a:t>
            </a:r>
            <a:r>
              <a:rPr lang="zh-CN" altLang="en-US" sz="2000" dirty="0">
                <a:latin typeface="+mn-ea"/>
              </a:rPr>
              <a:t>和</a:t>
            </a:r>
            <a:r>
              <a:rPr lang="zh-CN" altLang="en-US" sz="2000" dirty="0">
                <a:solidFill>
                  <a:srgbClr val="FF0000"/>
                </a:solidFill>
                <a:latin typeface="+mn-ea"/>
              </a:rPr>
              <a:t>极难预测</a:t>
            </a:r>
            <a:r>
              <a:rPr lang="zh-CN" altLang="en-US" sz="2000" dirty="0">
                <a:latin typeface="+mn-ea"/>
              </a:rPr>
              <a:t>两种情况之间。 </a:t>
            </a:r>
          </a:p>
        </p:txBody>
      </p:sp>
      <p:sp>
        <p:nvSpPr>
          <p:cNvPr id="16" name="内容占位符 2"/>
          <p:cNvSpPr txBox="1">
            <a:spLocks/>
          </p:cNvSpPr>
          <p:nvPr/>
        </p:nvSpPr>
        <p:spPr>
          <a:xfrm>
            <a:off x="2153486" y="271405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决策环境可以归纳为三种类型</a:t>
            </a:r>
          </a:p>
        </p:txBody>
      </p:sp>
      <p:sp>
        <p:nvSpPr>
          <p:cNvPr id="18" name="矩形 17"/>
          <p:cNvSpPr/>
          <p:nvPr/>
        </p:nvSpPr>
        <p:spPr>
          <a:xfrm>
            <a:off x="2181225" y="3819499"/>
            <a:ext cx="7714414" cy="920573"/>
          </a:xfrm>
          <a:prstGeom prst="rect">
            <a:avLst/>
          </a:prstGeom>
        </p:spPr>
        <p:txBody>
          <a:bodyPr wrap="square">
            <a:spAutoFit/>
          </a:bodyPr>
          <a:lstStyle/>
          <a:p>
            <a:pPr lvl="1">
              <a:lnSpc>
                <a:spcPct val="150000"/>
              </a:lnSpc>
            </a:pPr>
            <a:r>
              <a:rPr lang="zh-CN" altLang="en-US" sz="2000" dirty="0">
                <a:solidFill>
                  <a:srgbClr val="FF0000"/>
                </a:solidFill>
                <a:latin typeface="+mn-ea"/>
              </a:rPr>
              <a:t>风险型</a:t>
            </a:r>
            <a:r>
              <a:rPr lang="zh-CN" altLang="en-US" sz="2000" dirty="0">
                <a:latin typeface="+mn-ea"/>
              </a:rPr>
              <a:t>：</a:t>
            </a:r>
            <a:r>
              <a:rPr lang="zh-CN" altLang="en-US" dirty="0">
                <a:latin typeface="+mn-ea"/>
              </a:rPr>
              <a:t>未来环境有几种可能的状态和相应的后果，可以观测每种状态和后果出现的概率（如：市场经济条件下某种新产品开发决策） </a:t>
            </a:r>
          </a:p>
        </p:txBody>
      </p:sp>
      <p:sp>
        <p:nvSpPr>
          <p:cNvPr id="19" name="矩形 18"/>
          <p:cNvSpPr/>
          <p:nvPr/>
        </p:nvSpPr>
        <p:spPr>
          <a:xfrm>
            <a:off x="2153486" y="4839246"/>
            <a:ext cx="7714414" cy="920573"/>
          </a:xfrm>
          <a:prstGeom prst="rect">
            <a:avLst/>
          </a:prstGeom>
        </p:spPr>
        <p:txBody>
          <a:bodyPr wrap="square">
            <a:spAutoFit/>
          </a:bodyPr>
          <a:lstStyle/>
          <a:p>
            <a:pPr lvl="1">
              <a:lnSpc>
                <a:spcPct val="150000"/>
              </a:lnSpc>
            </a:pPr>
            <a:r>
              <a:rPr lang="zh-CN" altLang="en-US" sz="2000" dirty="0">
                <a:solidFill>
                  <a:srgbClr val="FF0000"/>
                </a:solidFill>
                <a:latin typeface="+mn-ea"/>
              </a:rPr>
              <a:t>不确定型</a:t>
            </a:r>
            <a:r>
              <a:rPr lang="zh-CN" altLang="en-US" sz="2000" dirty="0">
                <a:latin typeface="+mn-ea"/>
              </a:rPr>
              <a:t>：</a:t>
            </a:r>
            <a:r>
              <a:rPr lang="zh-CN" altLang="en-US" dirty="0">
                <a:latin typeface="+mn-ea"/>
              </a:rPr>
              <a:t>未来环境完全不可预测。（如：住房改革，工资改革，物价改革决策等）</a:t>
            </a:r>
            <a:endParaRPr lang="zh-CN" altLang="en-US" sz="2000" dirty="0">
              <a:latin typeface="+mn-ea"/>
            </a:endParaRPr>
          </a:p>
        </p:txBody>
      </p:sp>
      <p:sp>
        <p:nvSpPr>
          <p:cNvPr id="11" name="标题 1">
            <a:extLst>
              <a:ext uri="{FF2B5EF4-FFF2-40B4-BE49-F238E27FC236}">
                <a16:creationId xmlns:a16="http://schemas.microsoft.com/office/drawing/2014/main" id="{9A0CA4C6-AAAF-4978-A5B0-62C1AE6673B4}"/>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396033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16"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决策问题的划分</a:t>
            </a:r>
          </a:p>
        </p:txBody>
      </p:sp>
      <p:sp>
        <p:nvSpPr>
          <p:cNvPr id="12" name="矩形 11"/>
          <p:cNvSpPr/>
          <p:nvPr/>
        </p:nvSpPr>
        <p:spPr>
          <a:xfrm>
            <a:off x="2153486" y="1470213"/>
            <a:ext cx="7314364" cy="581057"/>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400" dirty="0">
                <a:solidFill>
                  <a:srgbClr val="7030A0"/>
                </a:solidFill>
                <a:latin typeface="+mn-ea"/>
              </a:rPr>
              <a:t> 决策环境：确定</a:t>
            </a:r>
          </a:p>
        </p:txBody>
      </p:sp>
      <p:sp>
        <p:nvSpPr>
          <p:cNvPr id="14" name="矩形 13"/>
          <p:cNvSpPr/>
          <p:nvPr/>
        </p:nvSpPr>
        <p:spPr>
          <a:xfrm>
            <a:off x="2705521" y="2051270"/>
            <a:ext cx="5533189" cy="961289"/>
          </a:xfrm>
          <a:prstGeom prst="rect">
            <a:avLst/>
          </a:prstGeom>
        </p:spPr>
        <p:txBody>
          <a:bodyPr wrap="square">
            <a:spAutoFit/>
          </a:bodyPr>
          <a:lstStyle/>
          <a:p>
            <a:pPr lvl="1">
              <a:lnSpc>
                <a:spcPct val="150000"/>
              </a:lnSpc>
            </a:pPr>
            <a:r>
              <a:rPr lang="zh-CN" altLang="en-US" sz="2000" dirty="0">
                <a:latin typeface="+mn-ea"/>
              </a:rPr>
              <a:t>然而包含多个目标</a:t>
            </a:r>
            <a:r>
              <a:rPr lang="en-US" altLang="zh-CN" sz="2000" dirty="0">
                <a:latin typeface="+mn-ea"/>
              </a:rPr>
              <a:t>——</a:t>
            </a:r>
            <a:r>
              <a:rPr lang="zh-CN" altLang="en-US" sz="2000" dirty="0">
                <a:latin typeface="+mn-ea"/>
              </a:rPr>
              <a:t>多目标决策问题</a:t>
            </a:r>
          </a:p>
          <a:p>
            <a:pPr lvl="1">
              <a:lnSpc>
                <a:spcPct val="150000"/>
              </a:lnSpc>
            </a:pPr>
            <a:r>
              <a:rPr lang="zh-CN" altLang="en-US" sz="2000" dirty="0">
                <a:latin typeface="+mn-ea"/>
              </a:rPr>
              <a:t>取决于决策者的偏好；求非劣解</a:t>
            </a:r>
          </a:p>
        </p:txBody>
      </p:sp>
      <p:sp>
        <p:nvSpPr>
          <p:cNvPr id="20" name="矩形 19"/>
          <p:cNvSpPr/>
          <p:nvPr/>
        </p:nvSpPr>
        <p:spPr>
          <a:xfrm>
            <a:off x="2153486" y="3066933"/>
            <a:ext cx="7314364" cy="581057"/>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400" dirty="0">
                <a:solidFill>
                  <a:srgbClr val="7030A0"/>
                </a:solidFill>
                <a:latin typeface="+mn-ea"/>
              </a:rPr>
              <a:t> 决策环境不确定</a:t>
            </a:r>
          </a:p>
        </p:txBody>
      </p:sp>
      <p:sp>
        <p:nvSpPr>
          <p:cNvPr id="21" name="矩形 20"/>
          <p:cNvSpPr/>
          <p:nvPr/>
        </p:nvSpPr>
        <p:spPr>
          <a:xfrm>
            <a:off x="2705520" y="3647987"/>
            <a:ext cx="5533189" cy="499624"/>
          </a:xfrm>
          <a:prstGeom prst="rect">
            <a:avLst/>
          </a:prstGeom>
        </p:spPr>
        <p:txBody>
          <a:bodyPr wrap="square">
            <a:spAutoFit/>
          </a:bodyPr>
          <a:lstStyle/>
          <a:p>
            <a:pPr lvl="1">
              <a:lnSpc>
                <a:spcPct val="150000"/>
              </a:lnSpc>
            </a:pPr>
            <a:r>
              <a:rPr lang="zh-CN" altLang="en-US" sz="2000" dirty="0">
                <a:latin typeface="+mn-ea"/>
              </a:rPr>
              <a:t>概率已知</a:t>
            </a:r>
            <a:r>
              <a:rPr lang="en-US" altLang="zh-CN" sz="2000" dirty="0">
                <a:latin typeface="+mn-ea"/>
              </a:rPr>
              <a:t>——</a:t>
            </a:r>
            <a:r>
              <a:rPr lang="zh-CN" altLang="en-US" sz="2000" dirty="0">
                <a:latin typeface="+mn-ea"/>
              </a:rPr>
              <a:t>风险型决策问题</a:t>
            </a:r>
          </a:p>
        </p:txBody>
      </p:sp>
      <p:sp>
        <p:nvSpPr>
          <p:cNvPr id="22" name="矩形 21"/>
          <p:cNvSpPr/>
          <p:nvPr/>
        </p:nvSpPr>
        <p:spPr>
          <a:xfrm>
            <a:off x="2153486" y="4318792"/>
            <a:ext cx="7314364" cy="581057"/>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400" dirty="0">
                <a:solidFill>
                  <a:srgbClr val="7030A0"/>
                </a:solidFill>
                <a:latin typeface="+mn-ea"/>
              </a:rPr>
              <a:t> 决策环境不确定</a:t>
            </a:r>
          </a:p>
        </p:txBody>
      </p:sp>
      <p:sp>
        <p:nvSpPr>
          <p:cNvPr id="23" name="矩形 22"/>
          <p:cNvSpPr/>
          <p:nvPr/>
        </p:nvSpPr>
        <p:spPr>
          <a:xfrm>
            <a:off x="2705520" y="4969858"/>
            <a:ext cx="5533189" cy="499624"/>
          </a:xfrm>
          <a:prstGeom prst="rect">
            <a:avLst/>
          </a:prstGeom>
        </p:spPr>
        <p:txBody>
          <a:bodyPr wrap="square">
            <a:spAutoFit/>
          </a:bodyPr>
          <a:lstStyle/>
          <a:p>
            <a:pPr lvl="1">
              <a:lnSpc>
                <a:spcPct val="150000"/>
              </a:lnSpc>
            </a:pPr>
            <a:r>
              <a:rPr lang="zh-CN" altLang="en-US" sz="2000" dirty="0">
                <a:latin typeface="+mn-ea"/>
              </a:rPr>
              <a:t>概率未知</a:t>
            </a:r>
            <a:r>
              <a:rPr lang="en-US" altLang="zh-CN" sz="2000" dirty="0">
                <a:latin typeface="+mn-ea"/>
              </a:rPr>
              <a:t>——</a:t>
            </a:r>
            <a:r>
              <a:rPr lang="zh-CN" altLang="en-US" sz="2000" dirty="0">
                <a:latin typeface="+mn-ea"/>
              </a:rPr>
              <a:t>不确定型决策问题</a:t>
            </a:r>
          </a:p>
        </p:txBody>
      </p:sp>
      <p:sp>
        <p:nvSpPr>
          <p:cNvPr id="13" name="标题 1">
            <a:extLst>
              <a:ext uri="{FF2B5EF4-FFF2-40B4-BE49-F238E27FC236}">
                <a16:creationId xmlns:a16="http://schemas.microsoft.com/office/drawing/2014/main" id="{C64CBB33-3DA3-4CDA-8BBF-8D7B80F33B83}"/>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30220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决策过程</a:t>
            </a:r>
          </a:p>
        </p:txBody>
      </p:sp>
      <p:grpSp>
        <p:nvGrpSpPr>
          <p:cNvPr id="13" name="Group 33"/>
          <p:cNvGrpSpPr>
            <a:grpSpLocks/>
          </p:cNvGrpSpPr>
          <p:nvPr/>
        </p:nvGrpSpPr>
        <p:grpSpPr bwMode="auto">
          <a:xfrm>
            <a:off x="3276600" y="1585049"/>
            <a:ext cx="6096000" cy="4099966"/>
            <a:chOff x="768" y="1242"/>
            <a:chExt cx="4416" cy="2804"/>
          </a:xfrm>
        </p:grpSpPr>
        <p:sp>
          <p:nvSpPr>
            <p:cNvPr id="15" name="Text Box 9"/>
            <p:cNvSpPr txBox="1">
              <a:spLocks noChangeArrowheads="1"/>
            </p:cNvSpPr>
            <p:nvPr/>
          </p:nvSpPr>
          <p:spPr bwMode="auto">
            <a:xfrm>
              <a:off x="2064" y="1242"/>
              <a:ext cx="1248" cy="274"/>
            </a:xfrm>
            <a:prstGeom prst="rect">
              <a:avLst/>
            </a:prstGeom>
            <a:noFill/>
            <a:ln w="2857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dirty="0">
                  <a:solidFill>
                    <a:schemeClr val="tx1"/>
                  </a:solidFill>
                  <a:latin typeface="+mn-ea"/>
                  <a:ea typeface="+mn-ea"/>
                </a:rPr>
                <a:t>确定结构</a:t>
              </a:r>
            </a:p>
          </p:txBody>
        </p:sp>
        <p:sp>
          <p:nvSpPr>
            <p:cNvPr id="16" name="Text Box 10"/>
            <p:cNvSpPr txBox="1">
              <a:spLocks noChangeArrowheads="1"/>
            </p:cNvSpPr>
            <p:nvPr/>
          </p:nvSpPr>
          <p:spPr bwMode="auto">
            <a:xfrm>
              <a:off x="1007" y="1873"/>
              <a:ext cx="1250" cy="350"/>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a:solidFill>
                    <a:schemeClr val="tx1"/>
                  </a:solidFill>
                  <a:latin typeface="+mn-ea"/>
                  <a:ea typeface="+mn-ea"/>
                </a:rPr>
                <a:t>评定后果</a:t>
              </a:r>
            </a:p>
          </p:txBody>
        </p:sp>
        <p:sp>
          <p:nvSpPr>
            <p:cNvPr id="17" name="Text Box 11"/>
            <p:cNvSpPr txBox="1">
              <a:spLocks noChangeArrowheads="1"/>
            </p:cNvSpPr>
            <p:nvPr/>
          </p:nvSpPr>
          <p:spPr bwMode="auto">
            <a:xfrm>
              <a:off x="2832" y="1873"/>
              <a:ext cx="1728" cy="350"/>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a:solidFill>
                    <a:schemeClr val="tx1"/>
                  </a:solidFill>
                  <a:latin typeface="+mn-ea"/>
                  <a:ea typeface="+mn-ea"/>
                </a:rPr>
                <a:t>评定不确定因素</a:t>
              </a:r>
            </a:p>
          </p:txBody>
        </p:sp>
        <p:sp>
          <p:nvSpPr>
            <p:cNvPr id="18" name="Text Box 12"/>
            <p:cNvSpPr txBox="1">
              <a:spLocks noChangeArrowheads="1"/>
            </p:cNvSpPr>
            <p:nvPr/>
          </p:nvSpPr>
          <p:spPr bwMode="auto">
            <a:xfrm>
              <a:off x="1967" y="3120"/>
              <a:ext cx="1489" cy="351"/>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a:solidFill>
                    <a:schemeClr val="tx1"/>
                  </a:solidFill>
                  <a:latin typeface="+mn-ea"/>
                  <a:ea typeface="+mn-ea"/>
                </a:rPr>
                <a:t>灵敏度分析</a:t>
              </a:r>
            </a:p>
          </p:txBody>
        </p:sp>
        <p:sp>
          <p:nvSpPr>
            <p:cNvPr id="19" name="Text Box 13"/>
            <p:cNvSpPr txBox="1">
              <a:spLocks noChangeArrowheads="1"/>
            </p:cNvSpPr>
            <p:nvPr/>
          </p:nvSpPr>
          <p:spPr bwMode="auto">
            <a:xfrm>
              <a:off x="3841" y="3120"/>
              <a:ext cx="1104" cy="351"/>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dirty="0">
                  <a:solidFill>
                    <a:schemeClr val="tx1"/>
                  </a:solidFill>
                  <a:latin typeface="+mn-ea"/>
                  <a:ea typeface="+mn-ea"/>
                </a:rPr>
                <a:t>收集信息</a:t>
              </a:r>
            </a:p>
          </p:txBody>
        </p:sp>
        <p:sp>
          <p:nvSpPr>
            <p:cNvPr id="24" name="Text Box 14"/>
            <p:cNvSpPr txBox="1">
              <a:spLocks noChangeArrowheads="1"/>
            </p:cNvSpPr>
            <p:nvPr/>
          </p:nvSpPr>
          <p:spPr bwMode="auto">
            <a:xfrm>
              <a:off x="2064" y="2544"/>
              <a:ext cx="1248" cy="351"/>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a:solidFill>
                    <a:schemeClr val="tx1"/>
                  </a:solidFill>
                  <a:latin typeface="+mn-ea"/>
                  <a:ea typeface="+mn-ea"/>
                </a:rPr>
                <a:t>评价方案</a:t>
              </a:r>
            </a:p>
          </p:txBody>
        </p:sp>
        <p:sp>
          <p:nvSpPr>
            <p:cNvPr id="25" name="Text Box 15"/>
            <p:cNvSpPr txBox="1">
              <a:spLocks noChangeArrowheads="1"/>
            </p:cNvSpPr>
            <p:nvPr/>
          </p:nvSpPr>
          <p:spPr bwMode="auto">
            <a:xfrm>
              <a:off x="2064" y="3696"/>
              <a:ext cx="1248" cy="350"/>
            </a:xfrm>
            <a:prstGeom prst="rect">
              <a:avLst/>
            </a:prstGeom>
            <a:noFill/>
            <a:ln w="28575" algn="ctr">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sz="2000" b="0" dirty="0">
                  <a:solidFill>
                    <a:schemeClr val="tx1"/>
                  </a:solidFill>
                  <a:latin typeface="+mn-ea"/>
                  <a:ea typeface="+mn-ea"/>
                </a:rPr>
                <a:t>选择方案</a:t>
              </a:r>
            </a:p>
          </p:txBody>
        </p:sp>
        <p:sp>
          <p:nvSpPr>
            <p:cNvPr id="26" name="Line 16"/>
            <p:cNvSpPr>
              <a:spLocks noChangeShapeType="1"/>
            </p:cNvSpPr>
            <p:nvPr/>
          </p:nvSpPr>
          <p:spPr bwMode="auto">
            <a:xfrm>
              <a:off x="2640" y="1536"/>
              <a:ext cx="0" cy="96"/>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27" name="Line 17"/>
            <p:cNvSpPr>
              <a:spLocks noChangeShapeType="1"/>
            </p:cNvSpPr>
            <p:nvPr/>
          </p:nvSpPr>
          <p:spPr bwMode="auto">
            <a:xfrm>
              <a:off x="1776" y="1632"/>
              <a:ext cx="1824"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28" name="Line 18"/>
            <p:cNvSpPr>
              <a:spLocks noChangeShapeType="1"/>
            </p:cNvSpPr>
            <p:nvPr/>
          </p:nvSpPr>
          <p:spPr bwMode="auto">
            <a:xfrm>
              <a:off x="1776" y="1632"/>
              <a:ext cx="0" cy="24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29" name="Line 19"/>
            <p:cNvSpPr>
              <a:spLocks noChangeShapeType="1"/>
            </p:cNvSpPr>
            <p:nvPr/>
          </p:nvSpPr>
          <p:spPr bwMode="auto">
            <a:xfrm>
              <a:off x="3600" y="1632"/>
              <a:ext cx="0" cy="24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0" name="Line 20"/>
            <p:cNvSpPr>
              <a:spLocks noChangeShapeType="1"/>
            </p:cNvSpPr>
            <p:nvPr/>
          </p:nvSpPr>
          <p:spPr bwMode="auto">
            <a:xfrm>
              <a:off x="1776" y="2208"/>
              <a:ext cx="0" cy="96"/>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1" name="Line 21"/>
            <p:cNvSpPr>
              <a:spLocks noChangeShapeType="1"/>
            </p:cNvSpPr>
            <p:nvPr/>
          </p:nvSpPr>
          <p:spPr bwMode="auto">
            <a:xfrm>
              <a:off x="3600" y="2208"/>
              <a:ext cx="0" cy="96"/>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2" name="Line 22"/>
            <p:cNvSpPr>
              <a:spLocks noChangeShapeType="1"/>
            </p:cNvSpPr>
            <p:nvPr/>
          </p:nvSpPr>
          <p:spPr bwMode="auto">
            <a:xfrm>
              <a:off x="1776" y="2304"/>
              <a:ext cx="1824"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3" name="Line 23"/>
            <p:cNvSpPr>
              <a:spLocks noChangeShapeType="1"/>
            </p:cNvSpPr>
            <p:nvPr/>
          </p:nvSpPr>
          <p:spPr bwMode="auto">
            <a:xfrm>
              <a:off x="2688" y="2304"/>
              <a:ext cx="0" cy="24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4" name="Line 24"/>
            <p:cNvSpPr>
              <a:spLocks noChangeShapeType="1"/>
            </p:cNvSpPr>
            <p:nvPr/>
          </p:nvSpPr>
          <p:spPr bwMode="auto">
            <a:xfrm>
              <a:off x="2688" y="2880"/>
              <a:ext cx="0" cy="24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5" name="Line 25"/>
            <p:cNvSpPr>
              <a:spLocks noChangeShapeType="1"/>
            </p:cNvSpPr>
            <p:nvPr/>
          </p:nvSpPr>
          <p:spPr bwMode="auto">
            <a:xfrm>
              <a:off x="3456" y="3312"/>
              <a:ext cx="384" cy="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6" name="Line 26"/>
            <p:cNvSpPr>
              <a:spLocks noChangeShapeType="1"/>
            </p:cNvSpPr>
            <p:nvPr/>
          </p:nvSpPr>
          <p:spPr bwMode="auto">
            <a:xfrm flipH="1">
              <a:off x="768" y="3312"/>
              <a:ext cx="1200"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7" name="Line 27"/>
            <p:cNvSpPr>
              <a:spLocks noChangeShapeType="1"/>
            </p:cNvSpPr>
            <p:nvPr/>
          </p:nvSpPr>
          <p:spPr bwMode="auto">
            <a:xfrm flipH="1">
              <a:off x="768" y="2064"/>
              <a:ext cx="0" cy="1248"/>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8" name="Line 28"/>
            <p:cNvSpPr>
              <a:spLocks noChangeShapeType="1"/>
            </p:cNvSpPr>
            <p:nvPr/>
          </p:nvSpPr>
          <p:spPr bwMode="auto">
            <a:xfrm>
              <a:off x="768" y="2064"/>
              <a:ext cx="240" cy="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39" name="Line 29"/>
            <p:cNvSpPr>
              <a:spLocks noChangeShapeType="1"/>
            </p:cNvSpPr>
            <p:nvPr/>
          </p:nvSpPr>
          <p:spPr bwMode="auto">
            <a:xfrm flipH="1">
              <a:off x="4944" y="3264"/>
              <a:ext cx="240" cy="0"/>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40" name="Line 30"/>
            <p:cNvSpPr>
              <a:spLocks noChangeShapeType="1"/>
            </p:cNvSpPr>
            <p:nvPr/>
          </p:nvSpPr>
          <p:spPr bwMode="auto">
            <a:xfrm flipH="1">
              <a:off x="5184" y="2016"/>
              <a:ext cx="0" cy="1248"/>
            </a:xfrm>
            <a:prstGeom prst="line">
              <a:avLst/>
            </a:prstGeom>
            <a:noFill/>
            <a:ln w="28575">
              <a:solidFill>
                <a:srgbClr val="7030A0"/>
              </a:solidFill>
              <a:round/>
              <a:headEnd/>
              <a:tailEn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41" name="Line 31"/>
            <p:cNvSpPr>
              <a:spLocks noChangeShapeType="1"/>
            </p:cNvSpPr>
            <p:nvPr/>
          </p:nvSpPr>
          <p:spPr bwMode="auto">
            <a:xfrm flipH="1">
              <a:off x="4560" y="2016"/>
              <a:ext cx="624" cy="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sp>
          <p:nvSpPr>
            <p:cNvPr id="42" name="Line 32"/>
            <p:cNvSpPr>
              <a:spLocks noChangeShapeType="1"/>
            </p:cNvSpPr>
            <p:nvPr/>
          </p:nvSpPr>
          <p:spPr bwMode="auto">
            <a:xfrm>
              <a:off x="2688" y="3456"/>
              <a:ext cx="0" cy="240"/>
            </a:xfrm>
            <a:prstGeom prst="line">
              <a:avLst/>
            </a:prstGeom>
            <a:noFill/>
            <a:ln w="2857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n-ea"/>
              </a:endParaRPr>
            </a:p>
          </p:txBody>
        </p:sp>
      </p:grpSp>
      <p:sp>
        <p:nvSpPr>
          <p:cNvPr id="43" name="Text Box 34"/>
          <p:cNvSpPr txBox="1">
            <a:spLocks noChangeArrowheads="1"/>
          </p:cNvSpPr>
          <p:nvPr/>
        </p:nvSpPr>
        <p:spPr bwMode="auto">
          <a:xfrm>
            <a:off x="7058856" y="784957"/>
            <a:ext cx="2676943" cy="1323439"/>
          </a:xfrm>
          <a:prstGeom prst="rect">
            <a:avLst/>
          </a:prstGeom>
          <a:solidFill>
            <a:schemeClr val="accent1">
              <a:lumMod val="20000"/>
              <a:lumOff val="80000"/>
            </a:schemeClr>
          </a:solidFill>
          <a:ln>
            <a:noFill/>
          </a:ln>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600" b="0" dirty="0">
                <a:solidFill>
                  <a:schemeClr val="tx1"/>
                </a:solidFill>
                <a:latin typeface="+mj-lt"/>
              </a:rPr>
              <a:t>一般采用决策树的形式，逻辑地表达决策过程的各阶段和环境以及相关信息。（决策者，备选方案，衡量方案后果的指标，环境状态等）</a:t>
            </a:r>
          </a:p>
        </p:txBody>
      </p:sp>
      <p:sp>
        <p:nvSpPr>
          <p:cNvPr id="44" name="Text Box 35"/>
          <p:cNvSpPr txBox="1">
            <a:spLocks noChangeArrowheads="1"/>
          </p:cNvSpPr>
          <p:nvPr/>
        </p:nvSpPr>
        <p:spPr bwMode="auto">
          <a:xfrm>
            <a:off x="1938749" y="1594592"/>
            <a:ext cx="2305466" cy="830997"/>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估计各种行动方案在不同环境状态下所付出的代价和取得的效益。</a:t>
            </a:r>
          </a:p>
        </p:txBody>
      </p:sp>
      <p:sp>
        <p:nvSpPr>
          <p:cNvPr id="45" name="Text Box 36"/>
          <p:cNvSpPr txBox="1">
            <a:spLocks noChangeArrowheads="1"/>
          </p:cNvSpPr>
          <p:nvPr/>
        </p:nvSpPr>
        <p:spPr bwMode="auto">
          <a:xfrm>
            <a:off x="7602196" y="3129927"/>
            <a:ext cx="2133600" cy="584775"/>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估计未来环境中各种状态出现的主观概率</a:t>
            </a:r>
          </a:p>
        </p:txBody>
      </p:sp>
      <p:sp>
        <p:nvSpPr>
          <p:cNvPr id="46" name="Text Box 37"/>
          <p:cNvSpPr txBox="1">
            <a:spLocks noChangeArrowheads="1"/>
          </p:cNvSpPr>
          <p:nvPr/>
        </p:nvSpPr>
        <p:spPr bwMode="auto">
          <a:xfrm>
            <a:off x="1752600" y="3354057"/>
            <a:ext cx="3048000" cy="830997"/>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按估计的后果及主观概率算出每种方案的准则指标期望值，取其中最大者为最优方案</a:t>
            </a:r>
          </a:p>
        </p:txBody>
      </p:sp>
      <p:sp>
        <p:nvSpPr>
          <p:cNvPr id="47" name="Text Box 38"/>
          <p:cNvSpPr txBox="1">
            <a:spLocks noChangeArrowheads="1"/>
          </p:cNvSpPr>
          <p:nvPr/>
        </p:nvSpPr>
        <p:spPr bwMode="auto">
          <a:xfrm>
            <a:off x="1737967" y="4424934"/>
            <a:ext cx="3048000" cy="1323439"/>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按一定规则改变决策树模型的各项参数，观察其对方案后果的影响程度，指导方案的优化次序变更为止，找出各参数的最大容许误差。</a:t>
            </a:r>
          </a:p>
        </p:txBody>
      </p:sp>
      <p:sp>
        <p:nvSpPr>
          <p:cNvPr id="48" name="Text Box 39"/>
          <p:cNvSpPr txBox="1">
            <a:spLocks noChangeArrowheads="1"/>
          </p:cNvSpPr>
          <p:nvPr/>
        </p:nvSpPr>
        <p:spPr bwMode="auto">
          <a:xfrm>
            <a:off x="9074016" y="4177197"/>
            <a:ext cx="1492526" cy="1815882"/>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若发现方案的优先次序对某些参数的变化反应很灵敏，需收集更多信息，并进行信息价值分析。</a:t>
            </a:r>
          </a:p>
        </p:txBody>
      </p:sp>
      <p:sp>
        <p:nvSpPr>
          <p:cNvPr id="49" name="Text Box 40"/>
          <p:cNvSpPr txBox="1">
            <a:spLocks noChangeArrowheads="1"/>
          </p:cNvSpPr>
          <p:nvPr/>
        </p:nvSpPr>
        <p:spPr bwMode="auto">
          <a:xfrm>
            <a:off x="6834808" y="5452629"/>
            <a:ext cx="1676400" cy="584775"/>
          </a:xfrm>
          <a:prstGeom prst="rect">
            <a:avLst/>
          </a:prstGeom>
          <a:solidFill>
            <a:schemeClr val="accent1">
              <a:lumMod val="20000"/>
              <a:lumOff val="80000"/>
            </a:schemeClr>
          </a:solidFill>
          <a:ln>
            <a:noFill/>
          </a:ln>
        </p:spPr>
        <p:txBody>
          <a:bodyPr wrap="square">
            <a:spAutoFit/>
          </a:bodyPr>
          <a:lstStyle>
            <a:defPPr>
              <a:defRPr lang="en-US"/>
            </a:defPPr>
            <a:lvl1pPr>
              <a:spcBef>
                <a:spcPct val="50000"/>
              </a:spcBef>
              <a:buClrTx/>
              <a:buFontTx/>
              <a:buNone/>
              <a:defRPr sz="1600" b="0">
                <a:latin typeface="+mj-lt"/>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r>
              <a:rPr lang="zh-CN" altLang="en-US" dirty="0"/>
              <a:t>选定方案。有时需要重复此过程</a:t>
            </a:r>
          </a:p>
        </p:txBody>
      </p:sp>
      <p:sp>
        <p:nvSpPr>
          <p:cNvPr id="50" name="标题 1">
            <a:extLst>
              <a:ext uri="{FF2B5EF4-FFF2-40B4-BE49-F238E27FC236}">
                <a16:creationId xmlns:a16="http://schemas.microsoft.com/office/drawing/2014/main" id="{8E434CE5-022E-4483-B630-E24ADAF30758}"/>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203728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1219200" y="145738"/>
            <a:ext cx="4762500" cy="724074"/>
          </a:xfrm>
        </p:spPr>
        <p:txBody>
          <a:bodyPr>
            <a:normAutofit/>
          </a:bodyPr>
          <a:lstStyle/>
          <a:p>
            <a:r>
              <a:rPr lang="zh-CN" altLang="en-US" sz="2400" dirty="0"/>
              <a:t>风险性决策分析的两种基本方法</a:t>
            </a:r>
          </a:p>
        </p:txBody>
      </p:sp>
      <p:sp>
        <p:nvSpPr>
          <p:cNvPr id="11" name="内容占位符 2"/>
          <p:cNvSpPr txBox="1">
            <a:spLocks/>
          </p:cNvSpPr>
          <p:nvPr/>
        </p:nvSpPr>
        <p:spPr>
          <a:xfrm>
            <a:off x="2153486" y="90960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prstClr val="black"/>
                </a:solidFill>
              </a:rPr>
              <a:t>2.1</a:t>
            </a:r>
            <a:r>
              <a:rPr lang="zh-CN" altLang="en-US" dirty="0">
                <a:solidFill>
                  <a:prstClr val="black"/>
                </a:solidFill>
              </a:rPr>
              <a:t>期望值法</a:t>
            </a:r>
          </a:p>
        </p:txBody>
      </p:sp>
      <p:sp>
        <p:nvSpPr>
          <p:cNvPr id="14" name="矩形 13"/>
          <p:cNvSpPr/>
          <p:nvPr/>
        </p:nvSpPr>
        <p:spPr>
          <a:xfrm>
            <a:off x="2276478" y="1487468"/>
            <a:ext cx="5533189" cy="499624"/>
          </a:xfrm>
          <a:prstGeom prst="rect">
            <a:avLst/>
          </a:prstGeom>
        </p:spPr>
        <p:txBody>
          <a:bodyPr wrap="square">
            <a:spAutoFit/>
          </a:bodyPr>
          <a:lstStyle/>
          <a:p>
            <a:pPr lvl="1">
              <a:lnSpc>
                <a:spcPct val="150000"/>
              </a:lnSpc>
            </a:pPr>
            <a:r>
              <a:rPr lang="en-US" altLang="zh-CN" sz="2000" dirty="0">
                <a:latin typeface="+mn-ea"/>
              </a:rPr>
              <a:t>	</a:t>
            </a:r>
            <a:r>
              <a:rPr lang="zh-CN" altLang="en-US" sz="2000" dirty="0">
                <a:latin typeface="+mn-ea"/>
              </a:rPr>
              <a:t>期望值就是随机变量的数学期望。 </a:t>
            </a:r>
          </a:p>
        </p:txBody>
      </p:sp>
      <p:sp>
        <p:nvSpPr>
          <p:cNvPr id="21" name="矩形 20"/>
          <p:cNvSpPr/>
          <p:nvPr/>
        </p:nvSpPr>
        <p:spPr>
          <a:xfrm>
            <a:off x="2276475" y="2079549"/>
            <a:ext cx="7296150" cy="1477328"/>
          </a:xfrm>
          <a:prstGeom prst="rect">
            <a:avLst/>
          </a:prstGeom>
        </p:spPr>
        <p:txBody>
          <a:bodyPr wrap="square">
            <a:spAutoFit/>
          </a:bodyPr>
          <a:lstStyle/>
          <a:p>
            <a:pPr lvl="1">
              <a:lnSpc>
                <a:spcPct val="150000"/>
              </a:lnSpc>
            </a:pPr>
            <a:r>
              <a:rPr lang="en-US" altLang="zh-CN" sz="2000" dirty="0">
                <a:latin typeface="+mn-ea"/>
              </a:rPr>
              <a:t>	</a:t>
            </a:r>
            <a:r>
              <a:rPr lang="zh-CN" altLang="en-US" sz="2000" dirty="0">
                <a:latin typeface="+mn-ea"/>
              </a:rPr>
              <a:t>将采取的行动方案看成是离散的随机变量，则</a:t>
            </a:r>
            <a:r>
              <a:rPr lang="en-US" altLang="zh-CN" sz="2000" dirty="0">
                <a:latin typeface="+mn-ea"/>
              </a:rPr>
              <a:t>m</a:t>
            </a:r>
            <a:r>
              <a:rPr lang="zh-CN" altLang="en-US" sz="2000" dirty="0">
                <a:latin typeface="+mn-ea"/>
              </a:rPr>
              <a:t>个方案就有</a:t>
            </a:r>
            <a:r>
              <a:rPr lang="en-US" altLang="zh-CN" sz="2000" dirty="0">
                <a:latin typeface="+mn-ea"/>
              </a:rPr>
              <a:t>m</a:t>
            </a:r>
            <a:r>
              <a:rPr lang="zh-CN" altLang="en-US" sz="2000" dirty="0">
                <a:latin typeface="+mn-ea"/>
              </a:rPr>
              <a:t>个离散随机变量，离散变量所取之值就是行动方案相对应的益损值。 </a:t>
            </a:r>
          </a:p>
        </p:txBody>
      </p:sp>
      <p:sp>
        <p:nvSpPr>
          <p:cNvPr id="23" name="矩形 22"/>
          <p:cNvSpPr/>
          <p:nvPr/>
        </p:nvSpPr>
        <p:spPr>
          <a:xfrm>
            <a:off x="2276478" y="3617591"/>
            <a:ext cx="5533189" cy="499624"/>
          </a:xfrm>
          <a:prstGeom prst="rect">
            <a:avLst/>
          </a:prstGeom>
        </p:spPr>
        <p:txBody>
          <a:bodyPr wrap="square">
            <a:spAutoFit/>
          </a:bodyPr>
          <a:lstStyle/>
          <a:p>
            <a:pPr lvl="1">
              <a:lnSpc>
                <a:spcPct val="150000"/>
              </a:lnSpc>
            </a:pPr>
            <a:r>
              <a:rPr lang="en-US" altLang="zh-CN" sz="2000" dirty="0">
                <a:latin typeface="+mn-ea"/>
              </a:rPr>
              <a:t>	</a:t>
            </a:r>
            <a:r>
              <a:rPr lang="zh-CN" altLang="en-US" sz="2000" dirty="0">
                <a:latin typeface="+mn-ea"/>
              </a:rPr>
              <a:t>离散随机变量</a:t>
            </a:r>
            <a:r>
              <a:rPr lang="en-US" altLang="zh-CN" sz="2000" dirty="0">
                <a:latin typeface="+mn-ea"/>
              </a:rPr>
              <a:t>X</a:t>
            </a:r>
            <a:r>
              <a:rPr lang="zh-CN" altLang="en-US" sz="2000" dirty="0">
                <a:latin typeface="+mn-ea"/>
              </a:rPr>
              <a:t>的数学期望为 </a:t>
            </a:r>
          </a:p>
        </p:txBody>
      </p:sp>
      <mc:AlternateContent xmlns:mc="http://schemas.openxmlformats.org/markup-compatibility/2006" xmlns:a14="http://schemas.microsoft.com/office/drawing/2010/main">
        <mc:Choice Requires="a14">
          <p:sp>
            <p:nvSpPr>
              <p:cNvPr id="9" name="矩形 8"/>
              <p:cNvSpPr/>
              <p:nvPr/>
            </p:nvSpPr>
            <p:spPr>
              <a:xfrm>
                <a:off x="5043069" y="4165156"/>
                <a:ext cx="178638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𝐸</m:t>
                      </m:r>
                      <m:r>
                        <a:rPr lang="zh-CN" altLang="en-US">
                          <a:latin typeface="Cambria Math" panose="02040503050406030204" pitchFamily="18" charset="0"/>
                        </a:rPr>
                        <m:t>(</m:t>
                      </m:r>
                      <m:r>
                        <a:rPr lang="zh-CN" altLang="en-US" i="1">
                          <a:latin typeface="Cambria Math" panose="02040503050406030204" pitchFamily="18" charset="0"/>
                        </a:rPr>
                        <m:t>𝑋</m:t>
                      </m:r>
                      <m:r>
                        <a:rPr lang="zh-CN" altLang="en-US">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5043069" y="4165156"/>
                <a:ext cx="1786386" cy="848566"/>
              </a:xfrm>
              <a:prstGeom prst="rect">
                <a:avLst/>
              </a:prstGeom>
              <a:blipFill>
                <a:blip r:embed="rId2"/>
                <a:stretch>
                  <a:fillRect/>
                </a:stretch>
              </a:blipFill>
            </p:spPr>
            <p:txBody>
              <a:bodyPr/>
              <a:lstStyle/>
              <a:p>
                <a:r>
                  <a:rPr lang="zh-CN" altLang="en-US">
                    <a:noFill/>
                  </a:rPr>
                  <a:t> </a:t>
                </a:r>
              </a:p>
            </p:txBody>
          </p:sp>
        </mc:Fallback>
      </mc:AlternateContent>
      <p:sp>
        <p:nvSpPr>
          <p:cNvPr id="13" name="矩形 12"/>
          <p:cNvSpPr/>
          <p:nvPr/>
        </p:nvSpPr>
        <p:spPr>
          <a:xfrm>
            <a:off x="2276478" y="5061666"/>
            <a:ext cx="7167981" cy="961289"/>
          </a:xfrm>
          <a:prstGeom prst="rect">
            <a:avLst/>
          </a:prstGeom>
        </p:spPr>
        <p:txBody>
          <a:bodyPr wrap="square">
            <a:spAutoFit/>
          </a:bodyPr>
          <a:lstStyle/>
          <a:p>
            <a:pPr lvl="1">
              <a:lnSpc>
                <a:spcPct val="150000"/>
              </a:lnSpc>
            </a:pPr>
            <a:r>
              <a:rPr lang="en-US" altLang="zh-CN" sz="2000" dirty="0">
                <a:solidFill>
                  <a:srgbClr val="FF0000"/>
                </a:solidFill>
                <a:latin typeface="+mn-ea"/>
              </a:rPr>
              <a:t>	</a:t>
            </a:r>
            <a:r>
              <a:rPr lang="zh-CN" altLang="en-US" sz="2000" dirty="0">
                <a:solidFill>
                  <a:srgbClr val="FF0000"/>
                </a:solidFill>
                <a:latin typeface="+mn-ea"/>
              </a:rPr>
              <a:t>若采用决策目标（准则）是期望收益最大，则选择收益期望值最大的行动方案为最优方案。 </a:t>
            </a:r>
          </a:p>
        </p:txBody>
      </p:sp>
    </p:spTree>
    <p:extLst>
      <p:ext uri="{BB962C8B-B14F-4D97-AF65-F5344CB8AC3E}">
        <p14:creationId xmlns:p14="http://schemas.microsoft.com/office/powerpoint/2010/main" val="197118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例题</a:t>
            </a:r>
            <a:r>
              <a:rPr lang="en-US" altLang="zh-CN" dirty="0">
                <a:solidFill>
                  <a:prstClr val="black"/>
                </a:solidFill>
              </a:rPr>
              <a:t>1</a:t>
            </a:r>
            <a:endParaRPr lang="zh-CN" altLang="en-US" dirty="0">
              <a:solidFill>
                <a:prstClr val="black"/>
              </a:solidFill>
            </a:endParaRPr>
          </a:p>
        </p:txBody>
      </p:sp>
      <p:sp>
        <p:nvSpPr>
          <p:cNvPr id="14" name="矩形 13"/>
          <p:cNvSpPr/>
          <p:nvPr/>
        </p:nvSpPr>
        <p:spPr>
          <a:xfrm>
            <a:off x="2276478" y="1532115"/>
            <a:ext cx="7763711" cy="4247317"/>
          </a:xfrm>
          <a:prstGeom prst="rect">
            <a:avLst/>
          </a:prstGeom>
        </p:spPr>
        <p:txBody>
          <a:bodyPr wrap="square">
            <a:spAutoFit/>
          </a:bodyPr>
          <a:lstStyle/>
          <a:p>
            <a:pPr lvl="1">
              <a:lnSpc>
                <a:spcPct val="150000"/>
              </a:lnSpc>
            </a:pPr>
            <a:r>
              <a:rPr kumimoji="1" lang="en-US" altLang="zh-CN" sz="2000" dirty="0">
                <a:latin typeface="黑体" panose="02010609060101010101" pitchFamily="49" charset="-122"/>
              </a:rPr>
              <a:t>	</a:t>
            </a:r>
            <a:r>
              <a:rPr kumimoji="1" lang="zh-CN" altLang="en-US" sz="2000" dirty="0">
                <a:latin typeface="黑体" panose="02010609060101010101" pitchFamily="49" charset="-122"/>
              </a:rPr>
              <a:t>某轻工产品厂要决定某轻工产品明年的产量，以便及早做好生产前的各项准备工作。而产量的大小主要根据该产品的销售价格好坏而定。根据以往市场销售价格统计资料及市场预测信息得知：未来产品销售价格出现上涨、价格不变和价格下跌三种状态的概率分布为</a:t>
            </a:r>
            <a:r>
              <a:rPr kumimoji="1" lang="en-US" altLang="zh-CN" sz="2000" dirty="0">
                <a:solidFill>
                  <a:srgbClr val="7030A0"/>
                </a:solidFill>
                <a:latin typeface="黑体" panose="02010609060101010101" pitchFamily="49" charset="-122"/>
              </a:rPr>
              <a:t>0.3</a:t>
            </a:r>
            <a:r>
              <a:rPr kumimoji="1" lang="zh-CN" altLang="en-US" sz="2000" dirty="0">
                <a:solidFill>
                  <a:srgbClr val="7030A0"/>
                </a:solidFill>
                <a:latin typeface="黑体" panose="02010609060101010101" pitchFamily="49" charset="-122"/>
              </a:rPr>
              <a:t>，</a:t>
            </a:r>
            <a:r>
              <a:rPr kumimoji="1" lang="en-US" altLang="zh-CN" sz="2000" dirty="0">
                <a:solidFill>
                  <a:srgbClr val="7030A0"/>
                </a:solidFill>
                <a:latin typeface="黑体" panose="02010609060101010101" pitchFamily="49" charset="-122"/>
              </a:rPr>
              <a:t>0.6</a:t>
            </a:r>
            <a:r>
              <a:rPr kumimoji="1" lang="zh-CN" altLang="en-US" sz="2000" dirty="0">
                <a:solidFill>
                  <a:srgbClr val="7030A0"/>
                </a:solidFill>
                <a:latin typeface="黑体" panose="02010609060101010101" pitchFamily="49" charset="-122"/>
              </a:rPr>
              <a:t>和</a:t>
            </a:r>
            <a:r>
              <a:rPr kumimoji="1" lang="en-US" altLang="zh-CN" sz="2000" dirty="0">
                <a:solidFill>
                  <a:srgbClr val="7030A0"/>
                </a:solidFill>
                <a:latin typeface="黑体" panose="02010609060101010101" pitchFamily="49" charset="-122"/>
              </a:rPr>
              <a:t>0.1</a:t>
            </a:r>
            <a:r>
              <a:rPr kumimoji="1" lang="zh-CN" altLang="en-US" sz="2000" dirty="0">
                <a:latin typeface="黑体" panose="02010609060101010101" pitchFamily="49" charset="-122"/>
              </a:rPr>
              <a:t>。若该产品按</a:t>
            </a:r>
            <a:r>
              <a:rPr kumimoji="1" lang="zh-CN" altLang="en-US" sz="2000" dirty="0">
                <a:solidFill>
                  <a:srgbClr val="7030A0"/>
                </a:solidFill>
                <a:latin typeface="黑体" panose="02010609060101010101" pitchFamily="49" charset="-122"/>
              </a:rPr>
              <a:t>大、中、小</a:t>
            </a:r>
            <a:r>
              <a:rPr kumimoji="1" lang="zh-CN" altLang="en-US" sz="2000" dirty="0">
                <a:latin typeface="黑体" panose="02010609060101010101" pitchFamily="49" charset="-122"/>
              </a:rPr>
              <a:t>三种不同批量（即三种不同方案）投产。则下一年度在不同价格状态下的损益值可以估算出来，如下表所示。现要求通过决策分析来确定下一年度的产量，使该产品能获得的收益期望为最大。</a:t>
            </a:r>
          </a:p>
          <a:p>
            <a:pPr lvl="1">
              <a:lnSpc>
                <a:spcPct val="150000"/>
              </a:lnSpc>
            </a:pPr>
            <a:endParaRPr lang="zh-CN" altLang="en-US" sz="2000" b="1" dirty="0">
              <a:latin typeface="+mn-ea"/>
            </a:endParaRPr>
          </a:p>
        </p:txBody>
      </p:sp>
      <p:sp>
        <p:nvSpPr>
          <p:cNvPr id="8" name="标题 1">
            <a:extLst>
              <a:ext uri="{FF2B5EF4-FFF2-40B4-BE49-F238E27FC236}">
                <a16:creationId xmlns:a16="http://schemas.microsoft.com/office/drawing/2014/main" id="{D4F7D261-ECBE-4B12-90ED-2FA0F46A2969}"/>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79066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8"/>
          <p:cNvGraphicFramePr>
            <a:graphicFrameLocks noChangeAspect="1"/>
          </p:cNvGraphicFramePr>
          <p:nvPr>
            <p:extLst>
              <p:ext uri="{D42A27DB-BD31-4B8C-83A1-F6EECF244321}">
                <p14:modId xmlns:p14="http://schemas.microsoft.com/office/powerpoint/2010/main" val="740536249"/>
              </p:ext>
            </p:extLst>
          </p:nvPr>
        </p:nvGraphicFramePr>
        <p:xfrm>
          <a:off x="2416533" y="886537"/>
          <a:ext cx="7079892" cy="2533785"/>
        </p:xfrm>
        <a:graphic>
          <a:graphicData uri="http://schemas.openxmlformats.org/presentationml/2006/ole">
            <mc:AlternateContent xmlns:mc="http://schemas.openxmlformats.org/markup-compatibility/2006">
              <mc:Choice xmlns:v="urn:schemas-microsoft-com:vml" Requires="v">
                <p:oleObj spid="_x0000_s1168" name="Visio" r:id="rId3" imgW="4657871" imgH="1866767" progId="Visio.Drawing.11">
                  <p:embed/>
                </p:oleObj>
              </mc:Choice>
              <mc:Fallback>
                <p:oleObj name="Visio" r:id="rId3" imgW="4657871" imgH="1866767" progId="Visio.Drawing.11">
                  <p:embed/>
                  <p:pic>
                    <p:nvPicPr>
                      <p:cNvPr id="21508" name="Object 8"/>
                      <p:cNvPicPr>
                        <a:picLocks noChangeAspect="1" noChangeArrowheads="1"/>
                      </p:cNvPicPr>
                      <p:nvPr/>
                    </p:nvPicPr>
                    <p:blipFill>
                      <a:blip r:embed="rId4"/>
                      <a:srcRect/>
                      <a:stretch>
                        <a:fillRect/>
                      </a:stretch>
                    </p:blipFill>
                    <p:spPr bwMode="auto">
                      <a:xfrm>
                        <a:off x="2416533" y="886537"/>
                        <a:ext cx="7079892" cy="2533785"/>
                      </a:xfrm>
                      <a:prstGeom prst="rect">
                        <a:avLst/>
                      </a:prstGeom>
                      <a:noFill/>
                      <a:ln>
                        <a:noFill/>
                      </a:ln>
                      <a:effectLst/>
                    </p:spPr>
                  </p:pic>
                </p:oleObj>
              </mc:Fallback>
            </mc:AlternateContent>
          </a:graphicData>
        </a:graphic>
      </p:graphicFrame>
      <p:sp>
        <p:nvSpPr>
          <p:cNvPr id="9" name="Rectangle 6"/>
          <p:cNvSpPr>
            <a:spLocks noChangeArrowheads="1"/>
          </p:cNvSpPr>
          <p:nvPr/>
        </p:nvSpPr>
        <p:spPr bwMode="auto">
          <a:xfrm>
            <a:off x="2367801" y="3389050"/>
            <a:ext cx="745807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ct val="150000"/>
              </a:lnSpc>
              <a:spcBef>
                <a:spcPct val="50000"/>
              </a:spcBef>
              <a:buClrTx/>
              <a:buFontTx/>
              <a:buNone/>
            </a:pPr>
            <a:r>
              <a:rPr kumimoji="1" lang="en-US" altLang="zh-CN" sz="2000" b="0" dirty="0">
                <a:solidFill>
                  <a:schemeClr val="tx1"/>
                </a:solidFill>
                <a:latin typeface="+mn-ea"/>
                <a:ea typeface="+mn-ea"/>
              </a:rPr>
              <a:t>    </a:t>
            </a:r>
            <a:r>
              <a:rPr kumimoji="1" lang="zh-CN" altLang="en-US" sz="2000" b="0" dirty="0">
                <a:solidFill>
                  <a:schemeClr val="tx1"/>
                </a:solidFill>
                <a:latin typeface="+mn-ea"/>
                <a:ea typeface="+mn-ea"/>
              </a:rPr>
              <a:t>这是一个面临三种自然状态和三种行动方案的风险型决策分析问题。运用期望值法求解：</a:t>
            </a:r>
          </a:p>
        </p:txBody>
      </p:sp>
      <p:sp>
        <p:nvSpPr>
          <p:cNvPr id="12" name="Rectangle 7"/>
          <p:cNvSpPr>
            <a:spLocks noChangeArrowheads="1"/>
          </p:cNvSpPr>
          <p:nvPr/>
        </p:nvSpPr>
        <p:spPr bwMode="auto">
          <a:xfrm>
            <a:off x="3035661" y="4341183"/>
            <a:ext cx="623216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b="0" dirty="0">
                <a:solidFill>
                  <a:schemeClr val="tx1"/>
                </a:solidFill>
                <a:latin typeface="黑体" panose="02010609060101010101" pitchFamily="49" charset="-122"/>
              </a:rPr>
              <a:t>方案</a:t>
            </a:r>
            <a:r>
              <a:rPr kumimoji="1" lang="en-US" altLang="zh-CN" sz="2000" b="0" dirty="0">
                <a:solidFill>
                  <a:schemeClr val="tx1"/>
                </a:solidFill>
                <a:latin typeface="黑体" panose="02010609060101010101" pitchFamily="49" charset="-122"/>
              </a:rPr>
              <a:t>A1</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E(A1)=0.3×40</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0.6×36</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0.1×(-6)=33</a:t>
            </a:r>
          </a:p>
          <a:p>
            <a:pPr>
              <a:spcBef>
                <a:spcPct val="50000"/>
              </a:spcBef>
              <a:buClrTx/>
              <a:buFontTx/>
              <a:buNone/>
            </a:pPr>
            <a:r>
              <a:rPr kumimoji="1" lang="zh-CN" altLang="en-US" sz="2000" b="0" dirty="0">
                <a:solidFill>
                  <a:srgbClr val="FF0000"/>
                </a:solidFill>
                <a:latin typeface="黑体" panose="02010609060101010101" pitchFamily="49" charset="-122"/>
              </a:rPr>
              <a:t>方案</a:t>
            </a:r>
            <a:r>
              <a:rPr kumimoji="1" lang="en-US" altLang="zh-CN" sz="2000" b="0" dirty="0">
                <a:solidFill>
                  <a:srgbClr val="FF0000"/>
                </a:solidFill>
                <a:latin typeface="黑体" panose="02010609060101010101" pitchFamily="49" charset="-122"/>
              </a:rPr>
              <a:t>A2</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E(A2)=0.3×36</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0.6×34</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0.1×24=</a:t>
            </a:r>
            <a:r>
              <a:rPr kumimoji="1" lang="en-US" altLang="zh-CN" sz="2000" b="0" dirty="0">
                <a:solidFill>
                  <a:srgbClr val="FF0000"/>
                </a:solidFill>
                <a:latin typeface="黑体" panose="02010609060101010101" pitchFamily="49" charset="-122"/>
              </a:rPr>
              <a:t>33.6</a:t>
            </a:r>
          </a:p>
          <a:p>
            <a:pPr>
              <a:spcBef>
                <a:spcPct val="50000"/>
              </a:spcBef>
              <a:buClrTx/>
              <a:buFontTx/>
              <a:buNone/>
            </a:pPr>
            <a:r>
              <a:rPr kumimoji="1" lang="zh-CN" altLang="en-US" sz="2000" b="0" dirty="0">
                <a:solidFill>
                  <a:schemeClr val="tx1"/>
                </a:solidFill>
                <a:latin typeface="黑体" panose="02010609060101010101" pitchFamily="49" charset="-122"/>
              </a:rPr>
              <a:t>方案</a:t>
            </a:r>
            <a:r>
              <a:rPr kumimoji="1" lang="en-US" altLang="zh-CN" sz="2000" b="0" dirty="0">
                <a:solidFill>
                  <a:schemeClr val="tx1"/>
                </a:solidFill>
                <a:latin typeface="黑体" panose="02010609060101010101" pitchFamily="49" charset="-122"/>
              </a:rPr>
              <a:t>A3</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E(A2)=0.3×20</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0.6×16</a:t>
            </a: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0.1×14=17.0</a:t>
            </a:r>
          </a:p>
        </p:txBody>
      </p:sp>
      <p:sp>
        <p:nvSpPr>
          <p:cNvPr id="13" name="Rectangle 9"/>
          <p:cNvSpPr>
            <a:spLocks noChangeArrowheads="1"/>
          </p:cNvSpPr>
          <p:nvPr/>
        </p:nvSpPr>
        <p:spPr bwMode="auto">
          <a:xfrm>
            <a:off x="2597508" y="5722777"/>
            <a:ext cx="6496050" cy="40011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000" dirty="0">
                <a:solidFill>
                  <a:srgbClr val="FF0000"/>
                </a:solidFill>
                <a:latin typeface="+mn-ea"/>
              </a:rPr>
              <a:t>因此，选择行动方案</a:t>
            </a:r>
            <a:r>
              <a:rPr kumimoji="1" lang="en-US" altLang="zh-CN" sz="2000" dirty="0">
                <a:solidFill>
                  <a:srgbClr val="FF0000"/>
                </a:solidFill>
                <a:latin typeface="+mn-ea"/>
              </a:rPr>
              <a:t>A2</a:t>
            </a:r>
            <a:r>
              <a:rPr kumimoji="1" lang="zh-CN" altLang="en-US" sz="2000" dirty="0">
                <a:solidFill>
                  <a:srgbClr val="FF0000"/>
                </a:solidFill>
                <a:latin typeface="+mn-ea"/>
              </a:rPr>
              <a:t>即“中批生产”为最优方案。</a:t>
            </a:r>
            <a:endParaRPr kumimoji="1" lang="zh-CN" altLang="en-US" sz="2000" dirty="0">
              <a:solidFill>
                <a:srgbClr val="FF0000"/>
              </a:solidFill>
              <a:effectLst>
                <a:outerShdw blurRad="38100" dist="38100" dir="2700000" algn="tl">
                  <a:srgbClr val="000000"/>
                </a:outerShdw>
              </a:effectLst>
              <a:latin typeface="+mn-ea"/>
            </a:endParaRPr>
          </a:p>
        </p:txBody>
      </p:sp>
      <p:sp>
        <p:nvSpPr>
          <p:cNvPr id="14" name="标题 1">
            <a:extLst>
              <a:ext uri="{FF2B5EF4-FFF2-40B4-BE49-F238E27FC236}">
                <a16:creationId xmlns:a16="http://schemas.microsoft.com/office/drawing/2014/main" id="{F36112B0-C566-4571-B6F6-73FEEE53FDD0}"/>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316779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prstClr val="black"/>
                </a:solidFill>
              </a:rPr>
              <a:t>2.2 </a:t>
            </a:r>
            <a:r>
              <a:rPr lang="zh-CN" altLang="en-US" dirty="0">
                <a:solidFill>
                  <a:prstClr val="black"/>
                </a:solidFill>
              </a:rPr>
              <a:t>决策树法</a:t>
            </a:r>
          </a:p>
        </p:txBody>
      </p:sp>
      <p:sp>
        <p:nvSpPr>
          <p:cNvPr id="14" name="矩形 13"/>
          <p:cNvSpPr/>
          <p:nvPr/>
        </p:nvSpPr>
        <p:spPr>
          <a:xfrm>
            <a:off x="2276478" y="1487471"/>
            <a:ext cx="7167981" cy="961289"/>
          </a:xfrm>
          <a:prstGeom prst="rect">
            <a:avLst/>
          </a:prstGeom>
        </p:spPr>
        <p:txBody>
          <a:bodyPr wrap="square">
            <a:spAutoFit/>
          </a:bodyPr>
          <a:lstStyle/>
          <a:p>
            <a:pPr lvl="1">
              <a:lnSpc>
                <a:spcPct val="150000"/>
              </a:lnSpc>
            </a:pPr>
            <a:r>
              <a:rPr lang="zh-CN" altLang="en-US" sz="2000" dirty="0">
                <a:latin typeface="+mn-ea"/>
              </a:rPr>
              <a:t>利用树形图模型来描述决策分析问题，并直接在决策树图上进行决策分析。 </a:t>
            </a:r>
          </a:p>
        </p:txBody>
      </p:sp>
      <p:sp>
        <p:nvSpPr>
          <p:cNvPr id="23" name="矩形 22"/>
          <p:cNvSpPr/>
          <p:nvPr/>
        </p:nvSpPr>
        <p:spPr>
          <a:xfrm>
            <a:off x="1680748" y="2541690"/>
            <a:ext cx="5533189" cy="581057"/>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400" dirty="0">
                <a:solidFill>
                  <a:srgbClr val="7030A0"/>
                </a:solidFill>
                <a:latin typeface="+mn-ea"/>
              </a:rPr>
              <a:t> 决策树法求解步骤</a:t>
            </a:r>
          </a:p>
        </p:txBody>
      </p:sp>
      <p:sp>
        <p:nvSpPr>
          <p:cNvPr id="15" name="矩形 14"/>
          <p:cNvSpPr/>
          <p:nvPr/>
        </p:nvSpPr>
        <p:spPr>
          <a:xfrm>
            <a:off x="2512848" y="3161303"/>
            <a:ext cx="7167981" cy="2246769"/>
          </a:xfrm>
          <a:prstGeom prst="rect">
            <a:avLst/>
          </a:prstGeom>
        </p:spPr>
        <p:txBody>
          <a:bodyPr wrap="square">
            <a:spAutoFit/>
          </a:bodyPr>
          <a:lstStyle/>
          <a:p>
            <a:pPr>
              <a:lnSpc>
                <a:spcPct val="150000"/>
              </a:lnSpc>
              <a:spcBef>
                <a:spcPct val="50000"/>
              </a:spcBef>
              <a:buClrTx/>
              <a:buFontTx/>
              <a:buNone/>
            </a:pPr>
            <a:r>
              <a:rPr kumimoji="1" lang="zh-CN" altLang="en-US" sz="2000" dirty="0">
                <a:latin typeface="黑体" panose="02010609060101010101" pitchFamily="49" charset="-122"/>
              </a:rPr>
              <a:t>（</a:t>
            </a:r>
            <a:r>
              <a:rPr kumimoji="1" lang="en-US" altLang="zh-CN" sz="2000" dirty="0">
                <a:latin typeface="黑体" panose="02010609060101010101" pitchFamily="49" charset="-122"/>
              </a:rPr>
              <a:t>1</a:t>
            </a:r>
            <a:r>
              <a:rPr kumimoji="1" lang="zh-CN" altLang="en-US" sz="2000" dirty="0">
                <a:latin typeface="黑体" panose="02010609060101010101" pitchFamily="49" charset="-122"/>
              </a:rPr>
              <a:t>）绘制决策树</a:t>
            </a:r>
            <a:endParaRPr kumimoji="1" lang="en-US" altLang="zh-CN" sz="2000" dirty="0">
              <a:latin typeface="黑体" panose="02010609060101010101" pitchFamily="49" charset="-122"/>
            </a:endParaRPr>
          </a:p>
          <a:p>
            <a:pPr>
              <a:lnSpc>
                <a:spcPct val="150000"/>
              </a:lnSpc>
              <a:spcBef>
                <a:spcPct val="50000"/>
              </a:spcBef>
              <a:buClrTx/>
              <a:buFontTx/>
              <a:buNone/>
            </a:pPr>
            <a:r>
              <a:rPr kumimoji="1" lang="zh-CN" altLang="en-US" sz="2000" dirty="0">
                <a:latin typeface="黑体" panose="02010609060101010101" pitchFamily="49" charset="-122"/>
              </a:rPr>
              <a:t>（</a:t>
            </a:r>
            <a:r>
              <a:rPr kumimoji="1" lang="en-US" altLang="zh-CN" sz="2000" dirty="0">
                <a:latin typeface="黑体" panose="02010609060101010101" pitchFamily="49" charset="-122"/>
              </a:rPr>
              <a:t>2</a:t>
            </a:r>
            <a:r>
              <a:rPr kumimoji="1" lang="zh-CN" altLang="en-US" sz="2000" dirty="0">
                <a:latin typeface="黑体" panose="02010609060101010101" pitchFamily="49" charset="-122"/>
              </a:rPr>
              <a:t>）计算各行动方案的益损期望值</a:t>
            </a:r>
          </a:p>
          <a:p>
            <a:pPr>
              <a:lnSpc>
                <a:spcPct val="150000"/>
              </a:lnSpc>
              <a:spcBef>
                <a:spcPct val="50000"/>
              </a:spcBef>
              <a:buClrTx/>
              <a:buFontTx/>
              <a:buNone/>
            </a:pPr>
            <a:r>
              <a:rPr kumimoji="1" lang="zh-CN" altLang="en-US" sz="2000" dirty="0">
                <a:latin typeface="黑体" panose="02010609060101010101" pitchFamily="49" charset="-122"/>
              </a:rPr>
              <a:t>（</a:t>
            </a:r>
            <a:r>
              <a:rPr kumimoji="1" lang="en-US" altLang="zh-CN" sz="2000" dirty="0">
                <a:latin typeface="黑体" panose="02010609060101010101" pitchFamily="49" charset="-122"/>
              </a:rPr>
              <a:t>3</a:t>
            </a:r>
            <a:r>
              <a:rPr kumimoji="1" lang="zh-CN" altLang="en-US" sz="2000" dirty="0">
                <a:latin typeface="黑体" panose="02010609060101010101" pitchFamily="49" charset="-122"/>
              </a:rPr>
              <a:t>）将计算所得的各种行动方案的益损期望值加以比较，选择其中最大的期望值对应的方案为最优方案。</a:t>
            </a:r>
          </a:p>
        </p:txBody>
      </p:sp>
      <p:sp>
        <p:nvSpPr>
          <p:cNvPr id="12" name="标题 1">
            <a:extLst>
              <a:ext uri="{FF2B5EF4-FFF2-40B4-BE49-F238E27FC236}">
                <a16:creationId xmlns:a16="http://schemas.microsoft.com/office/drawing/2014/main" id="{E10E4BA4-183A-41A4-9FA1-AD4CC505E963}"/>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116975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62"/>
          <p:cNvGrpSpPr>
            <a:grpSpLocks/>
          </p:cNvGrpSpPr>
          <p:nvPr/>
        </p:nvGrpSpPr>
        <p:grpSpPr bwMode="auto">
          <a:xfrm>
            <a:off x="2988961" y="862816"/>
            <a:ext cx="5619750" cy="3417357"/>
            <a:chOff x="768" y="528"/>
            <a:chExt cx="3840" cy="2422"/>
          </a:xfrm>
        </p:grpSpPr>
        <p:sp>
          <p:nvSpPr>
            <p:cNvPr id="13" name="Rectangle 7"/>
            <p:cNvSpPr>
              <a:spLocks noChangeArrowheads="1"/>
            </p:cNvSpPr>
            <p:nvPr/>
          </p:nvSpPr>
          <p:spPr bwMode="auto">
            <a:xfrm>
              <a:off x="768" y="1632"/>
              <a:ext cx="240" cy="336"/>
            </a:xfrm>
            <a:prstGeom prst="rect">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6" name="Line 8"/>
            <p:cNvSpPr>
              <a:spLocks noChangeShapeType="1"/>
            </p:cNvSpPr>
            <p:nvPr/>
          </p:nvSpPr>
          <p:spPr bwMode="auto">
            <a:xfrm flipV="1">
              <a:off x="1008" y="1008"/>
              <a:ext cx="1008" cy="72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9"/>
            <p:cNvSpPr>
              <a:spLocks noChangeShapeType="1"/>
            </p:cNvSpPr>
            <p:nvPr/>
          </p:nvSpPr>
          <p:spPr bwMode="auto">
            <a:xfrm flipV="1">
              <a:off x="1008" y="1824"/>
              <a:ext cx="96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0"/>
            <p:cNvSpPr>
              <a:spLocks noChangeShapeType="1"/>
            </p:cNvSpPr>
            <p:nvPr/>
          </p:nvSpPr>
          <p:spPr bwMode="auto">
            <a:xfrm>
              <a:off x="1008" y="1872"/>
              <a:ext cx="960" cy="72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Oval 11"/>
            <p:cNvSpPr>
              <a:spLocks noChangeArrowheads="1"/>
            </p:cNvSpPr>
            <p:nvPr/>
          </p:nvSpPr>
          <p:spPr bwMode="auto">
            <a:xfrm>
              <a:off x="1968" y="864"/>
              <a:ext cx="336" cy="336"/>
            </a:xfrm>
            <a:prstGeom prst="ellipse">
              <a:avLst/>
            </a:prstGeom>
            <a:solidFill>
              <a:schemeClr val="accent1"/>
            </a:solidFill>
            <a:ln w="9525">
              <a:solidFill>
                <a:schemeClr val="accent1">
                  <a:lumMod val="75000"/>
                </a:schemeClr>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0" name="Oval 12"/>
            <p:cNvSpPr>
              <a:spLocks noChangeArrowheads="1"/>
            </p:cNvSpPr>
            <p:nvPr/>
          </p:nvSpPr>
          <p:spPr bwMode="auto">
            <a:xfrm>
              <a:off x="1968" y="1632"/>
              <a:ext cx="336" cy="336"/>
            </a:xfrm>
            <a:prstGeom prst="ellipse">
              <a:avLst/>
            </a:prstGeom>
            <a:solidFill>
              <a:schemeClr val="accent1"/>
            </a:solidFill>
            <a:ln w="9525">
              <a:solidFill>
                <a:schemeClr val="accent1">
                  <a:lumMod val="75000"/>
                </a:schemeClr>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1" name="Oval 13"/>
            <p:cNvSpPr>
              <a:spLocks noChangeArrowheads="1"/>
            </p:cNvSpPr>
            <p:nvPr/>
          </p:nvSpPr>
          <p:spPr bwMode="auto">
            <a:xfrm>
              <a:off x="1968" y="2448"/>
              <a:ext cx="336" cy="336"/>
            </a:xfrm>
            <a:prstGeom prst="ellipse">
              <a:avLst/>
            </a:prstGeom>
            <a:solidFill>
              <a:schemeClr val="accent1"/>
            </a:solidFill>
            <a:ln w="9525">
              <a:solidFill>
                <a:schemeClr val="accent1">
                  <a:lumMod val="75000"/>
                </a:schemeClr>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2" name="Line 14"/>
            <p:cNvSpPr>
              <a:spLocks noChangeShapeType="1"/>
            </p:cNvSpPr>
            <p:nvPr/>
          </p:nvSpPr>
          <p:spPr bwMode="auto">
            <a:xfrm flipV="1">
              <a:off x="2256" y="768"/>
              <a:ext cx="240"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5"/>
            <p:cNvSpPr>
              <a:spLocks noChangeShapeType="1"/>
            </p:cNvSpPr>
            <p:nvPr/>
          </p:nvSpPr>
          <p:spPr bwMode="auto">
            <a:xfrm flipV="1">
              <a:off x="2496" y="768"/>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6"/>
            <p:cNvSpPr>
              <a:spLocks noChangeShapeType="1"/>
            </p:cNvSpPr>
            <p:nvPr/>
          </p:nvSpPr>
          <p:spPr bwMode="auto">
            <a:xfrm flipV="1">
              <a:off x="2304" y="1008"/>
              <a:ext cx="163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7"/>
            <p:cNvSpPr>
              <a:spLocks noChangeShapeType="1"/>
            </p:cNvSpPr>
            <p:nvPr/>
          </p:nvSpPr>
          <p:spPr bwMode="auto">
            <a:xfrm>
              <a:off x="2256" y="1152"/>
              <a:ext cx="240" cy="9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8"/>
            <p:cNvSpPr>
              <a:spLocks noChangeShapeType="1"/>
            </p:cNvSpPr>
            <p:nvPr/>
          </p:nvSpPr>
          <p:spPr bwMode="auto">
            <a:xfrm flipV="1">
              <a:off x="2496" y="1248"/>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19"/>
            <p:cNvSpPr txBox="1">
              <a:spLocks noChangeArrowheads="1"/>
            </p:cNvSpPr>
            <p:nvPr/>
          </p:nvSpPr>
          <p:spPr bwMode="auto">
            <a:xfrm>
              <a:off x="2544" y="528"/>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价格上涨（</a:t>
              </a:r>
              <a:r>
                <a:rPr lang="en-US" altLang="zh-CN" sz="1800" b="0" dirty="0">
                  <a:solidFill>
                    <a:schemeClr val="tx1"/>
                  </a:solidFill>
                  <a:latin typeface="黑体" panose="02010609060101010101" pitchFamily="49" charset="-122"/>
                </a:rPr>
                <a:t>0.3</a:t>
              </a:r>
              <a:r>
                <a:rPr lang="zh-CN" altLang="en-US" sz="1800" b="0" dirty="0">
                  <a:solidFill>
                    <a:schemeClr val="tx1"/>
                  </a:solidFill>
                  <a:latin typeface="黑体" panose="02010609060101010101" pitchFamily="49" charset="-122"/>
                </a:rPr>
                <a:t>）</a:t>
              </a:r>
            </a:p>
          </p:txBody>
        </p:sp>
        <p:sp>
          <p:nvSpPr>
            <p:cNvPr id="29" name="Text Box 20"/>
            <p:cNvSpPr txBox="1">
              <a:spLocks noChangeArrowheads="1"/>
            </p:cNvSpPr>
            <p:nvPr/>
          </p:nvSpPr>
          <p:spPr bwMode="auto">
            <a:xfrm>
              <a:off x="2544" y="768"/>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价格不变（</a:t>
              </a:r>
              <a:r>
                <a:rPr lang="en-US" altLang="zh-CN" sz="1800" b="0">
                  <a:solidFill>
                    <a:schemeClr val="tx1"/>
                  </a:solidFill>
                  <a:latin typeface="黑体" panose="02010609060101010101" pitchFamily="49" charset="-122"/>
                </a:rPr>
                <a:t>0.6</a:t>
              </a:r>
              <a:r>
                <a:rPr lang="zh-CN" altLang="en-US" sz="1800" b="0">
                  <a:solidFill>
                    <a:schemeClr val="tx1"/>
                  </a:solidFill>
                  <a:latin typeface="黑体" panose="02010609060101010101" pitchFamily="49" charset="-122"/>
                </a:rPr>
                <a:t>）</a:t>
              </a:r>
            </a:p>
          </p:txBody>
        </p:sp>
        <p:sp>
          <p:nvSpPr>
            <p:cNvPr id="30" name="Text Box 21"/>
            <p:cNvSpPr txBox="1">
              <a:spLocks noChangeArrowheads="1"/>
            </p:cNvSpPr>
            <p:nvPr/>
          </p:nvSpPr>
          <p:spPr bwMode="auto">
            <a:xfrm>
              <a:off x="2544" y="1008"/>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价格下跌（</a:t>
              </a:r>
              <a:r>
                <a:rPr lang="en-US" altLang="zh-CN" sz="1800" b="0">
                  <a:solidFill>
                    <a:schemeClr val="tx1"/>
                  </a:solidFill>
                  <a:latin typeface="黑体" panose="02010609060101010101" pitchFamily="49" charset="-122"/>
                </a:rPr>
                <a:t>0.1</a:t>
              </a:r>
              <a:r>
                <a:rPr lang="zh-CN" altLang="en-US" sz="1800" b="0">
                  <a:solidFill>
                    <a:schemeClr val="tx1"/>
                  </a:solidFill>
                  <a:latin typeface="黑体" panose="02010609060101010101" pitchFamily="49" charset="-122"/>
                </a:rPr>
                <a:t>）</a:t>
              </a:r>
            </a:p>
          </p:txBody>
        </p:sp>
        <p:sp>
          <p:nvSpPr>
            <p:cNvPr id="31" name="AutoShape 22"/>
            <p:cNvSpPr>
              <a:spLocks noChangeArrowheads="1"/>
            </p:cNvSpPr>
            <p:nvPr/>
          </p:nvSpPr>
          <p:spPr bwMode="auto">
            <a:xfrm>
              <a:off x="3888" y="624"/>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2" name="AutoShape 23"/>
            <p:cNvSpPr>
              <a:spLocks noChangeArrowheads="1"/>
            </p:cNvSpPr>
            <p:nvPr/>
          </p:nvSpPr>
          <p:spPr bwMode="auto">
            <a:xfrm>
              <a:off x="3888" y="864"/>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3" name="AutoShape 24"/>
            <p:cNvSpPr>
              <a:spLocks noChangeArrowheads="1"/>
            </p:cNvSpPr>
            <p:nvPr/>
          </p:nvSpPr>
          <p:spPr bwMode="auto">
            <a:xfrm>
              <a:off x="3888" y="1104"/>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4" name="Line 28"/>
            <p:cNvSpPr>
              <a:spLocks noChangeShapeType="1"/>
            </p:cNvSpPr>
            <p:nvPr/>
          </p:nvSpPr>
          <p:spPr bwMode="auto">
            <a:xfrm flipV="1">
              <a:off x="2256" y="1536"/>
              <a:ext cx="240"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9"/>
            <p:cNvSpPr>
              <a:spLocks noChangeShapeType="1"/>
            </p:cNvSpPr>
            <p:nvPr/>
          </p:nvSpPr>
          <p:spPr bwMode="auto">
            <a:xfrm flipV="1">
              <a:off x="2496" y="1536"/>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0"/>
            <p:cNvSpPr>
              <a:spLocks noChangeShapeType="1"/>
            </p:cNvSpPr>
            <p:nvPr/>
          </p:nvSpPr>
          <p:spPr bwMode="auto">
            <a:xfrm flipV="1">
              <a:off x="2304" y="1776"/>
              <a:ext cx="163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1"/>
            <p:cNvSpPr>
              <a:spLocks noChangeShapeType="1"/>
            </p:cNvSpPr>
            <p:nvPr/>
          </p:nvSpPr>
          <p:spPr bwMode="auto">
            <a:xfrm>
              <a:off x="2256" y="1920"/>
              <a:ext cx="240" cy="9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2"/>
            <p:cNvSpPr>
              <a:spLocks noChangeShapeType="1"/>
            </p:cNvSpPr>
            <p:nvPr/>
          </p:nvSpPr>
          <p:spPr bwMode="auto">
            <a:xfrm flipV="1">
              <a:off x="2496" y="2016"/>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33"/>
            <p:cNvSpPr txBox="1">
              <a:spLocks noChangeArrowheads="1"/>
            </p:cNvSpPr>
            <p:nvPr/>
          </p:nvSpPr>
          <p:spPr bwMode="auto">
            <a:xfrm>
              <a:off x="2544" y="1296"/>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价格上涨（</a:t>
              </a:r>
              <a:r>
                <a:rPr lang="en-US" altLang="zh-CN" sz="1800" b="0">
                  <a:solidFill>
                    <a:schemeClr val="tx1"/>
                  </a:solidFill>
                  <a:latin typeface="黑体" panose="02010609060101010101" pitchFamily="49" charset="-122"/>
                </a:rPr>
                <a:t>0.3</a:t>
              </a:r>
              <a:r>
                <a:rPr lang="zh-CN" altLang="en-US" sz="1800" b="0">
                  <a:solidFill>
                    <a:schemeClr val="tx1"/>
                  </a:solidFill>
                  <a:latin typeface="黑体" panose="02010609060101010101" pitchFamily="49" charset="-122"/>
                </a:rPr>
                <a:t>）</a:t>
              </a:r>
            </a:p>
          </p:txBody>
        </p:sp>
        <p:sp>
          <p:nvSpPr>
            <p:cNvPr id="40" name="Text Box 34"/>
            <p:cNvSpPr txBox="1">
              <a:spLocks noChangeArrowheads="1"/>
            </p:cNvSpPr>
            <p:nvPr/>
          </p:nvSpPr>
          <p:spPr bwMode="auto">
            <a:xfrm>
              <a:off x="2544" y="1536"/>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价格不变（</a:t>
              </a:r>
              <a:r>
                <a:rPr lang="en-US" altLang="zh-CN" sz="1800" b="0">
                  <a:solidFill>
                    <a:schemeClr val="tx1"/>
                  </a:solidFill>
                  <a:latin typeface="黑体" panose="02010609060101010101" pitchFamily="49" charset="-122"/>
                </a:rPr>
                <a:t>0.6</a:t>
              </a:r>
              <a:r>
                <a:rPr lang="zh-CN" altLang="en-US" sz="1800" b="0">
                  <a:solidFill>
                    <a:schemeClr val="tx1"/>
                  </a:solidFill>
                  <a:latin typeface="黑体" panose="02010609060101010101" pitchFamily="49" charset="-122"/>
                </a:rPr>
                <a:t>）</a:t>
              </a:r>
            </a:p>
          </p:txBody>
        </p:sp>
        <p:sp>
          <p:nvSpPr>
            <p:cNvPr id="41" name="Text Box 35"/>
            <p:cNvSpPr txBox="1">
              <a:spLocks noChangeArrowheads="1"/>
            </p:cNvSpPr>
            <p:nvPr/>
          </p:nvSpPr>
          <p:spPr bwMode="auto">
            <a:xfrm>
              <a:off x="2544" y="1776"/>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价格下跌（</a:t>
              </a:r>
              <a:r>
                <a:rPr lang="en-US" altLang="zh-CN" sz="1800" b="0">
                  <a:solidFill>
                    <a:schemeClr val="tx1"/>
                  </a:solidFill>
                  <a:latin typeface="黑体" panose="02010609060101010101" pitchFamily="49" charset="-122"/>
                </a:rPr>
                <a:t>0.1</a:t>
              </a:r>
              <a:r>
                <a:rPr lang="zh-CN" altLang="en-US" sz="1800" b="0">
                  <a:solidFill>
                    <a:schemeClr val="tx1"/>
                  </a:solidFill>
                  <a:latin typeface="黑体" panose="02010609060101010101" pitchFamily="49" charset="-122"/>
                </a:rPr>
                <a:t>）</a:t>
              </a:r>
            </a:p>
          </p:txBody>
        </p:sp>
        <p:sp>
          <p:nvSpPr>
            <p:cNvPr id="42" name="AutoShape 36"/>
            <p:cNvSpPr>
              <a:spLocks noChangeArrowheads="1"/>
            </p:cNvSpPr>
            <p:nvPr/>
          </p:nvSpPr>
          <p:spPr bwMode="auto">
            <a:xfrm>
              <a:off x="3888" y="1392"/>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3" name="AutoShape 37"/>
            <p:cNvSpPr>
              <a:spLocks noChangeArrowheads="1"/>
            </p:cNvSpPr>
            <p:nvPr/>
          </p:nvSpPr>
          <p:spPr bwMode="auto">
            <a:xfrm>
              <a:off x="3888" y="1632"/>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4" name="AutoShape 38"/>
            <p:cNvSpPr>
              <a:spLocks noChangeArrowheads="1"/>
            </p:cNvSpPr>
            <p:nvPr/>
          </p:nvSpPr>
          <p:spPr bwMode="auto">
            <a:xfrm>
              <a:off x="3888" y="1872"/>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5" name="Line 39"/>
            <p:cNvSpPr>
              <a:spLocks noChangeShapeType="1"/>
            </p:cNvSpPr>
            <p:nvPr/>
          </p:nvSpPr>
          <p:spPr bwMode="auto">
            <a:xfrm flipV="1">
              <a:off x="2256" y="2352"/>
              <a:ext cx="240"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0"/>
            <p:cNvSpPr>
              <a:spLocks noChangeShapeType="1"/>
            </p:cNvSpPr>
            <p:nvPr/>
          </p:nvSpPr>
          <p:spPr bwMode="auto">
            <a:xfrm flipV="1">
              <a:off x="2496" y="2352"/>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1"/>
            <p:cNvSpPr>
              <a:spLocks noChangeShapeType="1"/>
            </p:cNvSpPr>
            <p:nvPr/>
          </p:nvSpPr>
          <p:spPr bwMode="auto">
            <a:xfrm flipV="1">
              <a:off x="2304" y="2592"/>
              <a:ext cx="163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2"/>
            <p:cNvSpPr>
              <a:spLocks noChangeShapeType="1"/>
            </p:cNvSpPr>
            <p:nvPr/>
          </p:nvSpPr>
          <p:spPr bwMode="auto">
            <a:xfrm>
              <a:off x="2256" y="2736"/>
              <a:ext cx="240" cy="9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3"/>
            <p:cNvSpPr>
              <a:spLocks noChangeShapeType="1"/>
            </p:cNvSpPr>
            <p:nvPr/>
          </p:nvSpPr>
          <p:spPr bwMode="auto">
            <a:xfrm flipV="1">
              <a:off x="2496" y="2832"/>
              <a:ext cx="1440"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44"/>
            <p:cNvSpPr txBox="1">
              <a:spLocks noChangeArrowheads="1"/>
            </p:cNvSpPr>
            <p:nvPr/>
          </p:nvSpPr>
          <p:spPr bwMode="auto">
            <a:xfrm>
              <a:off x="2544" y="2112"/>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价格上涨（</a:t>
              </a:r>
              <a:r>
                <a:rPr lang="en-US" altLang="zh-CN" sz="1800" b="0" dirty="0">
                  <a:solidFill>
                    <a:schemeClr val="tx1"/>
                  </a:solidFill>
                  <a:latin typeface="黑体" panose="02010609060101010101" pitchFamily="49" charset="-122"/>
                </a:rPr>
                <a:t>0.3</a:t>
              </a:r>
              <a:r>
                <a:rPr lang="zh-CN" altLang="en-US" sz="1800" b="0" dirty="0">
                  <a:solidFill>
                    <a:schemeClr val="tx1"/>
                  </a:solidFill>
                  <a:latin typeface="黑体" panose="02010609060101010101" pitchFamily="49" charset="-122"/>
                </a:rPr>
                <a:t>）</a:t>
              </a:r>
            </a:p>
          </p:txBody>
        </p:sp>
        <p:sp>
          <p:nvSpPr>
            <p:cNvPr id="51" name="Text Box 45"/>
            <p:cNvSpPr txBox="1">
              <a:spLocks noChangeArrowheads="1"/>
            </p:cNvSpPr>
            <p:nvPr/>
          </p:nvSpPr>
          <p:spPr bwMode="auto">
            <a:xfrm>
              <a:off x="2544" y="2352"/>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价格不变（</a:t>
              </a:r>
              <a:r>
                <a:rPr lang="en-US" altLang="zh-CN" sz="1800" b="0" dirty="0">
                  <a:solidFill>
                    <a:schemeClr val="tx1"/>
                  </a:solidFill>
                  <a:latin typeface="黑体" panose="02010609060101010101" pitchFamily="49" charset="-122"/>
                </a:rPr>
                <a:t>0.6</a:t>
              </a:r>
              <a:r>
                <a:rPr lang="zh-CN" altLang="en-US" sz="1800" b="0" dirty="0">
                  <a:solidFill>
                    <a:schemeClr val="tx1"/>
                  </a:solidFill>
                  <a:latin typeface="黑体" panose="02010609060101010101" pitchFamily="49" charset="-122"/>
                </a:rPr>
                <a:t>）</a:t>
              </a:r>
            </a:p>
          </p:txBody>
        </p:sp>
        <p:sp>
          <p:nvSpPr>
            <p:cNvPr id="52" name="Text Box 46"/>
            <p:cNvSpPr txBox="1">
              <a:spLocks noChangeArrowheads="1"/>
            </p:cNvSpPr>
            <p:nvPr/>
          </p:nvSpPr>
          <p:spPr bwMode="auto">
            <a:xfrm>
              <a:off x="2544" y="2592"/>
              <a:ext cx="134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价格下跌（</a:t>
              </a:r>
              <a:r>
                <a:rPr lang="en-US" altLang="zh-CN" sz="1800" b="0">
                  <a:solidFill>
                    <a:schemeClr val="tx1"/>
                  </a:solidFill>
                  <a:latin typeface="黑体" panose="02010609060101010101" pitchFamily="49" charset="-122"/>
                </a:rPr>
                <a:t>0.1</a:t>
              </a:r>
              <a:r>
                <a:rPr lang="zh-CN" altLang="en-US" sz="1800" b="0">
                  <a:solidFill>
                    <a:schemeClr val="tx1"/>
                  </a:solidFill>
                  <a:latin typeface="黑体" panose="02010609060101010101" pitchFamily="49" charset="-122"/>
                </a:rPr>
                <a:t>）</a:t>
              </a:r>
            </a:p>
          </p:txBody>
        </p:sp>
        <p:sp>
          <p:nvSpPr>
            <p:cNvPr id="53" name="AutoShape 47"/>
            <p:cNvSpPr>
              <a:spLocks noChangeArrowheads="1"/>
            </p:cNvSpPr>
            <p:nvPr/>
          </p:nvSpPr>
          <p:spPr bwMode="auto">
            <a:xfrm>
              <a:off x="3888" y="2208"/>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54" name="AutoShape 48"/>
            <p:cNvSpPr>
              <a:spLocks noChangeArrowheads="1"/>
            </p:cNvSpPr>
            <p:nvPr/>
          </p:nvSpPr>
          <p:spPr bwMode="auto">
            <a:xfrm>
              <a:off x="3888" y="2448"/>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55" name="AutoShape 49"/>
            <p:cNvSpPr>
              <a:spLocks noChangeArrowheads="1"/>
            </p:cNvSpPr>
            <p:nvPr/>
          </p:nvSpPr>
          <p:spPr bwMode="auto">
            <a:xfrm>
              <a:off x="3888" y="2688"/>
              <a:ext cx="240" cy="192"/>
            </a:xfrm>
            <a:prstGeom prst="triangle">
              <a:avLst>
                <a:gd name="adj" fmla="val 50000"/>
              </a:avLst>
            </a:prstGeom>
            <a:solidFill>
              <a:schemeClr val="accent1"/>
            </a:solidFill>
            <a:ln w="9525">
              <a:solidFill>
                <a:schemeClr val="accent1">
                  <a:lumMod val="75000"/>
                </a:schemeClr>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56" name="Text Box 50"/>
            <p:cNvSpPr txBox="1">
              <a:spLocks noChangeArrowheads="1"/>
            </p:cNvSpPr>
            <p:nvPr/>
          </p:nvSpPr>
          <p:spPr bwMode="auto">
            <a:xfrm rot="19433524">
              <a:off x="923" y="1131"/>
              <a:ext cx="960"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大批生产</a:t>
              </a:r>
              <a:r>
                <a:rPr lang="en-US" altLang="zh-CN" sz="1800" b="0" dirty="0">
                  <a:solidFill>
                    <a:schemeClr val="tx1"/>
                  </a:solidFill>
                  <a:latin typeface="黑体" panose="02010609060101010101" pitchFamily="49" charset="-122"/>
                </a:rPr>
                <a:t>A1</a:t>
              </a:r>
            </a:p>
          </p:txBody>
        </p:sp>
        <p:sp>
          <p:nvSpPr>
            <p:cNvPr id="57" name="Text Box 51"/>
            <p:cNvSpPr txBox="1">
              <a:spLocks noChangeArrowheads="1"/>
            </p:cNvSpPr>
            <p:nvPr/>
          </p:nvSpPr>
          <p:spPr bwMode="auto">
            <a:xfrm>
              <a:off x="1111" y="1572"/>
              <a:ext cx="960"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中批生产</a:t>
              </a:r>
              <a:r>
                <a:rPr lang="en-US" altLang="zh-CN" sz="1800" b="0">
                  <a:solidFill>
                    <a:schemeClr val="tx1"/>
                  </a:solidFill>
                  <a:latin typeface="黑体" panose="02010609060101010101" pitchFamily="49" charset="-122"/>
                </a:rPr>
                <a:t>A2</a:t>
              </a:r>
            </a:p>
          </p:txBody>
        </p:sp>
        <p:sp>
          <p:nvSpPr>
            <p:cNvPr id="58" name="Text Box 52"/>
            <p:cNvSpPr txBox="1">
              <a:spLocks noChangeArrowheads="1"/>
            </p:cNvSpPr>
            <p:nvPr/>
          </p:nvSpPr>
          <p:spPr bwMode="auto">
            <a:xfrm rot="2194382">
              <a:off x="1175" y="2064"/>
              <a:ext cx="960"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小批生产</a:t>
              </a:r>
              <a:r>
                <a:rPr lang="en-US" altLang="zh-CN" sz="1800" b="0" dirty="0">
                  <a:solidFill>
                    <a:schemeClr val="tx1"/>
                  </a:solidFill>
                  <a:latin typeface="黑体" panose="02010609060101010101" pitchFamily="49" charset="-122"/>
                </a:rPr>
                <a:t>A3</a:t>
              </a:r>
            </a:p>
          </p:txBody>
        </p:sp>
        <p:sp>
          <p:nvSpPr>
            <p:cNvPr id="59" name="Text Box 53"/>
            <p:cNvSpPr txBox="1">
              <a:spLocks noChangeArrowheads="1"/>
            </p:cNvSpPr>
            <p:nvPr/>
          </p:nvSpPr>
          <p:spPr bwMode="auto">
            <a:xfrm>
              <a:off x="4224" y="576"/>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40</a:t>
              </a:r>
            </a:p>
          </p:txBody>
        </p:sp>
        <p:sp>
          <p:nvSpPr>
            <p:cNvPr id="60" name="Text Box 54"/>
            <p:cNvSpPr txBox="1">
              <a:spLocks noChangeArrowheads="1"/>
            </p:cNvSpPr>
            <p:nvPr/>
          </p:nvSpPr>
          <p:spPr bwMode="auto">
            <a:xfrm>
              <a:off x="4224" y="864"/>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32</a:t>
              </a:r>
            </a:p>
          </p:txBody>
        </p:sp>
        <p:sp>
          <p:nvSpPr>
            <p:cNvPr id="61" name="Text Box 55"/>
            <p:cNvSpPr txBox="1">
              <a:spLocks noChangeArrowheads="1"/>
            </p:cNvSpPr>
            <p:nvPr/>
          </p:nvSpPr>
          <p:spPr bwMode="auto">
            <a:xfrm>
              <a:off x="4224" y="1104"/>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a:t>
              </a:r>
              <a:r>
                <a:rPr lang="en-US" altLang="zh-CN" sz="1800" b="0">
                  <a:solidFill>
                    <a:schemeClr val="tx1"/>
                  </a:solidFill>
                  <a:latin typeface="黑体" panose="02010609060101010101" pitchFamily="49" charset="-122"/>
                </a:rPr>
                <a:t>6</a:t>
              </a:r>
            </a:p>
          </p:txBody>
        </p:sp>
        <p:sp>
          <p:nvSpPr>
            <p:cNvPr id="62" name="Text Box 56"/>
            <p:cNvSpPr txBox="1">
              <a:spLocks noChangeArrowheads="1"/>
            </p:cNvSpPr>
            <p:nvPr/>
          </p:nvSpPr>
          <p:spPr bwMode="auto">
            <a:xfrm>
              <a:off x="4224" y="1392"/>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36</a:t>
              </a:r>
            </a:p>
          </p:txBody>
        </p:sp>
        <p:sp>
          <p:nvSpPr>
            <p:cNvPr id="63" name="Text Box 57"/>
            <p:cNvSpPr txBox="1">
              <a:spLocks noChangeArrowheads="1"/>
            </p:cNvSpPr>
            <p:nvPr/>
          </p:nvSpPr>
          <p:spPr bwMode="auto">
            <a:xfrm>
              <a:off x="4224" y="1632"/>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34</a:t>
              </a:r>
            </a:p>
          </p:txBody>
        </p:sp>
        <p:sp>
          <p:nvSpPr>
            <p:cNvPr id="64" name="Text Box 58"/>
            <p:cNvSpPr txBox="1">
              <a:spLocks noChangeArrowheads="1"/>
            </p:cNvSpPr>
            <p:nvPr/>
          </p:nvSpPr>
          <p:spPr bwMode="auto">
            <a:xfrm>
              <a:off x="4224" y="1920"/>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24</a:t>
              </a:r>
            </a:p>
          </p:txBody>
        </p:sp>
        <p:sp>
          <p:nvSpPr>
            <p:cNvPr id="65" name="Text Box 59"/>
            <p:cNvSpPr txBox="1">
              <a:spLocks noChangeArrowheads="1"/>
            </p:cNvSpPr>
            <p:nvPr/>
          </p:nvSpPr>
          <p:spPr bwMode="auto">
            <a:xfrm>
              <a:off x="4224" y="2160"/>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20</a:t>
              </a:r>
            </a:p>
          </p:txBody>
        </p:sp>
        <p:sp>
          <p:nvSpPr>
            <p:cNvPr id="66" name="Text Box 60"/>
            <p:cNvSpPr txBox="1">
              <a:spLocks noChangeArrowheads="1"/>
            </p:cNvSpPr>
            <p:nvPr/>
          </p:nvSpPr>
          <p:spPr bwMode="auto">
            <a:xfrm>
              <a:off x="4224" y="2400"/>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16</a:t>
              </a:r>
            </a:p>
          </p:txBody>
        </p:sp>
        <p:sp>
          <p:nvSpPr>
            <p:cNvPr id="67" name="Text Box 61"/>
            <p:cNvSpPr txBox="1">
              <a:spLocks noChangeArrowheads="1"/>
            </p:cNvSpPr>
            <p:nvPr/>
          </p:nvSpPr>
          <p:spPr bwMode="auto">
            <a:xfrm>
              <a:off x="4224" y="2688"/>
              <a:ext cx="384" cy="2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14</a:t>
              </a:r>
            </a:p>
          </p:txBody>
        </p:sp>
      </p:grpSp>
      <p:grpSp>
        <p:nvGrpSpPr>
          <p:cNvPr id="75" name="Group 64"/>
          <p:cNvGrpSpPr>
            <a:grpSpLocks/>
          </p:cNvGrpSpPr>
          <p:nvPr/>
        </p:nvGrpSpPr>
        <p:grpSpPr bwMode="auto">
          <a:xfrm>
            <a:off x="2589322" y="4271983"/>
            <a:ext cx="7441441" cy="641350"/>
            <a:chOff x="720" y="2976"/>
            <a:chExt cx="4177" cy="404"/>
          </a:xfrm>
        </p:grpSpPr>
        <p:sp>
          <p:nvSpPr>
            <p:cNvPr id="76" name="Rectangle 27"/>
            <p:cNvSpPr>
              <a:spLocks noChangeArrowheads="1"/>
            </p:cNvSpPr>
            <p:nvPr/>
          </p:nvSpPr>
          <p:spPr bwMode="auto">
            <a:xfrm>
              <a:off x="720" y="3024"/>
              <a:ext cx="144" cy="24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77" name="Text Box 63"/>
            <p:cNvSpPr txBox="1">
              <a:spLocks noChangeArrowheads="1"/>
            </p:cNvSpPr>
            <p:nvPr/>
          </p:nvSpPr>
          <p:spPr bwMode="auto">
            <a:xfrm>
              <a:off x="960" y="2976"/>
              <a:ext cx="393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表示</a:t>
              </a:r>
              <a:r>
                <a:rPr lang="zh-CN" altLang="en-US" sz="1800" b="0" dirty="0">
                  <a:solidFill>
                    <a:srgbClr val="0070C0"/>
                  </a:solidFill>
                  <a:latin typeface="黑体" panose="02010609060101010101" pitchFamily="49" charset="-122"/>
                </a:rPr>
                <a:t>决策节点</a:t>
              </a:r>
              <a:r>
                <a:rPr lang="zh-CN" altLang="en-US" sz="1800" b="0" dirty="0">
                  <a:solidFill>
                    <a:schemeClr val="tx1"/>
                  </a:solidFill>
                  <a:latin typeface="黑体" panose="02010609060101010101" pitchFamily="49" charset="-122"/>
                </a:rPr>
                <a:t>，从它引出的分枝叫做方案分枝。分枝数量与行动方案相同。</a:t>
              </a:r>
            </a:p>
          </p:txBody>
        </p:sp>
      </p:grpSp>
      <p:sp>
        <p:nvSpPr>
          <p:cNvPr id="3" name="矩形 2"/>
          <p:cNvSpPr/>
          <p:nvPr/>
        </p:nvSpPr>
        <p:spPr>
          <a:xfrm>
            <a:off x="1599722" y="807653"/>
            <a:ext cx="2442945" cy="581057"/>
          </a:xfrm>
          <a:prstGeom prst="rect">
            <a:avLst/>
          </a:prstGeom>
        </p:spPr>
        <p:txBody>
          <a:bodyPr wrap="square">
            <a:spAutoFit/>
          </a:bodyPr>
          <a:lstStyle/>
          <a:p>
            <a:pPr marL="800100" lvl="1" indent="-342900">
              <a:lnSpc>
                <a:spcPct val="150000"/>
              </a:lnSpc>
              <a:buFont typeface="Wingdings" panose="05000000000000000000" pitchFamily="2" charset="2"/>
              <a:buChar char="n"/>
            </a:pPr>
            <a:r>
              <a:rPr lang="zh-CN" altLang="en-US" sz="2400" dirty="0">
                <a:latin typeface="+mn-ea"/>
              </a:rPr>
              <a:t>以例</a:t>
            </a:r>
            <a:r>
              <a:rPr lang="en-US" altLang="zh-CN" sz="2400" dirty="0">
                <a:latin typeface="+mn-ea"/>
              </a:rPr>
              <a:t>1</a:t>
            </a:r>
            <a:r>
              <a:rPr lang="zh-CN" altLang="en-US" sz="2400" dirty="0">
                <a:latin typeface="+mn-ea"/>
              </a:rPr>
              <a:t>为例</a:t>
            </a:r>
          </a:p>
        </p:txBody>
      </p:sp>
      <p:grpSp>
        <p:nvGrpSpPr>
          <p:cNvPr id="78" name="Group 67"/>
          <p:cNvGrpSpPr>
            <a:grpSpLocks/>
          </p:cNvGrpSpPr>
          <p:nvPr/>
        </p:nvGrpSpPr>
        <p:grpSpPr bwMode="auto">
          <a:xfrm>
            <a:off x="2510361" y="4932383"/>
            <a:ext cx="7675563" cy="641350"/>
            <a:chOff x="672" y="3264"/>
            <a:chExt cx="4835" cy="404"/>
          </a:xfrm>
        </p:grpSpPr>
        <p:sp>
          <p:nvSpPr>
            <p:cNvPr id="79" name="Oval 26"/>
            <p:cNvSpPr>
              <a:spLocks noChangeArrowheads="1"/>
            </p:cNvSpPr>
            <p:nvPr/>
          </p:nvSpPr>
          <p:spPr bwMode="auto">
            <a:xfrm>
              <a:off x="672" y="3312"/>
              <a:ext cx="240" cy="24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80" name="Text Box 65"/>
            <p:cNvSpPr txBox="1">
              <a:spLocks noChangeArrowheads="1"/>
            </p:cNvSpPr>
            <p:nvPr/>
          </p:nvSpPr>
          <p:spPr bwMode="auto">
            <a:xfrm>
              <a:off x="912" y="3264"/>
              <a:ext cx="459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dirty="0">
                  <a:solidFill>
                    <a:schemeClr val="tx1"/>
                  </a:solidFill>
                  <a:latin typeface="黑体" panose="02010609060101010101" pitchFamily="49" charset="-122"/>
                </a:rPr>
                <a:t> </a:t>
              </a:r>
              <a:r>
                <a:rPr lang="zh-CN" altLang="en-US" sz="1800" b="0" dirty="0">
                  <a:solidFill>
                    <a:schemeClr val="tx1"/>
                  </a:solidFill>
                  <a:latin typeface="黑体" panose="02010609060101010101" pitchFamily="49" charset="-122"/>
                </a:rPr>
                <a:t>表示</a:t>
              </a:r>
              <a:r>
                <a:rPr lang="zh-CN" altLang="en-US" sz="1800" b="0" dirty="0">
                  <a:solidFill>
                    <a:srgbClr val="0070C0"/>
                  </a:solidFill>
                  <a:latin typeface="黑体" panose="02010609060101010101" pitchFamily="49" charset="-122"/>
                </a:rPr>
                <a:t>状态节点</a:t>
              </a:r>
              <a:r>
                <a:rPr lang="zh-CN" altLang="en-US" sz="1800" b="0" dirty="0">
                  <a:solidFill>
                    <a:schemeClr val="tx1"/>
                  </a:solidFill>
                  <a:latin typeface="黑体" panose="02010609060101010101" pitchFamily="49" charset="-122"/>
                </a:rPr>
                <a:t>，从它引出的分枝叫做状态分枝或概率分枝，在每一分枝上注明自然状态名称及概率。状态分枝数量与自然状态数量相同。</a:t>
              </a:r>
            </a:p>
          </p:txBody>
        </p:sp>
      </p:grpSp>
      <p:grpSp>
        <p:nvGrpSpPr>
          <p:cNvPr id="81" name="Group 68"/>
          <p:cNvGrpSpPr>
            <a:grpSpLocks/>
          </p:cNvGrpSpPr>
          <p:nvPr/>
        </p:nvGrpSpPr>
        <p:grpSpPr bwMode="auto">
          <a:xfrm>
            <a:off x="2510358" y="5615580"/>
            <a:ext cx="7772400" cy="641350"/>
            <a:chOff x="672" y="3878"/>
            <a:chExt cx="4896" cy="404"/>
          </a:xfrm>
        </p:grpSpPr>
        <p:sp>
          <p:nvSpPr>
            <p:cNvPr id="82" name="AutoShape 25"/>
            <p:cNvSpPr>
              <a:spLocks noChangeArrowheads="1"/>
            </p:cNvSpPr>
            <p:nvPr/>
          </p:nvSpPr>
          <p:spPr bwMode="auto">
            <a:xfrm>
              <a:off x="672" y="3888"/>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83" name="Text Box 66"/>
            <p:cNvSpPr txBox="1">
              <a:spLocks noChangeArrowheads="1"/>
            </p:cNvSpPr>
            <p:nvPr/>
          </p:nvSpPr>
          <p:spPr bwMode="auto">
            <a:xfrm>
              <a:off x="912" y="3878"/>
              <a:ext cx="465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dirty="0">
                  <a:solidFill>
                    <a:schemeClr val="tx1"/>
                  </a:solidFill>
                  <a:latin typeface="黑体" panose="02010609060101010101" pitchFamily="49" charset="-122"/>
                </a:rPr>
                <a:t> </a:t>
              </a:r>
              <a:r>
                <a:rPr lang="zh-CN" altLang="en-US" sz="1800" b="0" dirty="0">
                  <a:solidFill>
                    <a:schemeClr val="tx1"/>
                  </a:solidFill>
                  <a:latin typeface="黑体" panose="02010609060101010101" pitchFamily="49" charset="-122"/>
                </a:rPr>
                <a:t>表示</a:t>
              </a:r>
              <a:r>
                <a:rPr lang="zh-CN" altLang="en-US" sz="1800" b="0" dirty="0">
                  <a:solidFill>
                    <a:srgbClr val="0070C0"/>
                  </a:solidFill>
                  <a:latin typeface="黑体" panose="02010609060101010101" pitchFamily="49" charset="-122"/>
                </a:rPr>
                <a:t>结果节点</a:t>
              </a:r>
              <a:r>
                <a:rPr lang="zh-CN" altLang="en-US" sz="1800" b="0" dirty="0">
                  <a:solidFill>
                    <a:schemeClr val="tx1"/>
                  </a:solidFill>
                  <a:latin typeface="黑体" panose="02010609060101010101" pitchFamily="49" charset="-122"/>
                </a:rPr>
                <a:t>，即将不同行动方案在不同自然状态下的结果（如益损值）注明在结果节点的右端。</a:t>
              </a:r>
            </a:p>
          </p:txBody>
        </p:sp>
      </p:grpSp>
      <p:sp>
        <p:nvSpPr>
          <p:cNvPr id="69" name="标题 1">
            <a:extLst>
              <a:ext uri="{FF2B5EF4-FFF2-40B4-BE49-F238E27FC236}">
                <a16:creationId xmlns:a16="http://schemas.microsoft.com/office/drawing/2014/main" id="{E3701220-26A4-4915-A3A8-5272D5CA28A8}"/>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242628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down)">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down)">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28850" y="1733550"/>
            <a:ext cx="7772400" cy="3043238"/>
          </a:xfrm>
        </p:spPr>
        <p:txBody>
          <a:bodyPr>
            <a:noAutofit/>
          </a:bodyPr>
          <a:lstStyle/>
          <a:p>
            <a:r>
              <a:rPr lang="zh-CN" altLang="en-US" sz="4800" dirty="0"/>
              <a:t>模块三：</a:t>
            </a:r>
            <a:r>
              <a:rPr lang="en-US" altLang="zh-CN" sz="4800" dirty="0"/>
              <a:t/>
            </a:r>
            <a:br>
              <a:rPr lang="en-US" altLang="zh-CN" sz="4800" dirty="0"/>
            </a:br>
            <a:r>
              <a:rPr lang="en-US" altLang="zh-CN" sz="4800" dirty="0"/>
              <a:t/>
            </a:r>
            <a:br>
              <a:rPr lang="en-US" altLang="zh-CN" sz="4800" dirty="0"/>
            </a:br>
            <a:r>
              <a:rPr lang="zh-CN" altLang="en-US" sz="4800" dirty="0"/>
              <a:t>系统决策分析</a:t>
            </a:r>
            <a:r>
              <a:rPr lang="en-US" altLang="zh-CN" sz="4800" dirty="0"/>
              <a:t>(</a:t>
            </a:r>
            <a:r>
              <a:rPr lang="zh-CN" altLang="en-US" sz="4800" dirty="0"/>
              <a:t>一</a:t>
            </a:r>
            <a:r>
              <a:rPr lang="en-US" altLang="zh-CN" sz="4800" dirty="0"/>
              <a:t>)</a:t>
            </a:r>
            <a:br>
              <a:rPr lang="en-US" altLang="zh-CN" sz="4800" dirty="0"/>
            </a:br>
            <a:r>
              <a:rPr lang="en-US" altLang="zh-CN" sz="4800" dirty="0"/>
              <a:t/>
            </a:r>
            <a:br>
              <a:rPr lang="en-US" altLang="zh-CN" sz="4800" dirty="0"/>
            </a:br>
            <a:r>
              <a:rPr lang="zh-CN" altLang="en-US" sz="4800" dirty="0"/>
              <a:t>决策分析方法导论</a:t>
            </a:r>
          </a:p>
        </p:txBody>
      </p:sp>
      <p:sp>
        <p:nvSpPr>
          <p:cNvPr id="3" name="副标题 2"/>
          <p:cNvSpPr>
            <a:spLocks noGrp="1"/>
          </p:cNvSpPr>
          <p:nvPr>
            <p:ph type="subTitle"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504130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689496" y="2886394"/>
            <a:ext cx="4791075" cy="1325563"/>
          </a:xfrm>
        </p:spPr>
        <p:txBody>
          <a:bodyPr>
            <a:normAutofit/>
          </a:bodyPr>
          <a:lstStyle/>
          <a:p>
            <a:pPr>
              <a:spcBef>
                <a:spcPct val="50000"/>
              </a:spcBef>
            </a:pPr>
            <a:r>
              <a:rPr kumimoji="1" lang="en-US" altLang="zh-CN" sz="2400" dirty="0">
                <a:latin typeface="黑体" panose="02010609060101010101" pitchFamily="49" charset="-122"/>
              </a:rPr>
              <a:t>(2) </a:t>
            </a:r>
            <a:r>
              <a:rPr kumimoji="1" lang="zh-CN" altLang="en-US" sz="2400" dirty="0">
                <a:latin typeface="黑体" panose="02010609060101010101" pitchFamily="49" charset="-122"/>
              </a:rPr>
              <a:t>计算各种行动方案的益损期望值，并标在相应状态节点上方   </a:t>
            </a:r>
          </a:p>
        </p:txBody>
      </p:sp>
      <p:grpSp>
        <p:nvGrpSpPr>
          <p:cNvPr id="70" name="Group 3"/>
          <p:cNvGrpSpPr>
            <a:grpSpLocks/>
          </p:cNvGrpSpPr>
          <p:nvPr/>
        </p:nvGrpSpPr>
        <p:grpSpPr bwMode="auto">
          <a:xfrm>
            <a:off x="5431358" y="1001290"/>
            <a:ext cx="6096000" cy="3795713"/>
            <a:chOff x="768" y="528"/>
            <a:chExt cx="3840" cy="2391"/>
          </a:xfrm>
        </p:grpSpPr>
        <p:sp>
          <p:nvSpPr>
            <p:cNvPr id="71" name="Rectangle 4"/>
            <p:cNvSpPr>
              <a:spLocks noChangeArrowheads="1"/>
            </p:cNvSpPr>
            <p:nvPr/>
          </p:nvSpPr>
          <p:spPr bwMode="auto">
            <a:xfrm>
              <a:off x="768" y="1632"/>
              <a:ext cx="240" cy="336"/>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72" name="Line 5"/>
            <p:cNvSpPr>
              <a:spLocks noChangeShapeType="1"/>
            </p:cNvSpPr>
            <p:nvPr/>
          </p:nvSpPr>
          <p:spPr bwMode="auto">
            <a:xfrm flipV="1">
              <a:off x="1008" y="1008"/>
              <a:ext cx="1008"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6"/>
            <p:cNvSpPr>
              <a:spLocks noChangeShapeType="1"/>
            </p:cNvSpPr>
            <p:nvPr/>
          </p:nvSpPr>
          <p:spPr bwMode="auto">
            <a:xfrm flipV="1">
              <a:off x="1008" y="1824"/>
              <a:ext cx="9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7"/>
            <p:cNvSpPr>
              <a:spLocks noChangeShapeType="1"/>
            </p:cNvSpPr>
            <p:nvPr/>
          </p:nvSpPr>
          <p:spPr bwMode="auto">
            <a:xfrm>
              <a:off x="1008" y="1872"/>
              <a:ext cx="960"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Oval 8"/>
            <p:cNvSpPr>
              <a:spLocks noChangeArrowheads="1"/>
            </p:cNvSpPr>
            <p:nvPr/>
          </p:nvSpPr>
          <p:spPr bwMode="auto">
            <a:xfrm>
              <a:off x="1968" y="864"/>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85" name="Oval 9"/>
            <p:cNvSpPr>
              <a:spLocks noChangeArrowheads="1"/>
            </p:cNvSpPr>
            <p:nvPr/>
          </p:nvSpPr>
          <p:spPr bwMode="auto">
            <a:xfrm>
              <a:off x="1968" y="1632"/>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86" name="Oval 10"/>
            <p:cNvSpPr>
              <a:spLocks noChangeArrowheads="1"/>
            </p:cNvSpPr>
            <p:nvPr/>
          </p:nvSpPr>
          <p:spPr bwMode="auto">
            <a:xfrm>
              <a:off x="1968" y="2448"/>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87" name="Line 11"/>
            <p:cNvSpPr>
              <a:spLocks noChangeShapeType="1"/>
            </p:cNvSpPr>
            <p:nvPr/>
          </p:nvSpPr>
          <p:spPr bwMode="auto">
            <a:xfrm flipV="1">
              <a:off x="2256" y="768"/>
              <a:ext cx="24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2"/>
            <p:cNvSpPr>
              <a:spLocks noChangeShapeType="1"/>
            </p:cNvSpPr>
            <p:nvPr/>
          </p:nvSpPr>
          <p:spPr bwMode="auto">
            <a:xfrm flipV="1">
              <a:off x="2496" y="768"/>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3"/>
            <p:cNvSpPr>
              <a:spLocks noChangeShapeType="1"/>
            </p:cNvSpPr>
            <p:nvPr/>
          </p:nvSpPr>
          <p:spPr bwMode="auto">
            <a:xfrm flipV="1">
              <a:off x="2304" y="1008"/>
              <a:ext cx="16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4"/>
            <p:cNvSpPr>
              <a:spLocks noChangeShapeType="1"/>
            </p:cNvSpPr>
            <p:nvPr/>
          </p:nvSpPr>
          <p:spPr bwMode="auto">
            <a:xfrm>
              <a:off x="2256" y="1152"/>
              <a:ext cx="24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5"/>
            <p:cNvSpPr>
              <a:spLocks noChangeShapeType="1"/>
            </p:cNvSpPr>
            <p:nvPr/>
          </p:nvSpPr>
          <p:spPr bwMode="auto">
            <a:xfrm flipV="1">
              <a:off x="2496" y="1248"/>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Text Box 16"/>
            <p:cNvSpPr txBox="1">
              <a:spLocks noChangeArrowheads="1"/>
            </p:cNvSpPr>
            <p:nvPr/>
          </p:nvSpPr>
          <p:spPr bwMode="auto">
            <a:xfrm>
              <a:off x="2544" y="5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价格上涨（</a:t>
              </a:r>
              <a:r>
                <a:rPr lang="en-US" altLang="zh-CN" sz="1800" b="0">
                  <a:solidFill>
                    <a:schemeClr val="tx1"/>
                  </a:solidFill>
                  <a:latin typeface="黑体" panose="02010609060101010101" pitchFamily="49" charset="-122"/>
                </a:rPr>
                <a:t>0.3</a:t>
              </a:r>
              <a:r>
                <a:rPr lang="zh-CN" altLang="en-US" sz="1800" b="0">
                  <a:solidFill>
                    <a:schemeClr val="tx1"/>
                  </a:solidFill>
                  <a:latin typeface="黑体" panose="02010609060101010101" pitchFamily="49" charset="-122"/>
                </a:rPr>
                <a:t>）</a:t>
              </a:r>
            </a:p>
          </p:txBody>
        </p:sp>
        <p:sp>
          <p:nvSpPr>
            <p:cNvPr id="93" name="Text Box 17"/>
            <p:cNvSpPr txBox="1">
              <a:spLocks noChangeArrowheads="1"/>
            </p:cNvSpPr>
            <p:nvPr/>
          </p:nvSpPr>
          <p:spPr bwMode="auto">
            <a:xfrm>
              <a:off x="2544" y="76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价格不变（</a:t>
              </a:r>
              <a:r>
                <a:rPr lang="en-US" altLang="zh-CN" sz="1800" b="0">
                  <a:solidFill>
                    <a:schemeClr val="tx1"/>
                  </a:solidFill>
                  <a:latin typeface="黑体" panose="02010609060101010101" pitchFamily="49" charset="-122"/>
                </a:rPr>
                <a:t>0.6</a:t>
              </a:r>
              <a:r>
                <a:rPr lang="zh-CN" altLang="en-US" sz="1800" b="0">
                  <a:solidFill>
                    <a:schemeClr val="tx1"/>
                  </a:solidFill>
                  <a:latin typeface="黑体" panose="02010609060101010101" pitchFamily="49" charset="-122"/>
                </a:rPr>
                <a:t>）</a:t>
              </a:r>
            </a:p>
          </p:txBody>
        </p:sp>
        <p:sp>
          <p:nvSpPr>
            <p:cNvPr id="94" name="Text Box 18"/>
            <p:cNvSpPr txBox="1">
              <a:spLocks noChangeArrowheads="1"/>
            </p:cNvSpPr>
            <p:nvPr/>
          </p:nvSpPr>
          <p:spPr bwMode="auto">
            <a:xfrm>
              <a:off x="2544" y="100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价格下跌（</a:t>
              </a:r>
              <a:r>
                <a:rPr lang="en-US" altLang="zh-CN" sz="1800" b="0">
                  <a:solidFill>
                    <a:schemeClr val="tx1"/>
                  </a:solidFill>
                  <a:latin typeface="黑体" panose="02010609060101010101" pitchFamily="49" charset="-122"/>
                </a:rPr>
                <a:t>0.1</a:t>
              </a:r>
              <a:r>
                <a:rPr lang="zh-CN" altLang="en-US" sz="1800" b="0">
                  <a:solidFill>
                    <a:schemeClr val="tx1"/>
                  </a:solidFill>
                  <a:latin typeface="黑体" panose="02010609060101010101" pitchFamily="49" charset="-122"/>
                </a:rPr>
                <a:t>）</a:t>
              </a:r>
            </a:p>
          </p:txBody>
        </p:sp>
        <p:sp>
          <p:nvSpPr>
            <p:cNvPr id="95" name="AutoShape 19"/>
            <p:cNvSpPr>
              <a:spLocks noChangeArrowheads="1"/>
            </p:cNvSpPr>
            <p:nvPr/>
          </p:nvSpPr>
          <p:spPr bwMode="auto">
            <a:xfrm>
              <a:off x="3888" y="624"/>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96" name="AutoShape 20"/>
            <p:cNvSpPr>
              <a:spLocks noChangeArrowheads="1"/>
            </p:cNvSpPr>
            <p:nvPr/>
          </p:nvSpPr>
          <p:spPr bwMode="auto">
            <a:xfrm>
              <a:off x="3888" y="864"/>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97" name="AutoShape 21"/>
            <p:cNvSpPr>
              <a:spLocks noChangeArrowheads="1"/>
            </p:cNvSpPr>
            <p:nvPr/>
          </p:nvSpPr>
          <p:spPr bwMode="auto">
            <a:xfrm>
              <a:off x="3888" y="1104"/>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98" name="Line 22"/>
            <p:cNvSpPr>
              <a:spLocks noChangeShapeType="1"/>
            </p:cNvSpPr>
            <p:nvPr/>
          </p:nvSpPr>
          <p:spPr bwMode="auto">
            <a:xfrm flipV="1">
              <a:off x="2256" y="1536"/>
              <a:ext cx="24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23"/>
            <p:cNvSpPr>
              <a:spLocks noChangeShapeType="1"/>
            </p:cNvSpPr>
            <p:nvPr/>
          </p:nvSpPr>
          <p:spPr bwMode="auto">
            <a:xfrm flipV="1">
              <a:off x="2496" y="1536"/>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24"/>
            <p:cNvSpPr>
              <a:spLocks noChangeShapeType="1"/>
            </p:cNvSpPr>
            <p:nvPr/>
          </p:nvSpPr>
          <p:spPr bwMode="auto">
            <a:xfrm flipV="1">
              <a:off x="2304" y="1776"/>
              <a:ext cx="16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25"/>
            <p:cNvSpPr>
              <a:spLocks noChangeShapeType="1"/>
            </p:cNvSpPr>
            <p:nvPr/>
          </p:nvSpPr>
          <p:spPr bwMode="auto">
            <a:xfrm>
              <a:off x="2256" y="1920"/>
              <a:ext cx="24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26"/>
            <p:cNvSpPr>
              <a:spLocks noChangeShapeType="1"/>
            </p:cNvSpPr>
            <p:nvPr/>
          </p:nvSpPr>
          <p:spPr bwMode="auto">
            <a:xfrm flipV="1">
              <a:off x="2496" y="2016"/>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Text Box 27"/>
            <p:cNvSpPr txBox="1">
              <a:spLocks noChangeArrowheads="1"/>
            </p:cNvSpPr>
            <p:nvPr/>
          </p:nvSpPr>
          <p:spPr bwMode="auto">
            <a:xfrm>
              <a:off x="2544" y="1296"/>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价格上涨（</a:t>
              </a:r>
              <a:r>
                <a:rPr lang="en-US" altLang="zh-CN" sz="1800" b="0">
                  <a:solidFill>
                    <a:schemeClr val="tx1"/>
                  </a:solidFill>
                  <a:latin typeface="黑体" panose="02010609060101010101" pitchFamily="49" charset="-122"/>
                </a:rPr>
                <a:t>0.3</a:t>
              </a:r>
              <a:r>
                <a:rPr lang="zh-CN" altLang="en-US" sz="1800" b="0">
                  <a:solidFill>
                    <a:schemeClr val="tx1"/>
                  </a:solidFill>
                  <a:latin typeface="黑体" panose="02010609060101010101" pitchFamily="49" charset="-122"/>
                </a:rPr>
                <a:t>）</a:t>
              </a:r>
            </a:p>
          </p:txBody>
        </p:sp>
        <p:sp>
          <p:nvSpPr>
            <p:cNvPr id="104" name="Text Box 28"/>
            <p:cNvSpPr txBox="1">
              <a:spLocks noChangeArrowheads="1"/>
            </p:cNvSpPr>
            <p:nvPr/>
          </p:nvSpPr>
          <p:spPr bwMode="auto">
            <a:xfrm>
              <a:off x="2544" y="1536"/>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价格不变（</a:t>
              </a:r>
              <a:r>
                <a:rPr lang="en-US" altLang="zh-CN" sz="1800" b="0">
                  <a:solidFill>
                    <a:schemeClr val="tx1"/>
                  </a:solidFill>
                  <a:latin typeface="黑体" panose="02010609060101010101" pitchFamily="49" charset="-122"/>
                </a:rPr>
                <a:t>0.6</a:t>
              </a:r>
              <a:r>
                <a:rPr lang="zh-CN" altLang="en-US" sz="1800" b="0">
                  <a:solidFill>
                    <a:schemeClr val="tx1"/>
                  </a:solidFill>
                  <a:latin typeface="黑体" panose="02010609060101010101" pitchFamily="49" charset="-122"/>
                </a:rPr>
                <a:t>）</a:t>
              </a:r>
            </a:p>
          </p:txBody>
        </p:sp>
        <p:sp>
          <p:nvSpPr>
            <p:cNvPr id="105" name="Text Box 29"/>
            <p:cNvSpPr txBox="1">
              <a:spLocks noChangeArrowheads="1"/>
            </p:cNvSpPr>
            <p:nvPr/>
          </p:nvSpPr>
          <p:spPr bwMode="auto">
            <a:xfrm>
              <a:off x="2544" y="1776"/>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价格下跌（</a:t>
              </a:r>
              <a:r>
                <a:rPr lang="en-US" altLang="zh-CN" sz="1800" b="0" dirty="0">
                  <a:solidFill>
                    <a:schemeClr val="tx1"/>
                  </a:solidFill>
                  <a:latin typeface="黑体" panose="02010609060101010101" pitchFamily="49" charset="-122"/>
                </a:rPr>
                <a:t>0.1</a:t>
              </a:r>
              <a:r>
                <a:rPr lang="zh-CN" altLang="en-US" sz="1800" b="0" dirty="0">
                  <a:solidFill>
                    <a:schemeClr val="tx1"/>
                  </a:solidFill>
                  <a:latin typeface="黑体" panose="02010609060101010101" pitchFamily="49" charset="-122"/>
                </a:rPr>
                <a:t>）</a:t>
              </a:r>
            </a:p>
          </p:txBody>
        </p:sp>
        <p:sp>
          <p:nvSpPr>
            <p:cNvPr id="106" name="AutoShape 30"/>
            <p:cNvSpPr>
              <a:spLocks noChangeArrowheads="1"/>
            </p:cNvSpPr>
            <p:nvPr/>
          </p:nvSpPr>
          <p:spPr bwMode="auto">
            <a:xfrm>
              <a:off x="3888" y="1392"/>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07" name="AutoShape 31"/>
            <p:cNvSpPr>
              <a:spLocks noChangeArrowheads="1"/>
            </p:cNvSpPr>
            <p:nvPr/>
          </p:nvSpPr>
          <p:spPr bwMode="auto">
            <a:xfrm>
              <a:off x="3888" y="1632"/>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08" name="AutoShape 32"/>
            <p:cNvSpPr>
              <a:spLocks noChangeArrowheads="1"/>
            </p:cNvSpPr>
            <p:nvPr/>
          </p:nvSpPr>
          <p:spPr bwMode="auto">
            <a:xfrm>
              <a:off x="3888" y="1872"/>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09" name="Line 33"/>
            <p:cNvSpPr>
              <a:spLocks noChangeShapeType="1"/>
            </p:cNvSpPr>
            <p:nvPr/>
          </p:nvSpPr>
          <p:spPr bwMode="auto">
            <a:xfrm flipV="1">
              <a:off x="2256" y="2352"/>
              <a:ext cx="24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34"/>
            <p:cNvSpPr>
              <a:spLocks noChangeShapeType="1"/>
            </p:cNvSpPr>
            <p:nvPr/>
          </p:nvSpPr>
          <p:spPr bwMode="auto">
            <a:xfrm flipV="1">
              <a:off x="2496" y="2352"/>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35"/>
            <p:cNvSpPr>
              <a:spLocks noChangeShapeType="1"/>
            </p:cNvSpPr>
            <p:nvPr/>
          </p:nvSpPr>
          <p:spPr bwMode="auto">
            <a:xfrm flipV="1">
              <a:off x="2304" y="2592"/>
              <a:ext cx="16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36"/>
            <p:cNvSpPr>
              <a:spLocks noChangeShapeType="1"/>
            </p:cNvSpPr>
            <p:nvPr/>
          </p:nvSpPr>
          <p:spPr bwMode="auto">
            <a:xfrm>
              <a:off x="2256" y="2736"/>
              <a:ext cx="24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37"/>
            <p:cNvSpPr>
              <a:spLocks noChangeShapeType="1"/>
            </p:cNvSpPr>
            <p:nvPr/>
          </p:nvSpPr>
          <p:spPr bwMode="auto">
            <a:xfrm flipV="1">
              <a:off x="2496" y="2832"/>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Text Box 38"/>
            <p:cNvSpPr txBox="1">
              <a:spLocks noChangeArrowheads="1"/>
            </p:cNvSpPr>
            <p:nvPr/>
          </p:nvSpPr>
          <p:spPr bwMode="auto">
            <a:xfrm>
              <a:off x="2544" y="211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价格上涨（</a:t>
              </a:r>
              <a:r>
                <a:rPr lang="en-US" altLang="zh-CN" sz="1800" b="0">
                  <a:solidFill>
                    <a:schemeClr val="tx1"/>
                  </a:solidFill>
                  <a:latin typeface="黑体" panose="02010609060101010101" pitchFamily="49" charset="-122"/>
                </a:rPr>
                <a:t>0.3</a:t>
              </a:r>
              <a:r>
                <a:rPr lang="zh-CN" altLang="en-US" sz="1800" b="0">
                  <a:solidFill>
                    <a:schemeClr val="tx1"/>
                  </a:solidFill>
                  <a:latin typeface="黑体" panose="02010609060101010101" pitchFamily="49" charset="-122"/>
                </a:rPr>
                <a:t>）</a:t>
              </a:r>
            </a:p>
          </p:txBody>
        </p:sp>
        <p:sp>
          <p:nvSpPr>
            <p:cNvPr id="115" name="Text Box 39"/>
            <p:cNvSpPr txBox="1">
              <a:spLocks noChangeArrowheads="1"/>
            </p:cNvSpPr>
            <p:nvPr/>
          </p:nvSpPr>
          <p:spPr bwMode="auto">
            <a:xfrm>
              <a:off x="2544" y="235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价格不变（</a:t>
              </a:r>
              <a:r>
                <a:rPr lang="en-US" altLang="zh-CN" sz="1800" b="0">
                  <a:solidFill>
                    <a:schemeClr val="tx1"/>
                  </a:solidFill>
                  <a:latin typeface="黑体" panose="02010609060101010101" pitchFamily="49" charset="-122"/>
                </a:rPr>
                <a:t>0.6</a:t>
              </a:r>
              <a:r>
                <a:rPr lang="zh-CN" altLang="en-US" sz="1800" b="0">
                  <a:solidFill>
                    <a:schemeClr val="tx1"/>
                  </a:solidFill>
                  <a:latin typeface="黑体" panose="02010609060101010101" pitchFamily="49" charset="-122"/>
                </a:rPr>
                <a:t>）</a:t>
              </a:r>
            </a:p>
          </p:txBody>
        </p:sp>
        <p:sp>
          <p:nvSpPr>
            <p:cNvPr id="116" name="Text Box 40"/>
            <p:cNvSpPr txBox="1">
              <a:spLocks noChangeArrowheads="1"/>
            </p:cNvSpPr>
            <p:nvPr/>
          </p:nvSpPr>
          <p:spPr bwMode="auto">
            <a:xfrm>
              <a:off x="2544" y="259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价格下跌（</a:t>
              </a:r>
              <a:r>
                <a:rPr lang="en-US" altLang="zh-CN" sz="1800" b="0">
                  <a:solidFill>
                    <a:schemeClr val="tx1"/>
                  </a:solidFill>
                  <a:latin typeface="黑体" panose="02010609060101010101" pitchFamily="49" charset="-122"/>
                </a:rPr>
                <a:t>0.1</a:t>
              </a:r>
              <a:r>
                <a:rPr lang="zh-CN" altLang="en-US" sz="1800" b="0">
                  <a:solidFill>
                    <a:schemeClr val="tx1"/>
                  </a:solidFill>
                  <a:latin typeface="黑体" panose="02010609060101010101" pitchFamily="49" charset="-122"/>
                </a:rPr>
                <a:t>）</a:t>
              </a:r>
            </a:p>
          </p:txBody>
        </p:sp>
        <p:sp>
          <p:nvSpPr>
            <p:cNvPr id="117" name="AutoShape 41"/>
            <p:cNvSpPr>
              <a:spLocks noChangeArrowheads="1"/>
            </p:cNvSpPr>
            <p:nvPr/>
          </p:nvSpPr>
          <p:spPr bwMode="auto">
            <a:xfrm>
              <a:off x="3888" y="2208"/>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18" name="AutoShape 42"/>
            <p:cNvSpPr>
              <a:spLocks noChangeArrowheads="1"/>
            </p:cNvSpPr>
            <p:nvPr/>
          </p:nvSpPr>
          <p:spPr bwMode="auto">
            <a:xfrm>
              <a:off x="3888" y="2448"/>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19" name="AutoShape 43"/>
            <p:cNvSpPr>
              <a:spLocks noChangeArrowheads="1"/>
            </p:cNvSpPr>
            <p:nvPr/>
          </p:nvSpPr>
          <p:spPr bwMode="auto">
            <a:xfrm>
              <a:off x="3888" y="2688"/>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20" name="Text Box 44"/>
            <p:cNvSpPr txBox="1">
              <a:spLocks noChangeArrowheads="1"/>
            </p:cNvSpPr>
            <p:nvPr/>
          </p:nvSpPr>
          <p:spPr bwMode="auto">
            <a:xfrm rot="19433524">
              <a:off x="947" y="1137"/>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大批生产</a:t>
              </a:r>
              <a:r>
                <a:rPr lang="en-US" altLang="zh-CN" sz="1800" b="0" dirty="0">
                  <a:solidFill>
                    <a:schemeClr val="tx1"/>
                  </a:solidFill>
                  <a:latin typeface="黑体" panose="02010609060101010101" pitchFamily="49" charset="-122"/>
                </a:rPr>
                <a:t>A1</a:t>
              </a:r>
            </a:p>
          </p:txBody>
        </p:sp>
        <p:sp>
          <p:nvSpPr>
            <p:cNvPr id="121" name="Text Box 45"/>
            <p:cNvSpPr txBox="1">
              <a:spLocks noChangeArrowheads="1"/>
            </p:cNvSpPr>
            <p:nvPr/>
          </p:nvSpPr>
          <p:spPr bwMode="auto">
            <a:xfrm>
              <a:off x="1106" y="1615"/>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中批生产</a:t>
              </a:r>
              <a:r>
                <a:rPr lang="en-US" altLang="zh-CN" sz="1800" b="0" dirty="0">
                  <a:solidFill>
                    <a:schemeClr val="tx1"/>
                  </a:solidFill>
                  <a:latin typeface="黑体" panose="02010609060101010101" pitchFamily="49" charset="-122"/>
                </a:rPr>
                <a:t>A2</a:t>
              </a:r>
            </a:p>
          </p:txBody>
        </p:sp>
        <p:sp>
          <p:nvSpPr>
            <p:cNvPr id="122" name="Text Box 46"/>
            <p:cNvSpPr txBox="1">
              <a:spLocks noChangeArrowheads="1"/>
            </p:cNvSpPr>
            <p:nvPr/>
          </p:nvSpPr>
          <p:spPr bwMode="auto">
            <a:xfrm rot="2194382">
              <a:off x="1109" y="2053"/>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dirty="0">
                  <a:solidFill>
                    <a:schemeClr val="tx1"/>
                  </a:solidFill>
                  <a:latin typeface="黑体" panose="02010609060101010101" pitchFamily="49" charset="-122"/>
                </a:rPr>
                <a:t>小批生产</a:t>
              </a:r>
              <a:r>
                <a:rPr lang="en-US" altLang="zh-CN" sz="1800" b="0" dirty="0">
                  <a:solidFill>
                    <a:schemeClr val="tx1"/>
                  </a:solidFill>
                  <a:latin typeface="黑体" panose="02010609060101010101" pitchFamily="49" charset="-122"/>
                </a:rPr>
                <a:t>A3</a:t>
              </a:r>
            </a:p>
          </p:txBody>
        </p:sp>
        <p:sp>
          <p:nvSpPr>
            <p:cNvPr id="123" name="Text Box 47"/>
            <p:cNvSpPr txBox="1">
              <a:spLocks noChangeArrowheads="1"/>
            </p:cNvSpPr>
            <p:nvPr/>
          </p:nvSpPr>
          <p:spPr bwMode="auto">
            <a:xfrm>
              <a:off x="4224" y="57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40</a:t>
              </a:r>
            </a:p>
          </p:txBody>
        </p:sp>
        <p:sp>
          <p:nvSpPr>
            <p:cNvPr id="124" name="Text Box 48"/>
            <p:cNvSpPr txBox="1">
              <a:spLocks noChangeArrowheads="1"/>
            </p:cNvSpPr>
            <p:nvPr/>
          </p:nvSpPr>
          <p:spPr bwMode="auto">
            <a:xfrm>
              <a:off x="4224"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36</a:t>
              </a:r>
            </a:p>
          </p:txBody>
        </p:sp>
        <p:sp>
          <p:nvSpPr>
            <p:cNvPr id="125" name="Text Box 49"/>
            <p:cNvSpPr txBox="1">
              <a:spLocks noChangeArrowheads="1"/>
            </p:cNvSpPr>
            <p:nvPr/>
          </p:nvSpPr>
          <p:spPr bwMode="auto">
            <a:xfrm>
              <a:off x="4224" y="110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b="0">
                  <a:solidFill>
                    <a:schemeClr val="tx1"/>
                  </a:solidFill>
                  <a:latin typeface="黑体" panose="02010609060101010101" pitchFamily="49" charset="-122"/>
                </a:rPr>
                <a:t>－</a:t>
              </a:r>
              <a:r>
                <a:rPr lang="en-US" altLang="zh-CN" sz="1800" b="0">
                  <a:solidFill>
                    <a:schemeClr val="tx1"/>
                  </a:solidFill>
                  <a:latin typeface="黑体" panose="02010609060101010101" pitchFamily="49" charset="-122"/>
                </a:rPr>
                <a:t>6</a:t>
              </a:r>
            </a:p>
          </p:txBody>
        </p:sp>
        <p:sp>
          <p:nvSpPr>
            <p:cNvPr id="126" name="Text Box 50"/>
            <p:cNvSpPr txBox="1">
              <a:spLocks noChangeArrowheads="1"/>
            </p:cNvSpPr>
            <p:nvPr/>
          </p:nvSpPr>
          <p:spPr bwMode="auto">
            <a:xfrm>
              <a:off x="4224" y="139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36</a:t>
              </a:r>
            </a:p>
          </p:txBody>
        </p:sp>
        <p:sp>
          <p:nvSpPr>
            <p:cNvPr id="127" name="Text Box 51"/>
            <p:cNvSpPr txBox="1">
              <a:spLocks noChangeArrowheads="1"/>
            </p:cNvSpPr>
            <p:nvPr/>
          </p:nvSpPr>
          <p:spPr bwMode="auto">
            <a:xfrm>
              <a:off x="4224" y="163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34</a:t>
              </a:r>
            </a:p>
          </p:txBody>
        </p:sp>
        <p:sp>
          <p:nvSpPr>
            <p:cNvPr id="128" name="Text Box 52"/>
            <p:cNvSpPr txBox="1">
              <a:spLocks noChangeArrowheads="1"/>
            </p:cNvSpPr>
            <p:nvPr/>
          </p:nvSpPr>
          <p:spPr bwMode="auto">
            <a:xfrm>
              <a:off x="4224" y="192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24</a:t>
              </a:r>
            </a:p>
          </p:txBody>
        </p:sp>
        <p:sp>
          <p:nvSpPr>
            <p:cNvPr id="129" name="Text Box 53"/>
            <p:cNvSpPr txBox="1">
              <a:spLocks noChangeArrowheads="1"/>
            </p:cNvSpPr>
            <p:nvPr/>
          </p:nvSpPr>
          <p:spPr bwMode="auto">
            <a:xfrm>
              <a:off x="4224" y="216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20</a:t>
              </a:r>
            </a:p>
          </p:txBody>
        </p:sp>
        <p:sp>
          <p:nvSpPr>
            <p:cNvPr id="130" name="Text Box 54"/>
            <p:cNvSpPr txBox="1">
              <a:spLocks noChangeArrowheads="1"/>
            </p:cNvSpPr>
            <p:nvPr/>
          </p:nvSpPr>
          <p:spPr bwMode="auto">
            <a:xfrm>
              <a:off x="4224" y="240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16</a:t>
              </a:r>
            </a:p>
          </p:txBody>
        </p:sp>
        <p:sp>
          <p:nvSpPr>
            <p:cNvPr id="131" name="Text Box 55"/>
            <p:cNvSpPr txBox="1">
              <a:spLocks noChangeArrowheads="1"/>
            </p:cNvSpPr>
            <p:nvPr/>
          </p:nvSpPr>
          <p:spPr bwMode="auto">
            <a:xfrm>
              <a:off x="4224" y="268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b="0">
                  <a:solidFill>
                    <a:schemeClr val="tx1"/>
                  </a:solidFill>
                  <a:latin typeface="黑体" panose="02010609060101010101" pitchFamily="49" charset="-122"/>
                </a:rPr>
                <a:t>14</a:t>
              </a:r>
            </a:p>
          </p:txBody>
        </p:sp>
      </p:grpSp>
      <p:sp>
        <p:nvSpPr>
          <p:cNvPr id="132" name="Rectangle 69"/>
          <p:cNvSpPr>
            <a:spLocks noChangeArrowheads="1"/>
          </p:cNvSpPr>
          <p:nvPr/>
        </p:nvSpPr>
        <p:spPr bwMode="auto">
          <a:xfrm>
            <a:off x="4974158" y="2220490"/>
            <a:ext cx="838200" cy="519113"/>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800" b="1" dirty="0">
                <a:solidFill>
                  <a:srgbClr val="FF0000"/>
                </a:solidFill>
                <a:latin typeface="Times New Roman" pitchFamily="18" charset="0"/>
              </a:rPr>
              <a:t>33.6</a:t>
            </a:r>
            <a:endParaRPr kumimoji="1" lang="en-US" altLang="zh-CN" sz="3200" b="1" dirty="0">
              <a:solidFill>
                <a:srgbClr val="FF0000"/>
              </a:solidFill>
              <a:effectLst>
                <a:outerShdw blurRad="38100" dist="38100" dir="2700000" algn="tl">
                  <a:srgbClr val="000000"/>
                </a:outerShdw>
              </a:effectLst>
              <a:latin typeface="Times New Roman" pitchFamily="18" charset="0"/>
            </a:endParaRPr>
          </a:p>
        </p:txBody>
      </p:sp>
      <p:sp>
        <p:nvSpPr>
          <p:cNvPr id="133" name="Rectangle 70"/>
          <p:cNvSpPr>
            <a:spLocks noChangeArrowheads="1"/>
          </p:cNvSpPr>
          <p:nvPr/>
        </p:nvSpPr>
        <p:spPr bwMode="auto">
          <a:xfrm rot="20019986">
            <a:off x="6924926" y="1654637"/>
            <a:ext cx="457200" cy="519112"/>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800" b="1" dirty="0">
                <a:solidFill>
                  <a:srgbClr val="FF0000"/>
                </a:solidFill>
                <a:latin typeface="Times New Roman" pitchFamily="18" charset="0"/>
              </a:rPr>
              <a:t>||</a:t>
            </a:r>
            <a:endParaRPr kumimoji="1" lang="en-US" altLang="zh-CN" sz="3200" b="1" dirty="0">
              <a:solidFill>
                <a:srgbClr val="FF0000"/>
              </a:solidFill>
              <a:effectLst>
                <a:outerShdw blurRad="38100" dist="38100" dir="2700000" algn="tl">
                  <a:srgbClr val="000000"/>
                </a:outerShdw>
              </a:effectLst>
              <a:latin typeface="Times New Roman" pitchFamily="18" charset="0"/>
            </a:endParaRPr>
          </a:p>
        </p:txBody>
      </p:sp>
      <p:sp>
        <p:nvSpPr>
          <p:cNvPr id="134" name="Rectangle 71"/>
          <p:cNvSpPr>
            <a:spLocks noChangeArrowheads="1"/>
          </p:cNvSpPr>
          <p:nvPr/>
        </p:nvSpPr>
        <p:spPr bwMode="auto">
          <a:xfrm rot="1962160">
            <a:off x="7039175" y="3913615"/>
            <a:ext cx="457200" cy="519113"/>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800" b="1" dirty="0">
                <a:solidFill>
                  <a:srgbClr val="FF0000"/>
                </a:solidFill>
                <a:latin typeface="Times New Roman" pitchFamily="18" charset="0"/>
              </a:rPr>
              <a:t>||</a:t>
            </a:r>
            <a:endParaRPr kumimoji="1" lang="en-US" altLang="zh-CN" sz="3200" b="1" dirty="0">
              <a:solidFill>
                <a:srgbClr val="FF0000"/>
              </a:solidFill>
              <a:effectLst>
                <a:outerShdw blurRad="38100" dist="38100" dir="2700000" algn="tl">
                  <a:srgbClr val="000000"/>
                </a:outerShdw>
              </a:effectLst>
              <a:latin typeface="Times New Roman" pitchFamily="18" charset="0"/>
            </a:endParaRPr>
          </a:p>
        </p:txBody>
      </p:sp>
      <p:sp>
        <p:nvSpPr>
          <p:cNvPr id="135" name="Rectangle 68"/>
          <p:cNvSpPr>
            <a:spLocks noChangeArrowheads="1"/>
          </p:cNvSpPr>
          <p:nvPr/>
        </p:nvSpPr>
        <p:spPr bwMode="auto">
          <a:xfrm>
            <a:off x="673348" y="4744525"/>
            <a:ext cx="71202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(3) </a:t>
            </a:r>
            <a:r>
              <a:rPr kumimoji="1" lang="zh-CN" altLang="en-US" sz="2400" b="0" dirty="0">
                <a:solidFill>
                  <a:schemeClr val="tx1"/>
                </a:solidFill>
                <a:latin typeface="黑体" panose="02010609060101010101" pitchFamily="49" charset="-122"/>
              </a:rPr>
              <a:t>选择最大期望值的行动方案，并将结果标注在决策节点上。将其余的方案分枝上画“</a:t>
            </a:r>
            <a:r>
              <a:rPr kumimoji="1" lang="en-US" altLang="zh-CN" sz="2400" b="0" dirty="0">
                <a:solidFill>
                  <a:schemeClr val="tx1"/>
                </a:solidFill>
                <a:latin typeface="黑体" panose="02010609060101010101" pitchFamily="49" charset="-122"/>
              </a:rPr>
              <a:t>||”</a:t>
            </a:r>
            <a:r>
              <a:rPr kumimoji="1" lang="zh-CN" altLang="en-US" sz="2400" b="0" dirty="0">
                <a:solidFill>
                  <a:schemeClr val="tx1"/>
                </a:solidFill>
                <a:latin typeface="黑体" panose="02010609060101010101" pitchFamily="49" charset="-122"/>
              </a:rPr>
              <a:t>，表示该方案被舍弃。   </a:t>
            </a:r>
          </a:p>
        </p:txBody>
      </p:sp>
      <p:sp>
        <p:nvSpPr>
          <p:cNvPr id="63" name="标题 1">
            <a:extLst>
              <a:ext uri="{FF2B5EF4-FFF2-40B4-BE49-F238E27FC236}">
                <a16:creationId xmlns:a16="http://schemas.microsoft.com/office/drawing/2014/main" id="{AFDA38FD-9A52-47FA-A29F-EE72BE9B357D}"/>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21332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box(in)">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box(in)">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box(in)">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ox(in)">
                                      <p:cBhvr>
                                        <p:cTn id="2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4" grpId="0"/>
      <p:bldP spid="1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07105"/>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多级决策树</a:t>
            </a:r>
          </a:p>
        </p:txBody>
      </p:sp>
      <p:sp>
        <p:nvSpPr>
          <p:cNvPr id="14" name="矩形 13"/>
          <p:cNvSpPr/>
          <p:nvPr/>
        </p:nvSpPr>
        <p:spPr>
          <a:xfrm>
            <a:off x="2153486" y="1394119"/>
            <a:ext cx="7733464" cy="961289"/>
          </a:xfrm>
          <a:prstGeom prst="rect">
            <a:avLst/>
          </a:prstGeom>
        </p:spPr>
        <p:txBody>
          <a:bodyPr wrap="square">
            <a:spAutoFit/>
          </a:bodyPr>
          <a:lstStyle/>
          <a:p>
            <a:pPr lvl="1">
              <a:lnSpc>
                <a:spcPct val="150000"/>
              </a:lnSpc>
            </a:pPr>
            <a:r>
              <a:rPr lang="en-US" altLang="zh-CN" sz="2000" dirty="0">
                <a:latin typeface="+mn-ea"/>
              </a:rPr>
              <a:t>	</a:t>
            </a:r>
            <a:r>
              <a:rPr lang="zh-CN" altLang="en-US" sz="2000" dirty="0">
                <a:latin typeface="+mn-ea"/>
              </a:rPr>
              <a:t>有些决策问题需要经过多次决策才告完成。应用决策树法进行多级决策分析叫做多级决策树。</a:t>
            </a:r>
          </a:p>
        </p:txBody>
      </p:sp>
      <p:sp>
        <p:nvSpPr>
          <p:cNvPr id="23" name="矩形 22"/>
          <p:cNvSpPr/>
          <p:nvPr/>
        </p:nvSpPr>
        <p:spPr>
          <a:xfrm>
            <a:off x="1747423" y="2354530"/>
            <a:ext cx="5533189" cy="581057"/>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400" dirty="0">
                <a:solidFill>
                  <a:srgbClr val="7030A0"/>
                </a:solidFill>
                <a:latin typeface="+mn-ea"/>
              </a:rPr>
              <a:t> 例子</a:t>
            </a:r>
            <a:r>
              <a:rPr lang="en-US" altLang="zh-CN" sz="2400" dirty="0">
                <a:solidFill>
                  <a:srgbClr val="7030A0"/>
                </a:solidFill>
                <a:latin typeface="+mn-ea"/>
              </a:rPr>
              <a:t>2</a:t>
            </a:r>
            <a:r>
              <a:rPr lang="zh-CN" altLang="en-US" sz="2400" dirty="0">
                <a:solidFill>
                  <a:srgbClr val="7030A0"/>
                </a:solidFill>
                <a:latin typeface="+mn-ea"/>
              </a:rPr>
              <a:t>：</a:t>
            </a:r>
          </a:p>
        </p:txBody>
      </p:sp>
      <p:sp>
        <p:nvSpPr>
          <p:cNvPr id="9" name="矩形 8"/>
          <p:cNvSpPr/>
          <p:nvPr/>
        </p:nvSpPr>
        <p:spPr>
          <a:xfrm>
            <a:off x="2153486" y="2945605"/>
            <a:ext cx="7886700" cy="2951898"/>
          </a:xfrm>
          <a:prstGeom prst="rect">
            <a:avLst/>
          </a:prstGeom>
        </p:spPr>
        <p:txBody>
          <a:bodyPr wrap="square">
            <a:spAutoFit/>
          </a:bodyPr>
          <a:lstStyle/>
          <a:p>
            <a:pPr lvl="1">
              <a:lnSpc>
                <a:spcPct val="150000"/>
              </a:lnSpc>
            </a:pPr>
            <a:r>
              <a:rPr lang="en-US" altLang="zh-CN" dirty="0">
                <a:latin typeface="+mn-ea"/>
              </a:rPr>
              <a:t>	</a:t>
            </a:r>
            <a:r>
              <a:rPr lang="zh-CN" altLang="en-US" dirty="0">
                <a:latin typeface="+mn-ea"/>
              </a:rPr>
              <a:t>某化工厂由于现有生产工艺落后，产品销路受到影响。为此，工厂决定要对该产品生产工艺进行改进，提出两种方案：一是引进国外生产线；另一是自行研制。而且，无论是引进或是自行设计，产量都能增加。若引进或自行设计不成功，则工厂只能采用原工艺继续生产。据以往价格统计资料和市场预测信息，该类产品价格下跌、保持原价和涨价的概率分别为</a:t>
            </a:r>
            <a:r>
              <a:rPr lang="en-US" altLang="zh-CN" dirty="0">
                <a:latin typeface="+mn-ea"/>
              </a:rPr>
              <a:t>0.1, 0.5 </a:t>
            </a:r>
            <a:r>
              <a:rPr lang="zh-CN" altLang="en-US" dirty="0">
                <a:latin typeface="+mn-ea"/>
              </a:rPr>
              <a:t>和</a:t>
            </a:r>
            <a:r>
              <a:rPr lang="en-US" altLang="zh-CN" dirty="0">
                <a:latin typeface="+mn-ea"/>
              </a:rPr>
              <a:t>0.4</a:t>
            </a:r>
            <a:r>
              <a:rPr lang="zh-CN" altLang="en-US" dirty="0">
                <a:latin typeface="+mn-ea"/>
              </a:rPr>
              <a:t>。通过估算，可得各种方案在不同价格状态下的益损表如下。</a:t>
            </a:r>
            <a:r>
              <a:rPr lang="zh-CN" altLang="en-US" dirty="0">
                <a:solidFill>
                  <a:srgbClr val="7030A0"/>
                </a:solidFill>
                <a:latin typeface="+mn-ea"/>
              </a:rPr>
              <a:t>试协助该厂进行决策分析</a:t>
            </a:r>
            <a:r>
              <a:rPr lang="zh-CN" altLang="en-US" dirty="0">
                <a:latin typeface="+mn-ea"/>
              </a:rPr>
              <a:t>。</a:t>
            </a:r>
          </a:p>
        </p:txBody>
      </p:sp>
      <p:sp>
        <p:nvSpPr>
          <p:cNvPr id="12" name="标题 1">
            <a:extLst>
              <a:ext uri="{FF2B5EF4-FFF2-40B4-BE49-F238E27FC236}">
                <a16:creationId xmlns:a16="http://schemas.microsoft.com/office/drawing/2014/main" id="{DCF9A962-93F1-4E35-B637-F26D4DC3080A}"/>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23981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6"/>
          <p:cNvGraphicFramePr>
            <a:graphicFrameLocks noChangeAspect="1"/>
          </p:cNvGraphicFramePr>
          <p:nvPr>
            <p:extLst>
              <p:ext uri="{D42A27DB-BD31-4B8C-83A1-F6EECF244321}">
                <p14:modId xmlns:p14="http://schemas.microsoft.com/office/powerpoint/2010/main" val="2905715828"/>
              </p:ext>
            </p:extLst>
          </p:nvPr>
        </p:nvGraphicFramePr>
        <p:xfrm>
          <a:off x="2058989" y="936535"/>
          <a:ext cx="7573093" cy="3243926"/>
        </p:xfrm>
        <a:graphic>
          <a:graphicData uri="http://schemas.openxmlformats.org/presentationml/2006/ole">
            <mc:AlternateContent xmlns:mc="http://schemas.openxmlformats.org/markup-compatibility/2006">
              <mc:Choice xmlns:v="urn:schemas-microsoft-com:vml" Requires="v">
                <p:oleObj spid="_x0000_s2178" name="Visio" r:id="rId3" imgW="4734041" imgH="2028985" progId="Visio.Drawing.11">
                  <p:embed/>
                </p:oleObj>
              </mc:Choice>
              <mc:Fallback>
                <p:oleObj name="Visio" r:id="rId3" imgW="4734041" imgH="2028985" progId="Visio.Drawing.11">
                  <p:embed/>
                  <p:pic>
                    <p:nvPicPr>
                      <p:cNvPr id="26626" name="Object 6"/>
                      <p:cNvPicPr>
                        <a:picLocks noChangeAspect="1" noChangeArrowheads="1"/>
                      </p:cNvPicPr>
                      <p:nvPr/>
                    </p:nvPicPr>
                    <p:blipFill>
                      <a:blip r:embed="rId4"/>
                      <a:srcRect/>
                      <a:stretch>
                        <a:fillRect/>
                      </a:stretch>
                    </p:blipFill>
                    <p:spPr bwMode="auto">
                      <a:xfrm>
                        <a:off x="2058989" y="936535"/>
                        <a:ext cx="7573093" cy="3243926"/>
                      </a:xfrm>
                      <a:prstGeom prst="rect">
                        <a:avLst/>
                      </a:prstGeom>
                      <a:noFill/>
                      <a:ln>
                        <a:noFill/>
                      </a:ln>
                      <a:effectLst/>
                    </p:spPr>
                  </p:pic>
                </p:oleObj>
              </mc:Fallback>
            </mc:AlternateContent>
          </a:graphicData>
        </a:graphic>
      </p:graphicFrame>
      <p:sp>
        <p:nvSpPr>
          <p:cNvPr id="13" name="矩形 12"/>
          <p:cNvSpPr/>
          <p:nvPr/>
        </p:nvSpPr>
        <p:spPr>
          <a:xfrm>
            <a:off x="1676403" y="4286252"/>
            <a:ext cx="5533189" cy="499624"/>
          </a:xfrm>
          <a:prstGeom prst="rect">
            <a:avLst/>
          </a:prstGeom>
        </p:spPr>
        <p:txBody>
          <a:bodyPr wrap="square">
            <a:spAutoFit/>
          </a:bodyPr>
          <a:lstStyle/>
          <a:p>
            <a:pPr marL="800100" lvl="1" indent="-342900">
              <a:lnSpc>
                <a:spcPct val="150000"/>
              </a:lnSpc>
              <a:buFont typeface="Wingdings" panose="05000000000000000000" pitchFamily="2" charset="2"/>
              <a:buChar char="p"/>
            </a:pPr>
            <a:r>
              <a:rPr lang="zh-CN" altLang="en-US" sz="2000" dirty="0">
                <a:solidFill>
                  <a:srgbClr val="7030A0"/>
                </a:solidFill>
                <a:latin typeface="+mn-ea"/>
              </a:rPr>
              <a:t>分析问题</a:t>
            </a:r>
          </a:p>
        </p:txBody>
      </p:sp>
      <p:sp>
        <p:nvSpPr>
          <p:cNvPr id="2" name="矩形 1"/>
          <p:cNvSpPr/>
          <p:nvPr/>
        </p:nvSpPr>
        <p:spPr>
          <a:xfrm>
            <a:off x="2795590" y="4837830"/>
            <a:ext cx="5781675" cy="1269065"/>
          </a:xfrm>
          <a:prstGeom prst="rect">
            <a:avLst/>
          </a:prstGeom>
        </p:spPr>
        <p:txBody>
          <a:bodyPr wrap="square">
            <a:spAutoFit/>
          </a:bodyPr>
          <a:lstStyle/>
          <a:p>
            <a:pPr eaLnBrk="0" hangingPunct="0">
              <a:defRPr/>
            </a:pPr>
            <a:r>
              <a:rPr kumimoji="1" lang="zh-CN" altLang="en-US" sz="2000" dirty="0">
                <a:latin typeface="+mn-ea"/>
              </a:rPr>
              <a:t>两级决策：</a:t>
            </a:r>
          </a:p>
          <a:p>
            <a:pPr eaLnBrk="0" hangingPunct="0">
              <a:lnSpc>
                <a:spcPct val="150000"/>
              </a:lnSpc>
              <a:defRPr/>
            </a:pPr>
            <a:r>
              <a:rPr kumimoji="1" lang="zh-CN" altLang="en-US" sz="2000" dirty="0">
                <a:latin typeface="+mn-ea"/>
              </a:rPr>
              <a:t>（</a:t>
            </a:r>
            <a:r>
              <a:rPr kumimoji="1" lang="en-US" altLang="zh-CN" sz="2000" dirty="0">
                <a:latin typeface="+mn-ea"/>
              </a:rPr>
              <a:t>1</a:t>
            </a:r>
            <a:r>
              <a:rPr kumimoji="1" lang="zh-CN" altLang="en-US" sz="2000" dirty="0">
                <a:latin typeface="+mn-ea"/>
              </a:rPr>
              <a:t>）决策是引进生产线或是自行设计</a:t>
            </a:r>
          </a:p>
          <a:p>
            <a:pPr eaLnBrk="0" hangingPunct="0">
              <a:lnSpc>
                <a:spcPct val="150000"/>
              </a:lnSpc>
              <a:defRPr/>
            </a:pPr>
            <a:r>
              <a:rPr kumimoji="1" lang="zh-CN" altLang="en-US" sz="2000" dirty="0">
                <a:latin typeface="+mn-ea"/>
              </a:rPr>
              <a:t>（</a:t>
            </a:r>
            <a:r>
              <a:rPr kumimoji="1" lang="en-US" altLang="zh-CN" sz="2000" dirty="0">
                <a:latin typeface="+mn-ea"/>
              </a:rPr>
              <a:t>2</a:t>
            </a:r>
            <a:r>
              <a:rPr kumimoji="1" lang="zh-CN" altLang="en-US" sz="2000" dirty="0">
                <a:latin typeface="+mn-ea"/>
              </a:rPr>
              <a:t>）“成功”以后产量增加或是不变</a:t>
            </a:r>
            <a:endParaRPr kumimoji="1" lang="zh-CN" altLang="en-US" sz="2000" dirty="0">
              <a:effectLst>
                <a:outerShdw blurRad="38100" dist="38100" dir="2700000" algn="tl">
                  <a:srgbClr val="000000"/>
                </a:outerShdw>
              </a:effectLst>
              <a:latin typeface="+mn-ea"/>
            </a:endParaRPr>
          </a:p>
        </p:txBody>
      </p:sp>
      <p:sp>
        <p:nvSpPr>
          <p:cNvPr id="9" name="标题 1">
            <a:extLst>
              <a:ext uri="{FF2B5EF4-FFF2-40B4-BE49-F238E27FC236}">
                <a16:creationId xmlns:a16="http://schemas.microsoft.com/office/drawing/2014/main" id="{7A5B429C-4961-42F4-A443-EA2DBBB88674}"/>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398820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46"/>
          <p:cNvGrpSpPr>
            <a:grpSpLocks/>
          </p:cNvGrpSpPr>
          <p:nvPr/>
        </p:nvGrpSpPr>
        <p:grpSpPr bwMode="auto">
          <a:xfrm>
            <a:off x="1752600" y="1446235"/>
            <a:ext cx="1635354" cy="4178226"/>
            <a:chOff x="144" y="863"/>
            <a:chExt cx="1056" cy="2736"/>
          </a:xfrm>
        </p:grpSpPr>
        <p:sp>
          <p:nvSpPr>
            <p:cNvPr id="8" name="Rectangle 4"/>
            <p:cNvSpPr>
              <a:spLocks noChangeArrowheads="1"/>
            </p:cNvSpPr>
            <p:nvPr/>
          </p:nvSpPr>
          <p:spPr bwMode="auto">
            <a:xfrm>
              <a:off x="144" y="2208"/>
              <a:ext cx="240" cy="336"/>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9" name="Line 5"/>
            <p:cNvSpPr>
              <a:spLocks noChangeShapeType="1"/>
            </p:cNvSpPr>
            <p:nvPr/>
          </p:nvSpPr>
          <p:spPr bwMode="auto">
            <a:xfrm flipV="1">
              <a:off x="384" y="864"/>
              <a:ext cx="816" cy="15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1" name="Line 7"/>
            <p:cNvSpPr>
              <a:spLocks noChangeShapeType="1"/>
            </p:cNvSpPr>
            <p:nvPr/>
          </p:nvSpPr>
          <p:spPr bwMode="auto">
            <a:xfrm>
              <a:off x="384" y="2400"/>
              <a:ext cx="816" cy="10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2" name="Text Box 44"/>
            <p:cNvSpPr txBox="1">
              <a:spLocks noChangeArrowheads="1"/>
            </p:cNvSpPr>
            <p:nvPr/>
          </p:nvSpPr>
          <p:spPr bwMode="auto">
            <a:xfrm rot="17908768">
              <a:off x="189" y="1295"/>
              <a:ext cx="110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引进生产线</a:t>
              </a:r>
              <a:r>
                <a:rPr lang="en-US" altLang="zh-CN" sz="1800">
                  <a:solidFill>
                    <a:schemeClr val="tx1">
                      <a:lumMod val="75000"/>
                      <a:lumOff val="25000"/>
                    </a:schemeClr>
                  </a:solidFill>
                  <a:ea typeface="宋体" panose="02010600030101010101" pitchFamily="2" charset="-122"/>
                </a:rPr>
                <a:t>A1</a:t>
              </a:r>
            </a:p>
          </p:txBody>
        </p:sp>
        <p:sp>
          <p:nvSpPr>
            <p:cNvPr id="13" name="Text Box 46"/>
            <p:cNvSpPr txBox="1">
              <a:spLocks noChangeArrowheads="1"/>
            </p:cNvSpPr>
            <p:nvPr/>
          </p:nvSpPr>
          <p:spPr bwMode="auto">
            <a:xfrm rot="3216191">
              <a:off x="317" y="3000"/>
              <a:ext cx="96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自行设计</a:t>
              </a:r>
              <a:r>
                <a:rPr lang="en-US" altLang="zh-CN" sz="1800">
                  <a:solidFill>
                    <a:schemeClr val="tx1">
                      <a:lumMod val="75000"/>
                      <a:lumOff val="25000"/>
                    </a:schemeClr>
                  </a:solidFill>
                  <a:ea typeface="宋体" panose="02010600030101010101" pitchFamily="2" charset="-122"/>
                </a:rPr>
                <a:t>A2</a:t>
              </a:r>
            </a:p>
          </p:txBody>
        </p:sp>
      </p:grpSp>
      <p:sp>
        <p:nvSpPr>
          <p:cNvPr id="14" name="Rectangle 114"/>
          <p:cNvSpPr>
            <a:spLocks noChangeArrowheads="1"/>
          </p:cNvSpPr>
          <p:nvPr/>
        </p:nvSpPr>
        <p:spPr bwMode="auto">
          <a:xfrm rot="20084705">
            <a:off x="5485427" y="2145026"/>
            <a:ext cx="446006" cy="52322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en-US" altLang="zh-CN" sz="2800" b="1" dirty="0">
                <a:solidFill>
                  <a:srgbClr val="FF0000"/>
                </a:solidFill>
                <a:latin typeface="Times New Roman" pitchFamily="18" charset="0"/>
              </a:rPr>
              <a:t>||</a:t>
            </a:r>
            <a:endParaRPr kumimoji="1" lang="en-US" altLang="zh-CN" sz="3200" b="1" dirty="0">
              <a:solidFill>
                <a:srgbClr val="FF0000"/>
              </a:solidFill>
              <a:effectLst>
                <a:outerShdw blurRad="38100" dist="38100" dir="2700000" algn="tl">
                  <a:srgbClr val="000000"/>
                </a:outerShdw>
              </a:effectLst>
              <a:latin typeface="Times New Roman" pitchFamily="18" charset="0"/>
            </a:endParaRPr>
          </a:p>
        </p:txBody>
      </p:sp>
      <p:grpSp>
        <p:nvGrpSpPr>
          <p:cNvPr id="15" name="Group 149"/>
          <p:cNvGrpSpPr>
            <a:grpSpLocks/>
          </p:cNvGrpSpPr>
          <p:nvPr/>
        </p:nvGrpSpPr>
        <p:grpSpPr bwMode="auto">
          <a:xfrm>
            <a:off x="5105400" y="1179517"/>
            <a:ext cx="5426402" cy="2295275"/>
            <a:chOff x="2256" y="695"/>
            <a:chExt cx="3504" cy="1503"/>
          </a:xfrm>
        </p:grpSpPr>
        <p:sp>
          <p:nvSpPr>
            <p:cNvPr id="16" name="Oval 9"/>
            <p:cNvSpPr>
              <a:spLocks noChangeArrowheads="1"/>
            </p:cNvSpPr>
            <p:nvPr/>
          </p:nvSpPr>
          <p:spPr bwMode="auto">
            <a:xfrm>
              <a:off x="3072" y="960"/>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7" name="Line 74"/>
            <p:cNvSpPr>
              <a:spLocks noChangeShapeType="1"/>
            </p:cNvSpPr>
            <p:nvPr/>
          </p:nvSpPr>
          <p:spPr bwMode="auto">
            <a:xfrm flipV="1">
              <a:off x="3360" y="913"/>
              <a:ext cx="221" cy="1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8" name="Line 75"/>
            <p:cNvSpPr>
              <a:spLocks noChangeShapeType="1"/>
            </p:cNvSpPr>
            <p:nvPr/>
          </p:nvSpPr>
          <p:spPr bwMode="auto">
            <a:xfrm flipV="1">
              <a:off x="3581" y="913"/>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9" name="Line 76"/>
            <p:cNvSpPr>
              <a:spLocks noChangeShapeType="1"/>
            </p:cNvSpPr>
            <p:nvPr/>
          </p:nvSpPr>
          <p:spPr bwMode="auto">
            <a:xfrm flipV="1">
              <a:off x="3404" y="1130"/>
              <a:ext cx="15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20" name="Line 77"/>
            <p:cNvSpPr>
              <a:spLocks noChangeShapeType="1"/>
            </p:cNvSpPr>
            <p:nvPr/>
          </p:nvSpPr>
          <p:spPr bwMode="auto">
            <a:xfrm>
              <a:off x="3360" y="1260"/>
              <a:ext cx="221" cy="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21" name="Line 78"/>
            <p:cNvSpPr>
              <a:spLocks noChangeShapeType="1"/>
            </p:cNvSpPr>
            <p:nvPr/>
          </p:nvSpPr>
          <p:spPr bwMode="auto">
            <a:xfrm flipV="1">
              <a:off x="3581" y="1347"/>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22" name="Text Box 79"/>
            <p:cNvSpPr txBox="1">
              <a:spLocks noChangeArrowheads="1"/>
            </p:cNvSpPr>
            <p:nvPr/>
          </p:nvSpPr>
          <p:spPr bwMode="auto">
            <a:xfrm>
              <a:off x="3625" y="695"/>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23" name="Text Box 80"/>
            <p:cNvSpPr txBox="1">
              <a:spLocks noChangeArrowheads="1"/>
            </p:cNvSpPr>
            <p:nvPr/>
          </p:nvSpPr>
          <p:spPr bwMode="auto">
            <a:xfrm>
              <a:off x="3625" y="913"/>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24" name="Text Box 81"/>
            <p:cNvSpPr txBox="1">
              <a:spLocks noChangeArrowheads="1"/>
            </p:cNvSpPr>
            <p:nvPr/>
          </p:nvSpPr>
          <p:spPr bwMode="auto">
            <a:xfrm>
              <a:off x="3625" y="1130"/>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25" name="AutoShape 82"/>
            <p:cNvSpPr>
              <a:spLocks noChangeArrowheads="1"/>
            </p:cNvSpPr>
            <p:nvPr/>
          </p:nvSpPr>
          <p:spPr bwMode="auto">
            <a:xfrm>
              <a:off x="4861" y="782"/>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26" name="AutoShape 83"/>
            <p:cNvSpPr>
              <a:spLocks noChangeArrowheads="1"/>
            </p:cNvSpPr>
            <p:nvPr/>
          </p:nvSpPr>
          <p:spPr bwMode="auto">
            <a:xfrm>
              <a:off x="4861" y="1000"/>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27" name="AutoShape 84"/>
            <p:cNvSpPr>
              <a:spLocks noChangeArrowheads="1"/>
            </p:cNvSpPr>
            <p:nvPr/>
          </p:nvSpPr>
          <p:spPr bwMode="auto">
            <a:xfrm>
              <a:off x="4861" y="1217"/>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28" name="Line 85"/>
            <p:cNvSpPr>
              <a:spLocks noChangeShapeType="1"/>
            </p:cNvSpPr>
            <p:nvPr/>
          </p:nvSpPr>
          <p:spPr bwMode="auto">
            <a:xfrm flipV="1">
              <a:off x="3360" y="1652"/>
              <a:ext cx="221" cy="1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29" name="Line 86"/>
            <p:cNvSpPr>
              <a:spLocks noChangeShapeType="1"/>
            </p:cNvSpPr>
            <p:nvPr/>
          </p:nvSpPr>
          <p:spPr bwMode="auto">
            <a:xfrm flipV="1">
              <a:off x="3581" y="1652"/>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30" name="Line 87"/>
            <p:cNvSpPr>
              <a:spLocks noChangeShapeType="1"/>
            </p:cNvSpPr>
            <p:nvPr/>
          </p:nvSpPr>
          <p:spPr bwMode="auto">
            <a:xfrm flipV="1">
              <a:off x="3404" y="1869"/>
              <a:ext cx="15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31" name="Line 88"/>
            <p:cNvSpPr>
              <a:spLocks noChangeShapeType="1"/>
            </p:cNvSpPr>
            <p:nvPr/>
          </p:nvSpPr>
          <p:spPr bwMode="auto">
            <a:xfrm>
              <a:off x="3360" y="1999"/>
              <a:ext cx="221" cy="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32" name="Line 89"/>
            <p:cNvSpPr>
              <a:spLocks noChangeShapeType="1"/>
            </p:cNvSpPr>
            <p:nvPr/>
          </p:nvSpPr>
          <p:spPr bwMode="auto">
            <a:xfrm flipV="1">
              <a:off x="3581" y="2086"/>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33" name="Text Box 90"/>
            <p:cNvSpPr txBox="1">
              <a:spLocks noChangeArrowheads="1"/>
            </p:cNvSpPr>
            <p:nvPr/>
          </p:nvSpPr>
          <p:spPr bwMode="auto">
            <a:xfrm>
              <a:off x="3625" y="1434"/>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34" name="Text Box 91"/>
            <p:cNvSpPr txBox="1">
              <a:spLocks noChangeArrowheads="1"/>
            </p:cNvSpPr>
            <p:nvPr/>
          </p:nvSpPr>
          <p:spPr bwMode="auto">
            <a:xfrm>
              <a:off x="3625" y="1652"/>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35" name="Text Box 92"/>
            <p:cNvSpPr txBox="1">
              <a:spLocks noChangeArrowheads="1"/>
            </p:cNvSpPr>
            <p:nvPr/>
          </p:nvSpPr>
          <p:spPr bwMode="auto">
            <a:xfrm>
              <a:off x="3625" y="1869"/>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36" name="AutoShape 93"/>
            <p:cNvSpPr>
              <a:spLocks noChangeArrowheads="1"/>
            </p:cNvSpPr>
            <p:nvPr/>
          </p:nvSpPr>
          <p:spPr bwMode="auto">
            <a:xfrm>
              <a:off x="4861" y="1521"/>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37" name="AutoShape 94"/>
            <p:cNvSpPr>
              <a:spLocks noChangeArrowheads="1"/>
            </p:cNvSpPr>
            <p:nvPr/>
          </p:nvSpPr>
          <p:spPr bwMode="auto">
            <a:xfrm>
              <a:off x="4861" y="1739"/>
              <a:ext cx="221" cy="17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38" name="AutoShape 95"/>
            <p:cNvSpPr>
              <a:spLocks noChangeArrowheads="1"/>
            </p:cNvSpPr>
            <p:nvPr/>
          </p:nvSpPr>
          <p:spPr bwMode="auto">
            <a:xfrm>
              <a:off x="4861" y="1956"/>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39" name="Text Box 99"/>
            <p:cNvSpPr txBox="1">
              <a:spLocks noChangeArrowheads="1"/>
            </p:cNvSpPr>
            <p:nvPr/>
          </p:nvSpPr>
          <p:spPr bwMode="auto">
            <a:xfrm>
              <a:off x="5171" y="782"/>
              <a:ext cx="4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200</a:t>
              </a:r>
            </a:p>
          </p:txBody>
        </p:sp>
        <p:sp>
          <p:nvSpPr>
            <p:cNvPr id="40" name="Text Box 100"/>
            <p:cNvSpPr txBox="1">
              <a:spLocks noChangeArrowheads="1"/>
            </p:cNvSpPr>
            <p:nvPr/>
          </p:nvSpPr>
          <p:spPr bwMode="auto">
            <a:xfrm>
              <a:off x="5171" y="1000"/>
              <a:ext cx="3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80</a:t>
              </a:r>
            </a:p>
          </p:txBody>
        </p:sp>
        <p:sp>
          <p:nvSpPr>
            <p:cNvPr id="41" name="Text Box 101"/>
            <p:cNvSpPr txBox="1">
              <a:spLocks noChangeArrowheads="1"/>
            </p:cNvSpPr>
            <p:nvPr/>
          </p:nvSpPr>
          <p:spPr bwMode="auto">
            <a:xfrm>
              <a:off x="5171" y="1260"/>
              <a:ext cx="58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-250</a:t>
              </a:r>
            </a:p>
          </p:txBody>
        </p:sp>
        <p:sp>
          <p:nvSpPr>
            <p:cNvPr id="42" name="Text Box 102"/>
            <p:cNvSpPr txBox="1">
              <a:spLocks noChangeArrowheads="1"/>
            </p:cNvSpPr>
            <p:nvPr/>
          </p:nvSpPr>
          <p:spPr bwMode="auto">
            <a:xfrm>
              <a:off x="5171" y="1478"/>
              <a:ext cx="54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300</a:t>
              </a:r>
            </a:p>
          </p:txBody>
        </p:sp>
        <p:sp>
          <p:nvSpPr>
            <p:cNvPr id="43" name="Text Box 103"/>
            <p:cNvSpPr txBox="1">
              <a:spLocks noChangeArrowheads="1"/>
            </p:cNvSpPr>
            <p:nvPr/>
          </p:nvSpPr>
          <p:spPr bwMode="auto">
            <a:xfrm>
              <a:off x="5171" y="1695"/>
              <a:ext cx="54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100</a:t>
              </a:r>
            </a:p>
          </p:txBody>
        </p:sp>
        <p:sp>
          <p:nvSpPr>
            <p:cNvPr id="44" name="Text Box 104"/>
            <p:cNvSpPr txBox="1">
              <a:spLocks noChangeArrowheads="1"/>
            </p:cNvSpPr>
            <p:nvPr/>
          </p:nvSpPr>
          <p:spPr bwMode="auto">
            <a:xfrm>
              <a:off x="5171" y="1956"/>
              <a:ext cx="54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-400</a:t>
              </a:r>
            </a:p>
          </p:txBody>
        </p:sp>
        <p:sp>
          <p:nvSpPr>
            <p:cNvPr id="45" name="Oval 106"/>
            <p:cNvSpPr>
              <a:spLocks noChangeArrowheads="1"/>
            </p:cNvSpPr>
            <p:nvPr/>
          </p:nvSpPr>
          <p:spPr bwMode="auto">
            <a:xfrm>
              <a:off x="3072" y="1728"/>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46" name="Line 107"/>
            <p:cNvSpPr>
              <a:spLocks noChangeShapeType="1"/>
            </p:cNvSpPr>
            <p:nvPr/>
          </p:nvSpPr>
          <p:spPr bwMode="auto">
            <a:xfrm flipV="1">
              <a:off x="2448" y="1152"/>
              <a:ext cx="624"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7" name="Line 108"/>
            <p:cNvSpPr>
              <a:spLocks noChangeShapeType="1"/>
            </p:cNvSpPr>
            <p:nvPr/>
          </p:nvSpPr>
          <p:spPr bwMode="auto">
            <a:xfrm>
              <a:off x="2448" y="1584"/>
              <a:ext cx="624"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8" name="Text Box 110"/>
            <p:cNvSpPr txBox="1">
              <a:spLocks noChangeArrowheads="1"/>
            </p:cNvSpPr>
            <p:nvPr/>
          </p:nvSpPr>
          <p:spPr bwMode="auto">
            <a:xfrm rot="19433524">
              <a:off x="2304" y="1051"/>
              <a:ext cx="11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产量不变</a:t>
              </a:r>
              <a:r>
                <a:rPr lang="en-US" altLang="zh-CN" sz="1800">
                  <a:solidFill>
                    <a:schemeClr val="tx1">
                      <a:lumMod val="75000"/>
                      <a:lumOff val="25000"/>
                    </a:schemeClr>
                  </a:solidFill>
                  <a:ea typeface="宋体" panose="02010600030101010101" pitchFamily="2" charset="-122"/>
                </a:rPr>
                <a:t>B1</a:t>
              </a:r>
            </a:p>
          </p:txBody>
        </p:sp>
        <p:sp>
          <p:nvSpPr>
            <p:cNvPr id="49" name="Text Box 111"/>
            <p:cNvSpPr txBox="1">
              <a:spLocks noChangeArrowheads="1"/>
            </p:cNvSpPr>
            <p:nvPr/>
          </p:nvSpPr>
          <p:spPr bwMode="auto">
            <a:xfrm rot="1722549">
              <a:off x="2256" y="1867"/>
              <a:ext cx="11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产量增加</a:t>
              </a:r>
              <a:r>
                <a:rPr lang="en-US" altLang="zh-CN" sz="1800">
                  <a:solidFill>
                    <a:schemeClr val="tx1">
                      <a:lumMod val="75000"/>
                      <a:lumOff val="25000"/>
                    </a:schemeClr>
                  </a:solidFill>
                  <a:ea typeface="宋体" panose="02010600030101010101" pitchFamily="2" charset="-122"/>
                </a:rPr>
                <a:t>B2</a:t>
              </a:r>
            </a:p>
          </p:txBody>
        </p:sp>
        <p:sp>
          <p:nvSpPr>
            <p:cNvPr id="50" name="Rectangle 115"/>
            <p:cNvSpPr>
              <a:spLocks noChangeArrowheads="1"/>
            </p:cNvSpPr>
            <p:nvPr/>
          </p:nvSpPr>
          <p:spPr bwMode="auto">
            <a:xfrm>
              <a:off x="2304" y="1440"/>
              <a:ext cx="144" cy="24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grpSp>
      <p:sp>
        <p:nvSpPr>
          <p:cNvPr id="51" name="Rectangle 117"/>
          <p:cNvSpPr>
            <a:spLocks noChangeArrowheads="1"/>
          </p:cNvSpPr>
          <p:nvPr/>
        </p:nvSpPr>
        <p:spPr bwMode="auto">
          <a:xfrm>
            <a:off x="4876803" y="1752600"/>
            <a:ext cx="817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130</a:t>
            </a:r>
          </a:p>
        </p:txBody>
      </p:sp>
      <p:grpSp>
        <p:nvGrpSpPr>
          <p:cNvPr id="52" name="Group 152"/>
          <p:cNvGrpSpPr>
            <a:grpSpLocks/>
          </p:cNvGrpSpPr>
          <p:nvPr/>
        </p:nvGrpSpPr>
        <p:grpSpPr bwMode="auto">
          <a:xfrm>
            <a:off x="3429000" y="76200"/>
            <a:ext cx="6913088" cy="2559470"/>
            <a:chOff x="1200" y="0"/>
            <a:chExt cx="4464" cy="1676"/>
          </a:xfrm>
        </p:grpSpPr>
        <p:sp>
          <p:nvSpPr>
            <p:cNvPr id="53" name="Line 63"/>
            <p:cNvSpPr>
              <a:spLocks noChangeShapeType="1"/>
            </p:cNvSpPr>
            <p:nvPr/>
          </p:nvSpPr>
          <p:spPr bwMode="auto">
            <a:xfrm flipV="1">
              <a:off x="3360" y="217"/>
              <a:ext cx="221" cy="13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grpSp>
          <p:nvGrpSpPr>
            <p:cNvPr id="54" name="Group 147"/>
            <p:cNvGrpSpPr>
              <a:grpSpLocks/>
            </p:cNvGrpSpPr>
            <p:nvPr/>
          </p:nvGrpSpPr>
          <p:grpSpPr bwMode="auto">
            <a:xfrm>
              <a:off x="1200" y="0"/>
              <a:ext cx="4464" cy="1676"/>
              <a:chOff x="1200" y="0"/>
              <a:chExt cx="4464" cy="1676"/>
            </a:xfrm>
          </p:grpSpPr>
          <p:sp>
            <p:nvSpPr>
              <p:cNvPr id="55" name="Line 6"/>
              <p:cNvSpPr>
                <a:spLocks noChangeShapeType="1"/>
              </p:cNvSpPr>
              <p:nvPr/>
            </p:nvSpPr>
            <p:spPr bwMode="auto">
              <a:xfrm flipV="1">
                <a:off x="1536" y="480"/>
                <a:ext cx="1584"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6" name="Line 64"/>
              <p:cNvSpPr>
                <a:spLocks noChangeShapeType="1"/>
              </p:cNvSpPr>
              <p:nvPr/>
            </p:nvSpPr>
            <p:spPr bwMode="auto">
              <a:xfrm flipV="1">
                <a:off x="3581" y="217"/>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7" name="Line 65"/>
              <p:cNvSpPr>
                <a:spLocks noChangeShapeType="1"/>
              </p:cNvSpPr>
              <p:nvPr/>
            </p:nvSpPr>
            <p:spPr bwMode="auto">
              <a:xfrm flipV="1">
                <a:off x="3404" y="435"/>
                <a:ext cx="150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8" name="Line 66"/>
              <p:cNvSpPr>
                <a:spLocks noChangeShapeType="1"/>
              </p:cNvSpPr>
              <p:nvPr/>
            </p:nvSpPr>
            <p:spPr bwMode="auto">
              <a:xfrm>
                <a:off x="3360" y="565"/>
                <a:ext cx="221" cy="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9" name="Line 67"/>
              <p:cNvSpPr>
                <a:spLocks noChangeShapeType="1"/>
              </p:cNvSpPr>
              <p:nvPr/>
            </p:nvSpPr>
            <p:spPr bwMode="auto">
              <a:xfrm flipV="1">
                <a:off x="3581" y="652"/>
                <a:ext cx="1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60" name="Text Box 68"/>
              <p:cNvSpPr txBox="1">
                <a:spLocks noChangeArrowheads="1"/>
              </p:cNvSpPr>
              <p:nvPr/>
            </p:nvSpPr>
            <p:spPr bwMode="auto">
              <a:xfrm>
                <a:off x="3625" y="0"/>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61" name="Text Box 69"/>
              <p:cNvSpPr txBox="1">
                <a:spLocks noChangeArrowheads="1"/>
              </p:cNvSpPr>
              <p:nvPr/>
            </p:nvSpPr>
            <p:spPr bwMode="auto">
              <a:xfrm>
                <a:off x="3625" y="217"/>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62" name="Text Box 70"/>
              <p:cNvSpPr txBox="1">
                <a:spLocks noChangeArrowheads="1"/>
              </p:cNvSpPr>
              <p:nvPr/>
            </p:nvSpPr>
            <p:spPr bwMode="auto">
              <a:xfrm>
                <a:off x="3625" y="435"/>
                <a:ext cx="123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63" name="AutoShape 71"/>
              <p:cNvSpPr>
                <a:spLocks noChangeArrowheads="1"/>
              </p:cNvSpPr>
              <p:nvPr/>
            </p:nvSpPr>
            <p:spPr bwMode="auto">
              <a:xfrm>
                <a:off x="4861" y="87"/>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64" name="AutoShape 72"/>
              <p:cNvSpPr>
                <a:spLocks noChangeArrowheads="1"/>
              </p:cNvSpPr>
              <p:nvPr/>
            </p:nvSpPr>
            <p:spPr bwMode="auto">
              <a:xfrm>
                <a:off x="4861" y="304"/>
                <a:ext cx="221" cy="174"/>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65" name="AutoShape 73"/>
              <p:cNvSpPr>
                <a:spLocks noChangeArrowheads="1"/>
              </p:cNvSpPr>
              <p:nvPr/>
            </p:nvSpPr>
            <p:spPr bwMode="auto">
              <a:xfrm>
                <a:off x="4861" y="522"/>
                <a:ext cx="221" cy="17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66" name="Text Box 96"/>
              <p:cNvSpPr txBox="1">
                <a:spLocks noChangeArrowheads="1"/>
              </p:cNvSpPr>
              <p:nvPr/>
            </p:nvSpPr>
            <p:spPr bwMode="auto">
              <a:xfrm>
                <a:off x="5136" y="0"/>
                <a:ext cx="44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125</a:t>
                </a:r>
              </a:p>
            </p:txBody>
          </p:sp>
          <p:sp>
            <p:nvSpPr>
              <p:cNvPr id="67" name="Text Box 97"/>
              <p:cNvSpPr txBox="1">
                <a:spLocks noChangeArrowheads="1"/>
              </p:cNvSpPr>
              <p:nvPr/>
            </p:nvSpPr>
            <p:spPr bwMode="auto">
              <a:xfrm>
                <a:off x="5171" y="304"/>
                <a:ext cx="3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0</a:t>
                </a:r>
              </a:p>
            </p:txBody>
          </p:sp>
          <p:sp>
            <p:nvSpPr>
              <p:cNvPr id="68" name="Text Box 98"/>
              <p:cNvSpPr txBox="1">
                <a:spLocks noChangeArrowheads="1"/>
              </p:cNvSpPr>
              <p:nvPr/>
            </p:nvSpPr>
            <p:spPr bwMode="auto">
              <a:xfrm>
                <a:off x="5171" y="522"/>
                <a:ext cx="4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-100</a:t>
                </a:r>
              </a:p>
            </p:txBody>
          </p:sp>
          <p:sp>
            <p:nvSpPr>
              <p:cNvPr id="69" name="Oval 118"/>
              <p:cNvSpPr>
                <a:spLocks noChangeArrowheads="1"/>
              </p:cNvSpPr>
              <p:nvPr/>
            </p:nvSpPr>
            <p:spPr bwMode="auto">
              <a:xfrm>
                <a:off x="3072" y="288"/>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70" name="Oval 119"/>
              <p:cNvSpPr>
                <a:spLocks noChangeArrowheads="1"/>
              </p:cNvSpPr>
              <p:nvPr/>
            </p:nvSpPr>
            <p:spPr bwMode="auto">
              <a:xfrm>
                <a:off x="1200" y="624"/>
                <a:ext cx="336" cy="336"/>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71" name="Line 120"/>
              <p:cNvSpPr>
                <a:spLocks noChangeShapeType="1"/>
              </p:cNvSpPr>
              <p:nvPr/>
            </p:nvSpPr>
            <p:spPr bwMode="auto">
              <a:xfrm>
                <a:off x="1536" y="768"/>
                <a:ext cx="768" cy="8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72" name="Text Box 122"/>
              <p:cNvSpPr txBox="1">
                <a:spLocks noChangeArrowheads="1"/>
              </p:cNvSpPr>
              <p:nvPr/>
            </p:nvSpPr>
            <p:spPr bwMode="auto">
              <a:xfrm rot="21027347">
                <a:off x="1680" y="331"/>
                <a:ext cx="110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失败（</a:t>
                </a:r>
                <a:r>
                  <a:rPr lang="en-US" altLang="zh-CN" sz="1800">
                    <a:solidFill>
                      <a:schemeClr val="tx1">
                        <a:lumMod val="75000"/>
                        <a:lumOff val="25000"/>
                      </a:schemeClr>
                    </a:solidFill>
                    <a:ea typeface="宋体" panose="02010600030101010101" pitchFamily="2" charset="-122"/>
                  </a:rPr>
                  <a:t>0.2</a:t>
                </a:r>
                <a:r>
                  <a:rPr lang="zh-CN" altLang="en-US" sz="1800">
                    <a:solidFill>
                      <a:schemeClr val="tx1">
                        <a:lumMod val="75000"/>
                        <a:lumOff val="25000"/>
                      </a:schemeClr>
                    </a:solidFill>
                    <a:ea typeface="宋体" panose="02010600030101010101" pitchFamily="2" charset="-122"/>
                  </a:rPr>
                  <a:t>）</a:t>
                </a:r>
              </a:p>
            </p:txBody>
          </p:sp>
          <p:sp>
            <p:nvSpPr>
              <p:cNvPr id="73" name="Text Box 123"/>
              <p:cNvSpPr txBox="1">
                <a:spLocks noChangeArrowheads="1"/>
              </p:cNvSpPr>
              <p:nvPr/>
            </p:nvSpPr>
            <p:spPr bwMode="auto">
              <a:xfrm rot="2810905">
                <a:off x="1437" y="1007"/>
                <a:ext cx="110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成功（</a:t>
                </a:r>
                <a:r>
                  <a:rPr lang="en-US" altLang="zh-CN" sz="1800">
                    <a:solidFill>
                      <a:schemeClr val="tx1">
                        <a:lumMod val="75000"/>
                        <a:lumOff val="25000"/>
                      </a:schemeClr>
                    </a:solidFill>
                    <a:ea typeface="宋体" panose="02010600030101010101" pitchFamily="2" charset="-122"/>
                  </a:rPr>
                  <a:t>0.8</a:t>
                </a:r>
                <a:r>
                  <a:rPr lang="zh-CN" altLang="en-US" sz="1800">
                    <a:solidFill>
                      <a:schemeClr val="tx1">
                        <a:lumMod val="75000"/>
                        <a:lumOff val="25000"/>
                      </a:schemeClr>
                    </a:solidFill>
                    <a:ea typeface="宋体" panose="02010600030101010101" pitchFamily="2" charset="-122"/>
                  </a:rPr>
                  <a:t>）</a:t>
                </a:r>
              </a:p>
            </p:txBody>
          </p:sp>
        </p:grpSp>
      </p:grpSp>
      <p:sp>
        <p:nvSpPr>
          <p:cNvPr id="74" name="Rectangle 129"/>
          <p:cNvSpPr>
            <a:spLocks noChangeArrowheads="1"/>
          </p:cNvSpPr>
          <p:nvPr/>
        </p:nvSpPr>
        <p:spPr bwMode="auto">
          <a:xfrm rot="20084705">
            <a:off x="5532494" y="4435043"/>
            <a:ext cx="44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dirty="0">
                <a:solidFill>
                  <a:srgbClr val="FF0000"/>
                </a:solidFill>
                <a:latin typeface="Times New Roman" panose="02020603050405020304" pitchFamily="18" charset="0"/>
                <a:ea typeface="宋体" panose="02010600030101010101" pitchFamily="2" charset="-122"/>
              </a:rPr>
              <a:t>||</a:t>
            </a:r>
          </a:p>
        </p:txBody>
      </p:sp>
      <p:sp>
        <p:nvSpPr>
          <p:cNvPr id="75" name="Rectangle 131"/>
          <p:cNvSpPr>
            <a:spLocks noChangeArrowheads="1"/>
          </p:cNvSpPr>
          <p:nvPr/>
        </p:nvSpPr>
        <p:spPr bwMode="auto">
          <a:xfrm>
            <a:off x="4953003" y="4100513"/>
            <a:ext cx="817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100</a:t>
            </a:r>
          </a:p>
        </p:txBody>
      </p:sp>
      <p:grpSp>
        <p:nvGrpSpPr>
          <p:cNvPr id="76" name="组合 139"/>
          <p:cNvGrpSpPr>
            <a:grpSpLocks/>
          </p:cNvGrpSpPr>
          <p:nvPr/>
        </p:nvGrpSpPr>
        <p:grpSpPr bwMode="auto">
          <a:xfrm>
            <a:off x="3276603" y="3462339"/>
            <a:ext cx="7210425" cy="3252786"/>
            <a:chOff x="1752600" y="3386138"/>
            <a:chExt cx="7391400" cy="3381375"/>
          </a:xfrm>
        </p:grpSpPr>
        <p:sp>
          <p:nvSpPr>
            <p:cNvPr id="77" name="Oval 124"/>
            <p:cNvSpPr>
              <a:spLocks noChangeArrowheads="1"/>
            </p:cNvSpPr>
            <p:nvPr/>
          </p:nvSpPr>
          <p:spPr bwMode="auto">
            <a:xfrm>
              <a:off x="4953000" y="3851275"/>
              <a:ext cx="533400" cy="5334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grpSp>
          <p:nvGrpSpPr>
            <p:cNvPr id="78" name="组合 138"/>
            <p:cNvGrpSpPr>
              <a:grpSpLocks/>
            </p:cNvGrpSpPr>
            <p:nvPr/>
          </p:nvGrpSpPr>
          <p:grpSpPr bwMode="auto">
            <a:xfrm>
              <a:off x="1752600" y="3386138"/>
              <a:ext cx="7391400" cy="3381375"/>
              <a:chOff x="1752600" y="3386138"/>
              <a:chExt cx="7391400" cy="3381375"/>
            </a:xfrm>
          </p:grpSpPr>
          <p:sp>
            <p:nvSpPr>
              <p:cNvPr id="79" name="Oval 10"/>
              <p:cNvSpPr>
                <a:spLocks noChangeArrowheads="1"/>
              </p:cNvSpPr>
              <p:nvPr/>
            </p:nvSpPr>
            <p:spPr bwMode="auto">
              <a:xfrm>
                <a:off x="1752600" y="5299075"/>
                <a:ext cx="533400" cy="5334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80" name="Line 11"/>
              <p:cNvSpPr>
                <a:spLocks noChangeShapeType="1"/>
              </p:cNvSpPr>
              <p:nvPr/>
            </p:nvSpPr>
            <p:spPr bwMode="auto">
              <a:xfrm flipV="1">
                <a:off x="5403850" y="3730625"/>
                <a:ext cx="350838" cy="2079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81" name="Line 12"/>
              <p:cNvSpPr>
                <a:spLocks noChangeShapeType="1"/>
              </p:cNvSpPr>
              <p:nvPr/>
            </p:nvSpPr>
            <p:spPr bwMode="auto">
              <a:xfrm flipV="1">
                <a:off x="5754688" y="3730625"/>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82" name="Line 13"/>
              <p:cNvSpPr>
                <a:spLocks noChangeShapeType="1"/>
              </p:cNvSpPr>
              <p:nvPr/>
            </p:nvSpPr>
            <p:spPr bwMode="auto">
              <a:xfrm flipV="1">
                <a:off x="5473700" y="4076700"/>
                <a:ext cx="2384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83" name="Line 14"/>
              <p:cNvSpPr>
                <a:spLocks noChangeShapeType="1"/>
              </p:cNvSpPr>
              <p:nvPr/>
            </p:nvSpPr>
            <p:spPr bwMode="auto">
              <a:xfrm>
                <a:off x="5403850" y="4283075"/>
                <a:ext cx="350838" cy="1381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84" name="Line 15"/>
              <p:cNvSpPr>
                <a:spLocks noChangeShapeType="1"/>
              </p:cNvSpPr>
              <p:nvPr/>
            </p:nvSpPr>
            <p:spPr bwMode="auto">
              <a:xfrm flipV="1">
                <a:off x="5754688" y="4421188"/>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85" name="Text Box 16"/>
              <p:cNvSpPr txBox="1">
                <a:spLocks noChangeArrowheads="1"/>
              </p:cNvSpPr>
              <p:nvPr/>
            </p:nvSpPr>
            <p:spPr bwMode="auto">
              <a:xfrm>
                <a:off x="5824538" y="3386138"/>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86" name="Text Box 17"/>
              <p:cNvSpPr txBox="1">
                <a:spLocks noChangeArrowheads="1"/>
              </p:cNvSpPr>
              <p:nvPr/>
            </p:nvSpPr>
            <p:spPr bwMode="auto">
              <a:xfrm>
                <a:off x="5824538" y="3730625"/>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87" name="Text Box 18"/>
              <p:cNvSpPr txBox="1">
                <a:spLocks noChangeArrowheads="1"/>
              </p:cNvSpPr>
              <p:nvPr/>
            </p:nvSpPr>
            <p:spPr bwMode="auto">
              <a:xfrm>
                <a:off x="5824538" y="4076700"/>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88" name="AutoShape 19"/>
              <p:cNvSpPr>
                <a:spLocks noChangeArrowheads="1"/>
              </p:cNvSpPr>
              <p:nvPr/>
            </p:nvSpPr>
            <p:spPr bwMode="auto">
              <a:xfrm>
                <a:off x="7788275" y="3524250"/>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89" name="AutoShape 20"/>
              <p:cNvSpPr>
                <a:spLocks noChangeArrowheads="1"/>
              </p:cNvSpPr>
              <p:nvPr/>
            </p:nvSpPr>
            <p:spPr bwMode="auto">
              <a:xfrm>
                <a:off x="7788275" y="3868738"/>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90" name="AutoShape 21"/>
              <p:cNvSpPr>
                <a:spLocks noChangeArrowheads="1"/>
              </p:cNvSpPr>
              <p:nvPr/>
            </p:nvSpPr>
            <p:spPr bwMode="auto">
              <a:xfrm>
                <a:off x="7788275" y="4214813"/>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91" name="Line 22"/>
              <p:cNvSpPr>
                <a:spLocks noChangeShapeType="1"/>
              </p:cNvSpPr>
              <p:nvPr/>
            </p:nvSpPr>
            <p:spPr bwMode="auto">
              <a:xfrm flipV="1">
                <a:off x="5403850" y="4835525"/>
                <a:ext cx="350838"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92" name="Line 23"/>
              <p:cNvSpPr>
                <a:spLocks noChangeShapeType="1"/>
              </p:cNvSpPr>
              <p:nvPr/>
            </p:nvSpPr>
            <p:spPr bwMode="auto">
              <a:xfrm flipV="1">
                <a:off x="5754688" y="4835525"/>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93" name="Line 24"/>
              <p:cNvSpPr>
                <a:spLocks noChangeShapeType="1"/>
              </p:cNvSpPr>
              <p:nvPr/>
            </p:nvSpPr>
            <p:spPr bwMode="auto">
              <a:xfrm flipV="1">
                <a:off x="5473700" y="5180013"/>
                <a:ext cx="2384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94" name="Line 25"/>
              <p:cNvSpPr>
                <a:spLocks noChangeShapeType="1"/>
              </p:cNvSpPr>
              <p:nvPr/>
            </p:nvSpPr>
            <p:spPr bwMode="auto">
              <a:xfrm>
                <a:off x="5403850" y="5387975"/>
                <a:ext cx="350838" cy="1381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95" name="Line 26"/>
              <p:cNvSpPr>
                <a:spLocks noChangeShapeType="1"/>
              </p:cNvSpPr>
              <p:nvPr/>
            </p:nvSpPr>
            <p:spPr bwMode="auto">
              <a:xfrm flipV="1">
                <a:off x="5754688" y="5526088"/>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96" name="Text Box 27"/>
              <p:cNvSpPr txBox="1">
                <a:spLocks noChangeArrowheads="1"/>
              </p:cNvSpPr>
              <p:nvPr/>
            </p:nvSpPr>
            <p:spPr bwMode="auto">
              <a:xfrm>
                <a:off x="5824538" y="4491038"/>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97" name="Text Box 28"/>
              <p:cNvSpPr txBox="1">
                <a:spLocks noChangeArrowheads="1"/>
              </p:cNvSpPr>
              <p:nvPr/>
            </p:nvSpPr>
            <p:spPr bwMode="auto">
              <a:xfrm>
                <a:off x="5824538" y="4835525"/>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98" name="Text Box 29"/>
              <p:cNvSpPr txBox="1">
                <a:spLocks noChangeArrowheads="1"/>
              </p:cNvSpPr>
              <p:nvPr/>
            </p:nvSpPr>
            <p:spPr bwMode="auto">
              <a:xfrm>
                <a:off x="5824538" y="5180013"/>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99" name="AutoShape 30"/>
              <p:cNvSpPr>
                <a:spLocks noChangeArrowheads="1"/>
              </p:cNvSpPr>
              <p:nvPr/>
            </p:nvSpPr>
            <p:spPr bwMode="auto">
              <a:xfrm>
                <a:off x="7788275" y="4629150"/>
                <a:ext cx="349250" cy="274638"/>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00" name="AutoShape 31"/>
              <p:cNvSpPr>
                <a:spLocks noChangeArrowheads="1"/>
              </p:cNvSpPr>
              <p:nvPr/>
            </p:nvSpPr>
            <p:spPr bwMode="auto">
              <a:xfrm>
                <a:off x="7788275" y="4973638"/>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01" name="AutoShape 32"/>
              <p:cNvSpPr>
                <a:spLocks noChangeArrowheads="1"/>
              </p:cNvSpPr>
              <p:nvPr/>
            </p:nvSpPr>
            <p:spPr bwMode="auto">
              <a:xfrm>
                <a:off x="7788275" y="5318125"/>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02" name="Line 33"/>
              <p:cNvSpPr>
                <a:spLocks noChangeShapeType="1"/>
              </p:cNvSpPr>
              <p:nvPr/>
            </p:nvSpPr>
            <p:spPr bwMode="auto">
              <a:xfrm flipV="1">
                <a:off x="5403850" y="6008688"/>
                <a:ext cx="350838"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03" name="Line 34"/>
              <p:cNvSpPr>
                <a:spLocks noChangeShapeType="1"/>
              </p:cNvSpPr>
              <p:nvPr/>
            </p:nvSpPr>
            <p:spPr bwMode="auto">
              <a:xfrm flipV="1">
                <a:off x="5754688" y="6008688"/>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04" name="Line 35"/>
              <p:cNvSpPr>
                <a:spLocks noChangeShapeType="1"/>
              </p:cNvSpPr>
              <p:nvPr/>
            </p:nvSpPr>
            <p:spPr bwMode="auto">
              <a:xfrm flipV="1">
                <a:off x="5473700" y="6353175"/>
                <a:ext cx="2384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05" name="Line 36"/>
              <p:cNvSpPr>
                <a:spLocks noChangeShapeType="1"/>
              </p:cNvSpPr>
              <p:nvPr/>
            </p:nvSpPr>
            <p:spPr bwMode="auto">
              <a:xfrm>
                <a:off x="5403850" y="6561138"/>
                <a:ext cx="350838" cy="136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06" name="Line 37"/>
              <p:cNvSpPr>
                <a:spLocks noChangeShapeType="1"/>
              </p:cNvSpPr>
              <p:nvPr/>
            </p:nvSpPr>
            <p:spPr bwMode="auto">
              <a:xfrm flipV="1">
                <a:off x="5754688" y="6697663"/>
                <a:ext cx="2103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07" name="Text Box 38"/>
              <p:cNvSpPr txBox="1">
                <a:spLocks noChangeArrowheads="1"/>
              </p:cNvSpPr>
              <p:nvPr/>
            </p:nvSpPr>
            <p:spPr bwMode="auto">
              <a:xfrm>
                <a:off x="5824538" y="5664200"/>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价格上涨（</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108" name="Text Box 39"/>
              <p:cNvSpPr txBox="1">
                <a:spLocks noChangeArrowheads="1"/>
              </p:cNvSpPr>
              <p:nvPr/>
            </p:nvSpPr>
            <p:spPr bwMode="auto">
              <a:xfrm>
                <a:off x="5824538" y="6008688"/>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价格不变（</a:t>
                </a:r>
                <a:r>
                  <a:rPr lang="en-US" altLang="zh-CN" sz="1800">
                    <a:solidFill>
                      <a:schemeClr val="tx1">
                        <a:lumMod val="75000"/>
                        <a:lumOff val="25000"/>
                      </a:schemeClr>
                    </a:solidFill>
                    <a:ea typeface="宋体" panose="02010600030101010101" pitchFamily="2" charset="-122"/>
                  </a:rPr>
                  <a:t>0.5</a:t>
                </a:r>
                <a:r>
                  <a:rPr lang="zh-CN" altLang="en-US" sz="1800">
                    <a:solidFill>
                      <a:schemeClr val="tx1">
                        <a:lumMod val="75000"/>
                        <a:lumOff val="25000"/>
                      </a:schemeClr>
                    </a:solidFill>
                    <a:ea typeface="宋体" panose="02010600030101010101" pitchFamily="2" charset="-122"/>
                  </a:rPr>
                  <a:t>）</a:t>
                </a:r>
              </a:p>
            </p:txBody>
          </p:sp>
          <p:sp>
            <p:nvSpPr>
              <p:cNvPr id="109" name="Text Box 40"/>
              <p:cNvSpPr txBox="1">
                <a:spLocks noChangeArrowheads="1"/>
              </p:cNvSpPr>
              <p:nvPr/>
            </p:nvSpPr>
            <p:spPr bwMode="auto">
              <a:xfrm>
                <a:off x="5824538" y="6353175"/>
                <a:ext cx="19637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价格下跌（</a:t>
                </a:r>
                <a:r>
                  <a:rPr lang="en-US" altLang="zh-CN" sz="1800">
                    <a:solidFill>
                      <a:schemeClr val="tx1">
                        <a:lumMod val="75000"/>
                        <a:lumOff val="25000"/>
                      </a:schemeClr>
                    </a:solidFill>
                    <a:ea typeface="宋体" panose="02010600030101010101" pitchFamily="2" charset="-122"/>
                  </a:rPr>
                  <a:t>0.1</a:t>
                </a:r>
                <a:r>
                  <a:rPr lang="zh-CN" altLang="en-US" sz="1800">
                    <a:solidFill>
                      <a:schemeClr val="tx1">
                        <a:lumMod val="75000"/>
                        <a:lumOff val="25000"/>
                      </a:schemeClr>
                    </a:solidFill>
                    <a:ea typeface="宋体" panose="02010600030101010101" pitchFamily="2" charset="-122"/>
                  </a:rPr>
                  <a:t>）</a:t>
                </a:r>
              </a:p>
            </p:txBody>
          </p:sp>
          <p:sp>
            <p:nvSpPr>
              <p:cNvPr id="110" name="AutoShape 41"/>
              <p:cNvSpPr>
                <a:spLocks noChangeArrowheads="1"/>
              </p:cNvSpPr>
              <p:nvPr/>
            </p:nvSpPr>
            <p:spPr bwMode="auto">
              <a:xfrm>
                <a:off x="7788275" y="5800725"/>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11" name="AutoShape 42"/>
              <p:cNvSpPr>
                <a:spLocks noChangeArrowheads="1"/>
              </p:cNvSpPr>
              <p:nvPr/>
            </p:nvSpPr>
            <p:spPr bwMode="auto">
              <a:xfrm>
                <a:off x="7788275" y="6146800"/>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12" name="AutoShape 43"/>
              <p:cNvSpPr>
                <a:spLocks noChangeArrowheads="1"/>
              </p:cNvSpPr>
              <p:nvPr/>
            </p:nvSpPr>
            <p:spPr bwMode="auto">
              <a:xfrm>
                <a:off x="7788275" y="6491288"/>
                <a:ext cx="349250" cy="276225"/>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13" name="Text Box 47"/>
              <p:cNvSpPr txBox="1">
                <a:spLocks noChangeArrowheads="1"/>
              </p:cNvSpPr>
              <p:nvPr/>
            </p:nvSpPr>
            <p:spPr bwMode="auto">
              <a:xfrm>
                <a:off x="8278813" y="3455988"/>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tx1">
                        <a:lumMod val="75000"/>
                        <a:lumOff val="25000"/>
                      </a:schemeClr>
                    </a:solidFill>
                    <a:ea typeface="宋体" panose="02010600030101010101" pitchFamily="2" charset="-122"/>
                  </a:rPr>
                  <a:t>250</a:t>
                </a:r>
              </a:p>
            </p:txBody>
          </p:sp>
          <p:sp>
            <p:nvSpPr>
              <p:cNvPr id="114" name="Text Box 48"/>
              <p:cNvSpPr txBox="1">
                <a:spLocks noChangeArrowheads="1"/>
              </p:cNvSpPr>
              <p:nvPr/>
            </p:nvSpPr>
            <p:spPr bwMode="auto">
              <a:xfrm>
                <a:off x="8278813" y="3868738"/>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0</a:t>
                </a:r>
              </a:p>
            </p:txBody>
          </p:sp>
          <p:sp>
            <p:nvSpPr>
              <p:cNvPr id="115" name="Text Box 49"/>
              <p:cNvSpPr txBox="1">
                <a:spLocks noChangeArrowheads="1"/>
              </p:cNvSpPr>
              <p:nvPr/>
            </p:nvSpPr>
            <p:spPr bwMode="auto">
              <a:xfrm>
                <a:off x="8278813" y="4214813"/>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-250</a:t>
                </a:r>
              </a:p>
            </p:txBody>
          </p:sp>
          <p:sp>
            <p:nvSpPr>
              <p:cNvPr id="116" name="Text Box 50"/>
              <p:cNvSpPr txBox="1">
                <a:spLocks noChangeArrowheads="1"/>
              </p:cNvSpPr>
              <p:nvPr/>
            </p:nvSpPr>
            <p:spPr bwMode="auto">
              <a:xfrm>
                <a:off x="8278813" y="4629150"/>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650</a:t>
                </a:r>
              </a:p>
            </p:txBody>
          </p:sp>
          <p:sp>
            <p:nvSpPr>
              <p:cNvPr id="117" name="Text Box 51"/>
              <p:cNvSpPr txBox="1">
                <a:spLocks noChangeArrowheads="1"/>
              </p:cNvSpPr>
              <p:nvPr/>
            </p:nvSpPr>
            <p:spPr bwMode="auto">
              <a:xfrm>
                <a:off x="8278813" y="4973638"/>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-250</a:t>
                </a:r>
              </a:p>
            </p:txBody>
          </p:sp>
          <p:sp>
            <p:nvSpPr>
              <p:cNvPr id="118" name="Text Box 52"/>
              <p:cNvSpPr txBox="1">
                <a:spLocks noChangeArrowheads="1"/>
              </p:cNvSpPr>
              <p:nvPr/>
            </p:nvSpPr>
            <p:spPr bwMode="auto">
              <a:xfrm>
                <a:off x="8278813" y="5387975"/>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-350</a:t>
                </a:r>
              </a:p>
            </p:txBody>
          </p:sp>
          <p:sp>
            <p:nvSpPr>
              <p:cNvPr id="119" name="Text Box 53"/>
              <p:cNvSpPr txBox="1">
                <a:spLocks noChangeArrowheads="1"/>
              </p:cNvSpPr>
              <p:nvPr/>
            </p:nvSpPr>
            <p:spPr bwMode="auto">
              <a:xfrm>
                <a:off x="8278813" y="5732464"/>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125</a:t>
                </a:r>
              </a:p>
            </p:txBody>
          </p:sp>
          <p:sp>
            <p:nvSpPr>
              <p:cNvPr id="120" name="Text Box 54"/>
              <p:cNvSpPr txBox="1">
                <a:spLocks noChangeArrowheads="1"/>
              </p:cNvSpPr>
              <p:nvPr/>
            </p:nvSpPr>
            <p:spPr bwMode="auto">
              <a:xfrm>
                <a:off x="8278813" y="6076950"/>
                <a:ext cx="86518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ea typeface="宋体" panose="02010600030101010101" pitchFamily="2" charset="-122"/>
                  </a:rPr>
                  <a:t>0</a:t>
                </a:r>
              </a:p>
            </p:txBody>
          </p:sp>
          <p:sp>
            <p:nvSpPr>
              <p:cNvPr id="121" name="Text Box 55"/>
              <p:cNvSpPr txBox="1">
                <a:spLocks noChangeArrowheads="1"/>
              </p:cNvSpPr>
              <p:nvPr/>
            </p:nvSpPr>
            <p:spPr bwMode="auto">
              <a:xfrm>
                <a:off x="8153400" y="6324600"/>
                <a:ext cx="788988"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tx1">
                        <a:lumMod val="75000"/>
                        <a:lumOff val="25000"/>
                      </a:schemeClr>
                    </a:solidFill>
                    <a:ea typeface="宋体" panose="02010600030101010101" pitchFamily="2" charset="-122"/>
                  </a:rPr>
                  <a:t>-100</a:t>
                </a:r>
              </a:p>
            </p:txBody>
          </p:sp>
          <p:sp>
            <p:nvSpPr>
              <p:cNvPr id="122" name="Oval 125"/>
              <p:cNvSpPr>
                <a:spLocks noChangeArrowheads="1"/>
              </p:cNvSpPr>
              <p:nvPr/>
            </p:nvSpPr>
            <p:spPr bwMode="auto">
              <a:xfrm>
                <a:off x="4953000" y="4994275"/>
                <a:ext cx="533400" cy="5334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23" name="Oval 126"/>
              <p:cNvSpPr>
                <a:spLocks noChangeArrowheads="1"/>
              </p:cNvSpPr>
              <p:nvPr/>
            </p:nvSpPr>
            <p:spPr bwMode="auto">
              <a:xfrm>
                <a:off x="4953000" y="6061075"/>
                <a:ext cx="533400" cy="5334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24" name="Line 127"/>
              <p:cNvSpPr>
                <a:spLocks noChangeShapeType="1"/>
              </p:cNvSpPr>
              <p:nvPr/>
            </p:nvSpPr>
            <p:spPr bwMode="auto">
              <a:xfrm flipV="1">
                <a:off x="3962400" y="4141788"/>
                <a:ext cx="99060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25" name="Line 128"/>
              <p:cNvSpPr>
                <a:spLocks noChangeShapeType="1"/>
              </p:cNvSpPr>
              <p:nvPr/>
            </p:nvSpPr>
            <p:spPr bwMode="auto">
              <a:xfrm>
                <a:off x="3962400" y="4827588"/>
                <a:ext cx="9906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26" name="Rectangle 130"/>
              <p:cNvSpPr>
                <a:spLocks noChangeArrowheads="1"/>
              </p:cNvSpPr>
              <p:nvPr/>
            </p:nvSpPr>
            <p:spPr bwMode="auto">
              <a:xfrm>
                <a:off x="3733800" y="4598988"/>
                <a:ext cx="228600" cy="3810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lumMod val="75000"/>
                      <a:lumOff val="25000"/>
                    </a:schemeClr>
                  </a:solidFill>
                </a:endParaRPr>
              </a:p>
            </p:txBody>
          </p:sp>
          <p:sp>
            <p:nvSpPr>
              <p:cNvPr id="127" name="Text Box 132"/>
              <p:cNvSpPr txBox="1">
                <a:spLocks noChangeArrowheads="1"/>
              </p:cNvSpPr>
              <p:nvPr/>
            </p:nvSpPr>
            <p:spPr bwMode="auto">
              <a:xfrm rot="19433524">
                <a:off x="3738563" y="3918866"/>
                <a:ext cx="17478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dirty="0">
                    <a:solidFill>
                      <a:schemeClr val="tx1">
                        <a:lumMod val="75000"/>
                        <a:lumOff val="25000"/>
                      </a:schemeClr>
                    </a:solidFill>
                    <a:ea typeface="宋体" panose="02010600030101010101" pitchFamily="2" charset="-122"/>
                  </a:rPr>
                  <a:t>产量不变</a:t>
                </a:r>
                <a:r>
                  <a:rPr lang="en-US" altLang="zh-CN" sz="1800" dirty="0">
                    <a:solidFill>
                      <a:schemeClr val="tx1">
                        <a:lumMod val="75000"/>
                        <a:lumOff val="25000"/>
                      </a:schemeClr>
                    </a:solidFill>
                    <a:ea typeface="宋体" panose="02010600030101010101" pitchFamily="2" charset="-122"/>
                  </a:rPr>
                  <a:t>B1</a:t>
                </a:r>
              </a:p>
            </p:txBody>
          </p:sp>
          <p:sp>
            <p:nvSpPr>
              <p:cNvPr id="128" name="Text Box 133"/>
              <p:cNvSpPr txBox="1">
                <a:spLocks noChangeArrowheads="1"/>
              </p:cNvSpPr>
              <p:nvPr/>
            </p:nvSpPr>
            <p:spPr bwMode="auto">
              <a:xfrm rot="1722549">
                <a:off x="3662363" y="5304753"/>
                <a:ext cx="1747837"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产量增加</a:t>
                </a:r>
                <a:r>
                  <a:rPr lang="en-US" altLang="zh-CN" sz="1800">
                    <a:solidFill>
                      <a:schemeClr val="tx1">
                        <a:lumMod val="75000"/>
                        <a:lumOff val="25000"/>
                      </a:schemeClr>
                    </a:solidFill>
                    <a:ea typeface="宋体" panose="02010600030101010101" pitchFamily="2" charset="-122"/>
                  </a:rPr>
                  <a:t>B2</a:t>
                </a:r>
              </a:p>
            </p:txBody>
          </p:sp>
          <p:sp>
            <p:nvSpPr>
              <p:cNvPr id="129" name="Text Box 137"/>
              <p:cNvSpPr txBox="1">
                <a:spLocks noChangeArrowheads="1"/>
              </p:cNvSpPr>
              <p:nvPr/>
            </p:nvSpPr>
            <p:spPr bwMode="auto">
              <a:xfrm rot="851859">
                <a:off x="2667000" y="5609553"/>
                <a:ext cx="1747838"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失败（</a:t>
                </a:r>
                <a:r>
                  <a:rPr lang="en-US" altLang="zh-CN" sz="1800">
                    <a:solidFill>
                      <a:schemeClr val="tx1">
                        <a:lumMod val="75000"/>
                        <a:lumOff val="25000"/>
                      </a:schemeClr>
                    </a:solidFill>
                    <a:ea typeface="宋体" panose="02010600030101010101" pitchFamily="2" charset="-122"/>
                  </a:rPr>
                  <a:t>0.4</a:t>
                </a:r>
                <a:r>
                  <a:rPr lang="zh-CN" altLang="en-US" sz="1800">
                    <a:solidFill>
                      <a:schemeClr val="tx1">
                        <a:lumMod val="75000"/>
                        <a:lumOff val="25000"/>
                      </a:schemeClr>
                    </a:solidFill>
                    <a:ea typeface="宋体" panose="02010600030101010101" pitchFamily="2" charset="-122"/>
                  </a:rPr>
                  <a:t>）</a:t>
                </a:r>
              </a:p>
            </p:txBody>
          </p:sp>
          <p:sp>
            <p:nvSpPr>
              <p:cNvPr id="130" name="Line 138"/>
              <p:cNvSpPr>
                <a:spLocks noChangeShapeType="1"/>
              </p:cNvSpPr>
              <p:nvPr/>
            </p:nvSpPr>
            <p:spPr bwMode="auto">
              <a:xfrm>
                <a:off x="2286000" y="5603875"/>
                <a:ext cx="2667000" cy="762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131" name="Text Box 139"/>
              <p:cNvSpPr txBox="1">
                <a:spLocks noChangeArrowheads="1"/>
              </p:cNvSpPr>
              <p:nvPr/>
            </p:nvSpPr>
            <p:spPr bwMode="auto">
              <a:xfrm rot="19753335">
                <a:off x="2209800" y="4680866"/>
                <a:ext cx="1747838" cy="38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ea typeface="宋体" panose="02010600030101010101" pitchFamily="2" charset="-122"/>
                  </a:rPr>
                  <a:t>成功（</a:t>
                </a:r>
                <a:r>
                  <a:rPr lang="en-US" altLang="zh-CN" sz="1800">
                    <a:solidFill>
                      <a:schemeClr val="tx1">
                        <a:lumMod val="75000"/>
                        <a:lumOff val="25000"/>
                      </a:schemeClr>
                    </a:solidFill>
                    <a:ea typeface="宋体" panose="02010600030101010101" pitchFamily="2" charset="-122"/>
                  </a:rPr>
                  <a:t>0.6</a:t>
                </a:r>
                <a:r>
                  <a:rPr lang="zh-CN" altLang="en-US" sz="1800">
                    <a:solidFill>
                      <a:schemeClr val="tx1">
                        <a:lumMod val="75000"/>
                        <a:lumOff val="25000"/>
                      </a:schemeClr>
                    </a:solidFill>
                    <a:ea typeface="宋体" panose="02010600030101010101" pitchFamily="2" charset="-122"/>
                  </a:rPr>
                  <a:t>）</a:t>
                </a:r>
              </a:p>
            </p:txBody>
          </p:sp>
          <p:sp>
            <p:nvSpPr>
              <p:cNvPr id="132" name="Line 140"/>
              <p:cNvSpPr>
                <a:spLocks noChangeShapeType="1"/>
              </p:cNvSpPr>
              <p:nvPr/>
            </p:nvSpPr>
            <p:spPr bwMode="auto">
              <a:xfrm flipV="1">
                <a:off x="2286000" y="4765675"/>
                <a:ext cx="1447800" cy="838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grpSp>
      </p:grpSp>
      <p:grpSp>
        <p:nvGrpSpPr>
          <p:cNvPr id="133" name="Group 151"/>
          <p:cNvGrpSpPr>
            <a:grpSpLocks/>
          </p:cNvGrpSpPr>
          <p:nvPr/>
        </p:nvGrpSpPr>
        <p:grpSpPr bwMode="auto">
          <a:xfrm>
            <a:off x="6324600" y="76202"/>
            <a:ext cx="966346" cy="5948170"/>
            <a:chOff x="3024" y="0"/>
            <a:chExt cx="624" cy="3895"/>
          </a:xfrm>
        </p:grpSpPr>
        <p:sp>
          <p:nvSpPr>
            <p:cNvPr id="134" name="Rectangle 113"/>
            <p:cNvSpPr>
              <a:spLocks noChangeArrowheads="1"/>
            </p:cNvSpPr>
            <p:nvPr/>
          </p:nvSpPr>
          <p:spPr bwMode="auto">
            <a:xfrm>
              <a:off x="3024" y="624"/>
              <a:ext cx="43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95</a:t>
              </a:r>
            </a:p>
          </p:txBody>
        </p:sp>
        <p:sp>
          <p:nvSpPr>
            <p:cNvPr id="135" name="Rectangle 121"/>
            <p:cNvSpPr>
              <a:spLocks noChangeArrowheads="1"/>
            </p:cNvSpPr>
            <p:nvPr/>
          </p:nvSpPr>
          <p:spPr bwMode="auto">
            <a:xfrm>
              <a:off x="3072" y="0"/>
              <a:ext cx="43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40</a:t>
              </a:r>
            </a:p>
          </p:txBody>
        </p:sp>
        <p:sp>
          <p:nvSpPr>
            <p:cNvPr id="136" name="Rectangle 134"/>
            <p:cNvSpPr>
              <a:spLocks noChangeArrowheads="1"/>
            </p:cNvSpPr>
            <p:nvPr/>
          </p:nvSpPr>
          <p:spPr bwMode="auto">
            <a:xfrm>
              <a:off x="3024" y="1392"/>
              <a:ext cx="57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130</a:t>
              </a:r>
            </a:p>
          </p:txBody>
        </p:sp>
        <p:sp>
          <p:nvSpPr>
            <p:cNvPr id="137" name="Rectangle 135"/>
            <p:cNvSpPr>
              <a:spLocks noChangeArrowheads="1"/>
            </p:cNvSpPr>
            <p:nvPr/>
          </p:nvSpPr>
          <p:spPr bwMode="auto">
            <a:xfrm>
              <a:off x="3120" y="2160"/>
              <a:ext cx="43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75</a:t>
              </a:r>
            </a:p>
          </p:txBody>
        </p:sp>
        <p:sp>
          <p:nvSpPr>
            <p:cNvPr id="138" name="Rectangle 136"/>
            <p:cNvSpPr>
              <a:spLocks noChangeArrowheads="1"/>
            </p:cNvSpPr>
            <p:nvPr/>
          </p:nvSpPr>
          <p:spPr bwMode="auto">
            <a:xfrm>
              <a:off x="3072" y="2880"/>
              <a:ext cx="57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100</a:t>
              </a:r>
            </a:p>
          </p:txBody>
        </p:sp>
        <p:sp>
          <p:nvSpPr>
            <p:cNvPr id="139" name="Rectangle 141"/>
            <p:cNvSpPr>
              <a:spLocks noChangeArrowheads="1"/>
            </p:cNvSpPr>
            <p:nvPr/>
          </p:nvSpPr>
          <p:spPr bwMode="auto">
            <a:xfrm>
              <a:off x="3072" y="3552"/>
              <a:ext cx="43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40</a:t>
              </a:r>
            </a:p>
          </p:txBody>
        </p:sp>
      </p:grpSp>
      <p:sp>
        <p:nvSpPr>
          <p:cNvPr id="140" name="Rectangle 142"/>
          <p:cNvSpPr>
            <a:spLocks noChangeArrowheads="1"/>
          </p:cNvSpPr>
          <p:nvPr/>
        </p:nvSpPr>
        <p:spPr bwMode="auto">
          <a:xfrm>
            <a:off x="3200403" y="4876800"/>
            <a:ext cx="817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a:solidFill>
                  <a:schemeClr val="tx1">
                    <a:lumMod val="75000"/>
                    <a:lumOff val="25000"/>
                  </a:schemeClr>
                </a:solidFill>
                <a:latin typeface="Times New Roman" panose="02020603050405020304" pitchFamily="18" charset="0"/>
                <a:ea typeface="宋体" panose="02010600030101010101" pitchFamily="2" charset="-122"/>
              </a:rPr>
              <a:t>76</a:t>
            </a:r>
          </a:p>
        </p:txBody>
      </p:sp>
      <p:sp>
        <p:nvSpPr>
          <p:cNvPr id="141" name="Rectangle 143"/>
          <p:cNvSpPr>
            <a:spLocks noChangeArrowheads="1"/>
          </p:cNvSpPr>
          <p:nvPr/>
        </p:nvSpPr>
        <p:spPr bwMode="auto">
          <a:xfrm>
            <a:off x="3276603" y="533400"/>
            <a:ext cx="817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dirty="0">
                <a:solidFill>
                  <a:schemeClr val="tx1">
                    <a:lumMod val="75000"/>
                    <a:lumOff val="25000"/>
                  </a:schemeClr>
                </a:solidFill>
                <a:latin typeface="Times New Roman" panose="02020603050405020304" pitchFamily="18" charset="0"/>
                <a:ea typeface="宋体" panose="02010600030101010101" pitchFamily="2" charset="-122"/>
              </a:rPr>
              <a:t>112</a:t>
            </a:r>
          </a:p>
        </p:txBody>
      </p:sp>
      <p:sp>
        <p:nvSpPr>
          <p:cNvPr id="142" name="Rectangle 144"/>
          <p:cNvSpPr>
            <a:spLocks noChangeArrowheads="1"/>
          </p:cNvSpPr>
          <p:nvPr/>
        </p:nvSpPr>
        <p:spPr bwMode="auto">
          <a:xfrm>
            <a:off x="1524003" y="3048000"/>
            <a:ext cx="817677" cy="52322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en-US" altLang="zh-CN" sz="2800" dirty="0">
                <a:solidFill>
                  <a:schemeClr val="tx1">
                    <a:lumMod val="75000"/>
                    <a:lumOff val="25000"/>
                  </a:schemeClr>
                </a:solidFill>
                <a:latin typeface="Times New Roman" pitchFamily="18" charset="0"/>
              </a:rPr>
              <a:t>112</a:t>
            </a:r>
            <a:endParaRPr kumimoji="1" lang="en-US" altLang="zh-CN" sz="3200" dirty="0">
              <a:solidFill>
                <a:schemeClr val="tx1">
                  <a:lumMod val="75000"/>
                  <a:lumOff val="25000"/>
                </a:schemeClr>
              </a:solidFill>
              <a:effectLst>
                <a:outerShdw blurRad="38100" dist="38100" dir="2700000" algn="tl">
                  <a:srgbClr val="000000"/>
                </a:outerShdw>
              </a:effectLst>
              <a:latin typeface="Times New Roman" pitchFamily="18" charset="0"/>
            </a:endParaRPr>
          </a:p>
        </p:txBody>
      </p:sp>
      <p:sp>
        <p:nvSpPr>
          <p:cNvPr id="143" name="Rectangle 145"/>
          <p:cNvSpPr>
            <a:spLocks noChangeArrowheads="1"/>
          </p:cNvSpPr>
          <p:nvPr/>
        </p:nvSpPr>
        <p:spPr bwMode="auto">
          <a:xfrm rot="3100172">
            <a:off x="2207325" y="3958262"/>
            <a:ext cx="439812" cy="52322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en-US" altLang="zh-CN" sz="2800" b="1" dirty="0">
                <a:solidFill>
                  <a:srgbClr val="FF0000"/>
                </a:solidFill>
                <a:latin typeface="Times New Roman" pitchFamily="18" charset="0"/>
              </a:rPr>
              <a:t>||</a:t>
            </a:r>
            <a:endParaRPr kumimoji="1" lang="en-US" altLang="zh-CN" sz="3200" b="1" dirty="0">
              <a:solidFill>
                <a:srgbClr val="FF0000"/>
              </a:solidFill>
              <a:effectLst>
                <a:outerShdw blurRad="38100" dist="38100" dir="2700000" algn="tl">
                  <a:srgbClr val="000000"/>
                </a:outerShdw>
              </a:effectLst>
              <a:latin typeface="Times New Roman" pitchFamily="18" charset="0"/>
            </a:endParaRPr>
          </a:p>
        </p:txBody>
      </p:sp>
      <p:sp>
        <p:nvSpPr>
          <p:cNvPr id="144" name="Rectangle 153"/>
          <p:cNvSpPr>
            <a:spLocks noChangeArrowheads="1"/>
          </p:cNvSpPr>
          <p:nvPr/>
        </p:nvSpPr>
        <p:spPr bwMode="auto">
          <a:xfrm>
            <a:off x="2743200" y="3200403"/>
            <a:ext cx="4237054" cy="1015663"/>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400" dirty="0">
                <a:solidFill>
                  <a:schemeClr val="tx1">
                    <a:lumMod val="75000"/>
                    <a:lumOff val="25000"/>
                  </a:schemeClr>
                </a:solidFill>
                <a:latin typeface="+mn-ea"/>
              </a:rPr>
              <a:t>如成功引进生产线，</a:t>
            </a:r>
            <a:endParaRPr kumimoji="1" lang="en-US" altLang="zh-CN" sz="2400" dirty="0">
              <a:solidFill>
                <a:schemeClr val="tx1">
                  <a:lumMod val="75000"/>
                  <a:lumOff val="25000"/>
                </a:schemeClr>
              </a:solidFill>
              <a:latin typeface="+mn-ea"/>
            </a:endParaRPr>
          </a:p>
          <a:p>
            <a:pPr eaLnBrk="0" hangingPunct="0">
              <a:spcBef>
                <a:spcPct val="50000"/>
              </a:spcBef>
              <a:defRPr/>
            </a:pPr>
            <a:r>
              <a:rPr kumimoji="1" lang="zh-CN" altLang="en-US" sz="2400" dirty="0">
                <a:solidFill>
                  <a:schemeClr val="tx1">
                    <a:lumMod val="75000"/>
                    <a:lumOff val="25000"/>
                  </a:schemeClr>
                </a:solidFill>
                <a:latin typeface="+mn-ea"/>
              </a:rPr>
              <a:t>增加产量</a:t>
            </a:r>
            <a:endParaRPr kumimoji="1" lang="zh-CN" altLang="en-US" sz="2400" dirty="0">
              <a:solidFill>
                <a:schemeClr val="tx1">
                  <a:lumMod val="75000"/>
                  <a:lumOff val="25000"/>
                </a:schemeClr>
              </a:solidFill>
              <a:effectLst>
                <a:outerShdw blurRad="38100" dist="38100" dir="2700000" algn="tl">
                  <a:srgbClr val="000000"/>
                </a:outerShdw>
              </a:effectLst>
              <a:latin typeface="+mn-ea"/>
            </a:endParaRPr>
          </a:p>
        </p:txBody>
      </p:sp>
      <p:sp>
        <p:nvSpPr>
          <p:cNvPr id="145" name="Rectangle 154"/>
          <p:cNvSpPr>
            <a:spLocks noChangeArrowheads="1"/>
          </p:cNvSpPr>
          <p:nvPr/>
        </p:nvSpPr>
        <p:spPr bwMode="auto">
          <a:xfrm>
            <a:off x="3124200" y="2438400"/>
            <a:ext cx="1561020" cy="52322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800" dirty="0">
                <a:solidFill>
                  <a:srgbClr val="FF0000"/>
                </a:solidFill>
                <a:latin typeface="+mn-ea"/>
              </a:rPr>
              <a:t>决策：</a:t>
            </a:r>
            <a:endParaRPr kumimoji="1" lang="zh-CN" altLang="en-US" sz="2800" dirty="0">
              <a:solidFill>
                <a:srgbClr val="FF0000"/>
              </a:solidFill>
              <a:effectLst>
                <a:outerShdw blurRad="38100" dist="38100" dir="2700000" algn="tl">
                  <a:srgbClr val="000000"/>
                </a:outerShdw>
              </a:effectLst>
              <a:latin typeface="+mn-ea"/>
            </a:endParaRPr>
          </a:p>
        </p:txBody>
      </p:sp>
      <p:sp>
        <p:nvSpPr>
          <p:cNvPr id="146" name="标题 1">
            <a:extLst>
              <a:ext uri="{FF2B5EF4-FFF2-40B4-BE49-F238E27FC236}">
                <a16:creationId xmlns:a16="http://schemas.microsoft.com/office/drawing/2014/main" id="{E0EF781E-22A9-4A8F-88F1-CCAB4F0B471A}"/>
              </a:ext>
            </a:extLst>
          </p:cNvPr>
          <p:cNvSpPr txBox="1">
            <a:spLocks/>
          </p:cNvSpPr>
          <p:nvPr/>
        </p:nvSpPr>
        <p:spPr>
          <a:xfrm>
            <a:off x="1219200" y="145738"/>
            <a:ext cx="47625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风险性决策分析的两种基本方法</a:t>
            </a:r>
          </a:p>
        </p:txBody>
      </p:sp>
    </p:spTree>
    <p:extLst>
      <p:ext uri="{BB962C8B-B14F-4D97-AF65-F5344CB8AC3E}">
        <p14:creationId xmlns:p14="http://schemas.microsoft.com/office/powerpoint/2010/main" val="24458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linds(horizontal)">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randombar(horizontal)">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ox(in)">
                                      <p:cBhvr>
                                        <p:cTn id="32" dur="500"/>
                                        <p:tgtEl>
                                          <p:spTgt spid="5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box(in)">
                                      <p:cBhvr>
                                        <p:cTn id="35" dur="500"/>
                                        <p:tgtEl>
                                          <p:spTgt spid="75"/>
                                        </p:tgtEl>
                                      </p:cBhvr>
                                    </p:animEffect>
                                  </p:childTnLst>
                                </p:cTn>
                              </p:par>
                            </p:childTnLst>
                          </p:cTn>
                        </p:par>
                      </p:childTnLst>
                    </p:cTn>
                  </p:par>
                  <p:par>
                    <p:cTn id="36" fill="hold">
                      <p:stCondLst>
                        <p:cond delay="indefinite"/>
                      </p:stCondLst>
                      <p:childTnLst>
                        <p:par>
                          <p:cTn id="37" fill="hold">
                            <p:stCondLst>
                              <p:cond delay="0"/>
                            </p:stCondLst>
                            <p:childTnLst>
                              <p:par>
                                <p:cTn id="38" presetID="35"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0"/>
                                        <p:tgtEl>
                                          <p:spTgt spid="14"/>
                                        </p:tgtEl>
                                      </p:cBhvr>
                                    </p:animEffect>
                                    <p:anim calcmode="lin" valueType="num">
                                      <p:cBhvr>
                                        <p:cTn id="41" dur="2000" fill="hold"/>
                                        <p:tgtEl>
                                          <p:spTgt spid="14"/>
                                        </p:tgtEl>
                                        <p:attrNameLst>
                                          <p:attrName>style.rotation</p:attrName>
                                        </p:attrNameLst>
                                      </p:cBhvr>
                                      <p:tavLst>
                                        <p:tav tm="0">
                                          <p:val>
                                            <p:fltVal val="720"/>
                                          </p:val>
                                        </p:tav>
                                        <p:tav tm="100000">
                                          <p:val>
                                            <p:fltVal val="0"/>
                                          </p:val>
                                        </p:tav>
                                      </p:tavLst>
                                    </p:anim>
                                    <p:anim calcmode="lin" valueType="num">
                                      <p:cBhvr>
                                        <p:cTn id="42" dur="2000" fill="hold"/>
                                        <p:tgtEl>
                                          <p:spTgt spid="14"/>
                                        </p:tgtEl>
                                        <p:attrNameLst>
                                          <p:attrName>ppt_h</p:attrName>
                                        </p:attrNameLst>
                                      </p:cBhvr>
                                      <p:tavLst>
                                        <p:tav tm="0">
                                          <p:val>
                                            <p:fltVal val="0"/>
                                          </p:val>
                                        </p:tav>
                                        <p:tav tm="100000">
                                          <p:val>
                                            <p:strVal val="#ppt_h"/>
                                          </p:val>
                                        </p:tav>
                                      </p:tavLst>
                                    </p:anim>
                                    <p:anim calcmode="lin" valueType="num">
                                      <p:cBhvr>
                                        <p:cTn id="43" dur="2000" fill="hold"/>
                                        <p:tgtEl>
                                          <p:spTgt spid="14"/>
                                        </p:tgtEl>
                                        <p:attrNameLst>
                                          <p:attrName>ppt_w</p:attrName>
                                        </p:attrNameLst>
                                      </p:cBhvr>
                                      <p:tavLst>
                                        <p:tav tm="0">
                                          <p:val>
                                            <p:fltVal val="0"/>
                                          </p:val>
                                        </p:tav>
                                        <p:tav tm="100000">
                                          <p:val>
                                            <p:strVal val="#ppt_w"/>
                                          </p:val>
                                        </p:tav>
                                      </p:tavLst>
                                    </p:anim>
                                  </p:childTnLst>
                                </p:cTn>
                              </p:par>
                              <p:par>
                                <p:cTn id="44" presetID="35"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2000"/>
                                        <p:tgtEl>
                                          <p:spTgt spid="74"/>
                                        </p:tgtEl>
                                      </p:cBhvr>
                                    </p:animEffect>
                                    <p:anim calcmode="lin" valueType="num">
                                      <p:cBhvr>
                                        <p:cTn id="47" dur="2000" fill="hold"/>
                                        <p:tgtEl>
                                          <p:spTgt spid="74"/>
                                        </p:tgtEl>
                                        <p:attrNameLst>
                                          <p:attrName>style.rotation</p:attrName>
                                        </p:attrNameLst>
                                      </p:cBhvr>
                                      <p:tavLst>
                                        <p:tav tm="0">
                                          <p:val>
                                            <p:fltVal val="720"/>
                                          </p:val>
                                        </p:tav>
                                        <p:tav tm="100000">
                                          <p:val>
                                            <p:fltVal val="0"/>
                                          </p:val>
                                        </p:tav>
                                      </p:tavLst>
                                    </p:anim>
                                    <p:anim calcmode="lin" valueType="num">
                                      <p:cBhvr>
                                        <p:cTn id="48" dur="2000" fill="hold"/>
                                        <p:tgtEl>
                                          <p:spTgt spid="74"/>
                                        </p:tgtEl>
                                        <p:attrNameLst>
                                          <p:attrName>ppt_h</p:attrName>
                                        </p:attrNameLst>
                                      </p:cBhvr>
                                      <p:tavLst>
                                        <p:tav tm="0">
                                          <p:val>
                                            <p:fltVal val="0"/>
                                          </p:val>
                                        </p:tav>
                                        <p:tav tm="100000">
                                          <p:val>
                                            <p:strVal val="#ppt_h"/>
                                          </p:val>
                                        </p:tav>
                                      </p:tavLst>
                                    </p:anim>
                                    <p:anim calcmode="lin" valueType="num">
                                      <p:cBhvr>
                                        <p:cTn id="49" dur="2000" fill="hold"/>
                                        <p:tgtEl>
                                          <p:spTgt spid="74"/>
                                        </p:tgtEl>
                                        <p:attrNameLst>
                                          <p:attrName>ppt_w</p:attrName>
                                        </p:attrNameLst>
                                      </p:cBhvr>
                                      <p:tavLst>
                                        <p:tav tm="0">
                                          <p:val>
                                            <p:fltVal val="0"/>
                                          </p:val>
                                        </p:tav>
                                        <p:tav tm="100000">
                                          <p:val>
                                            <p:strVal val="#ppt_w"/>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randombar(horizontal)">
                                      <p:cBhvr>
                                        <p:cTn id="54" dur="500"/>
                                        <p:tgtEl>
                                          <p:spTgt spid="140"/>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randombar(horizontal)">
                                      <p:cBhvr>
                                        <p:cTn id="57" dur="500"/>
                                        <p:tgtEl>
                                          <p:spTgt spid="141"/>
                                        </p:tgtEl>
                                      </p:cBhvr>
                                    </p:animEffect>
                                  </p:childTnLst>
                                </p:cTn>
                              </p:par>
                              <p:par>
                                <p:cTn id="58" presetID="8" presetClass="entr" presetSubtype="16" fill="hold" grpId="1" nodeType="with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diamond(in)">
                                      <p:cBhvr>
                                        <p:cTn id="60" dur="2000"/>
                                        <p:tgtEl>
                                          <p:spTgt spid="141"/>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42"/>
                                        </p:tgtEl>
                                        <p:attrNameLst>
                                          <p:attrName>style.visibility</p:attrName>
                                        </p:attrNameLst>
                                      </p:cBhvr>
                                      <p:to>
                                        <p:strVal val="visible"/>
                                      </p:to>
                                    </p:set>
                                    <p:animEffect transition="in" filter="box(in)">
                                      <p:cBhvr>
                                        <p:cTn id="65" dur="500"/>
                                        <p:tgtEl>
                                          <p:spTgt spid="142"/>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entr" presetSubtype="0" fill="hold" grpId="0" nodeType="click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fade">
                                      <p:cBhvr>
                                        <p:cTn id="70" dur="2000"/>
                                        <p:tgtEl>
                                          <p:spTgt spid="143"/>
                                        </p:tgtEl>
                                      </p:cBhvr>
                                    </p:animEffect>
                                    <p:anim calcmode="lin" valueType="num">
                                      <p:cBhvr>
                                        <p:cTn id="71" dur="2000" fill="hold"/>
                                        <p:tgtEl>
                                          <p:spTgt spid="143"/>
                                        </p:tgtEl>
                                        <p:attrNameLst>
                                          <p:attrName>style.rotation</p:attrName>
                                        </p:attrNameLst>
                                      </p:cBhvr>
                                      <p:tavLst>
                                        <p:tav tm="0">
                                          <p:val>
                                            <p:fltVal val="720"/>
                                          </p:val>
                                        </p:tav>
                                        <p:tav tm="100000">
                                          <p:val>
                                            <p:fltVal val="0"/>
                                          </p:val>
                                        </p:tav>
                                      </p:tavLst>
                                    </p:anim>
                                    <p:anim calcmode="lin" valueType="num">
                                      <p:cBhvr>
                                        <p:cTn id="72" dur="2000" fill="hold"/>
                                        <p:tgtEl>
                                          <p:spTgt spid="143"/>
                                        </p:tgtEl>
                                        <p:attrNameLst>
                                          <p:attrName>ppt_h</p:attrName>
                                        </p:attrNameLst>
                                      </p:cBhvr>
                                      <p:tavLst>
                                        <p:tav tm="0">
                                          <p:val>
                                            <p:fltVal val="0"/>
                                          </p:val>
                                        </p:tav>
                                        <p:tav tm="100000">
                                          <p:val>
                                            <p:strVal val="#ppt_h"/>
                                          </p:val>
                                        </p:tav>
                                      </p:tavLst>
                                    </p:anim>
                                    <p:anim calcmode="lin" valueType="num">
                                      <p:cBhvr>
                                        <p:cTn id="73" dur="2000" fill="hold"/>
                                        <p:tgtEl>
                                          <p:spTgt spid="143"/>
                                        </p:tgtEl>
                                        <p:attrNameLst>
                                          <p:attrName>ppt_w</p:attrName>
                                        </p:attrNameLst>
                                      </p:cBhvr>
                                      <p:tavLst>
                                        <p:tav tm="0">
                                          <p:val>
                                            <p:fltVal val="0"/>
                                          </p:val>
                                        </p:tav>
                                        <p:tav tm="100000">
                                          <p:val>
                                            <p:strVal val="#ppt_w"/>
                                          </p:val>
                                        </p:tav>
                                      </p:tavLst>
                                    </p:anim>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box(in)">
                                      <p:cBhvr>
                                        <p:cTn id="78" dur="500"/>
                                        <p:tgtEl>
                                          <p:spTgt spid="145"/>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box(in)">
                                      <p:cBhvr>
                                        <p:cTn id="83" dur="500"/>
                                        <p:tgtEl>
                                          <p:spTgt spid="144"/>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mph" presetSubtype="0" fill="hold" grpId="1" nodeType="clickEffect">
                                  <p:stCondLst>
                                    <p:cond delay="0"/>
                                  </p:stCondLst>
                                  <p:childTnLst>
                                    <p:animEffect transition="out" filter="fade">
                                      <p:cBhvr>
                                        <p:cTn id="87" dur="500" tmFilter="0, 0; .2, .5; .8, .5; 1, 0"/>
                                        <p:tgtEl>
                                          <p:spTgt spid="144"/>
                                        </p:tgtEl>
                                      </p:cBhvr>
                                    </p:animEffect>
                                    <p:animScale>
                                      <p:cBhvr>
                                        <p:cTn id="88" dur="250" autoRev="1" fill="hold"/>
                                        <p:tgtEl>
                                          <p:spTgt spid="1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1" grpId="0"/>
      <p:bldP spid="74" grpId="0"/>
      <p:bldP spid="75" grpId="0"/>
      <p:bldP spid="140" grpId="0"/>
      <p:bldP spid="141" grpId="0"/>
      <p:bldP spid="141" grpId="1"/>
      <p:bldP spid="142" grpId="0"/>
      <p:bldP spid="143" grpId="0"/>
      <p:bldP spid="144" grpId="0"/>
      <p:bldP spid="144" grpId="1"/>
      <p:bldP spid="1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24000" y="813401"/>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强化学习在机器学习中的位置</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100" y="1699900"/>
            <a:ext cx="4990827" cy="4369652"/>
          </a:xfrm>
          <a:prstGeom prst="rect">
            <a:avLst/>
          </a:prstGeom>
        </p:spPr>
      </p:pic>
      <p:sp>
        <p:nvSpPr>
          <p:cNvPr id="3" name="矩形 2"/>
          <p:cNvSpPr/>
          <p:nvPr/>
        </p:nvSpPr>
        <p:spPr>
          <a:xfrm>
            <a:off x="6683062" y="1485520"/>
            <a:ext cx="3894786" cy="1754326"/>
          </a:xfrm>
          <a:prstGeom prst="rect">
            <a:avLst/>
          </a:prstGeom>
        </p:spPr>
        <p:txBody>
          <a:bodyPr wrap="square">
            <a:spAutoFit/>
          </a:bodyPr>
          <a:lstStyle/>
          <a:p>
            <a:r>
              <a:rPr lang="en-US" altLang="zh-CN"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强化学习和监督学习区别</a:t>
            </a:r>
            <a:endParaRPr lang="en-US" altLang="zh-CN" dirty="0">
              <a:solidFill>
                <a:srgbClr val="000000"/>
              </a:solidFill>
              <a:latin typeface="Verdana" panose="020B0604030504040204" pitchFamily="34" charset="0"/>
            </a:endParaRPr>
          </a:p>
          <a:p>
            <a:endParaRPr lang="en-US" altLang="zh-CN"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强化学习只有奖励值，但是这个奖励值和监督学习的输出值不一样，它不是事先给出的，而是延后给出的。强化学习每一步与时间顺序联系紧密</a:t>
            </a:r>
            <a:endParaRPr lang="zh-CN" altLang="en-US" dirty="0"/>
          </a:p>
        </p:txBody>
      </p:sp>
      <p:sp>
        <p:nvSpPr>
          <p:cNvPr id="4" name="矩形 3"/>
          <p:cNvSpPr/>
          <p:nvPr/>
        </p:nvSpPr>
        <p:spPr>
          <a:xfrm>
            <a:off x="6683062" y="4008224"/>
            <a:ext cx="3894786" cy="1754326"/>
          </a:xfrm>
          <a:prstGeom prst="rect">
            <a:avLst/>
          </a:prstGeom>
        </p:spPr>
        <p:txBody>
          <a:bodyPr wrap="square">
            <a:spAutoFit/>
          </a:bodyPr>
          <a:lstStyle/>
          <a:p>
            <a:r>
              <a:rPr lang="en-US" altLang="zh-CN">
                <a:solidFill>
                  <a:srgbClr val="000000"/>
                </a:solidFill>
                <a:latin typeface="Verdana" panose="020B0604030504040204" pitchFamily="34" charset="0"/>
              </a:rPr>
              <a:t>2.</a:t>
            </a:r>
            <a:r>
              <a:rPr lang="zh-CN" altLang="en-US">
                <a:solidFill>
                  <a:srgbClr val="000000"/>
                </a:solidFill>
                <a:latin typeface="Verdana" panose="020B0604030504040204" pitchFamily="34" charset="0"/>
              </a:rPr>
              <a:t>强化学习和非监督学习的区别</a:t>
            </a:r>
            <a:endParaRPr lang="en-US" altLang="zh-CN">
              <a:solidFill>
                <a:srgbClr val="000000"/>
              </a:solidFill>
              <a:latin typeface="Verdana" panose="020B0604030504040204" pitchFamily="34" charset="0"/>
            </a:endParaRPr>
          </a:p>
          <a:p>
            <a:endParaRPr lang="en-US" altLang="zh-CN">
              <a:solidFill>
                <a:srgbClr val="000000"/>
              </a:solidFill>
              <a:latin typeface="Verdana" panose="020B0604030504040204" pitchFamily="34" charset="0"/>
            </a:endParaRPr>
          </a:p>
          <a:p>
            <a:r>
              <a:rPr lang="zh-CN" altLang="en-US">
                <a:solidFill>
                  <a:srgbClr val="000000"/>
                </a:solidFill>
                <a:latin typeface="Verdana" panose="020B0604030504040204" pitchFamily="34" charset="0"/>
              </a:rPr>
              <a:t>非监督学习是没有输出值也没有奖励值的，它只有数据特征。同时和监督学习一样，数据之间也都是独立的，没有强化学习这样的时间依赖关系。</a:t>
            </a:r>
            <a:endParaRPr lang="zh-CN" altLang="en-US"/>
          </a:p>
        </p:txBody>
      </p:sp>
      <p:sp>
        <p:nvSpPr>
          <p:cNvPr id="9" name="标题 1">
            <a:extLst>
              <a:ext uri="{FF2B5EF4-FFF2-40B4-BE49-F238E27FC236}">
                <a16:creationId xmlns:a16="http://schemas.microsoft.com/office/drawing/2014/main" id="{8B3CB600-1F14-49D5-A4F2-1AF50BBC705F}"/>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16070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24000" y="813401"/>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强化学习建模</a:t>
            </a:r>
            <a:endParaRPr kumimoji="1" lang="zh-CN" altLang="en-US" sz="2400" dirty="0">
              <a:latin typeface="+mn-ea"/>
            </a:endParaRPr>
          </a:p>
        </p:txBody>
      </p:sp>
      <mc:AlternateContent xmlns:mc="http://schemas.openxmlformats.org/markup-compatibility/2006" xmlns:a14="http://schemas.microsoft.com/office/drawing/2010/main">
        <mc:Choice Requires="a14">
          <p:sp>
            <p:nvSpPr>
              <p:cNvPr id="9" name="矩形 8"/>
              <p:cNvSpPr/>
              <p:nvPr/>
            </p:nvSpPr>
            <p:spPr>
              <a:xfrm>
                <a:off x="2016759" y="1878093"/>
                <a:ext cx="3631288" cy="2092881"/>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状态</a:t>
                </a:r>
                <a14:m>
                  <m:oMath xmlns:m="http://schemas.openxmlformats.org/officeDocument/2006/math">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𝑆</m:t>
                            </m:r>
                          </m:e>
                          <m:sub>
                            <m:r>
                              <a:rPr lang="zh-CN" altLang="en-US" sz="2000" i="1">
                                <a:latin typeface="Cambria Math" panose="02040503050406030204" pitchFamily="18" charset="0"/>
                              </a:rPr>
                              <m:t>𝑡</m:t>
                            </m:r>
                          </m:sub>
                        </m:sSub>
                      </m:e>
                    </m:d>
                    <m:r>
                      <a:rPr lang="zh-CN" altLang="en-US" sz="2000" i="1">
                        <a:latin typeface="Cambria Math" panose="02040503050406030204" pitchFamily="18" charset="0"/>
                      </a:rPr>
                      <m:t> </m:t>
                    </m:r>
                  </m:oMath>
                </a14:m>
                <a:r>
                  <a:rPr lang="zh-CN" altLang="en-US" sz="2000" dirty="0">
                    <a:solidFill>
                      <a:schemeClr val="tx1">
                        <a:lumMod val="75000"/>
                        <a:lumOff val="25000"/>
                      </a:schemeClr>
                    </a:solidFill>
                    <a:ea typeface="华文楷体" panose="02010600040101010101" pitchFamily="2" charset="-122"/>
                  </a:rPr>
                  <a:t>：环境的观测值</a:t>
                </a:r>
                <a:endParaRPr lang="en-US" altLang="zh-CN" sz="2000" dirty="0">
                  <a:solidFill>
                    <a:schemeClr val="tx1">
                      <a:lumMod val="75000"/>
                      <a:lumOff val="25000"/>
                    </a:schemeClr>
                  </a:solidFill>
                  <a:ea typeface="华文楷体" panose="02010600040101010101" pitchFamily="2" charset="-122"/>
                </a:endParaRP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动作</a:t>
                </a:r>
                <a14:m>
                  <m:oMath xmlns:m="http://schemas.openxmlformats.org/officeDocument/2006/math">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𝐴</m:t>
                            </m:r>
                          </m:e>
                          <m:sub>
                            <m:r>
                              <a:rPr lang="zh-CN" altLang="en-US" sz="2000" i="1">
                                <a:latin typeface="Cambria Math" panose="02040503050406030204" pitchFamily="18" charset="0"/>
                              </a:rPr>
                              <m:t>𝑡</m:t>
                            </m:r>
                          </m:sub>
                        </m:sSub>
                      </m:e>
                    </m:d>
                    <m:r>
                      <a:rPr lang="zh-CN" altLang="en-US" sz="2000" i="1">
                        <a:latin typeface="Cambria Math" panose="02040503050406030204" pitchFamily="18" charset="0"/>
                      </a:rPr>
                      <m:t> </m:t>
                    </m:r>
                  </m:oMath>
                </a14:m>
                <a:r>
                  <a:rPr lang="zh-CN" altLang="en-US" sz="2000">
                    <a:solidFill>
                      <a:schemeClr val="tx1">
                        <a:lumMod val="75000"/>
                        <a:lumOff val="25000"/>
                      </a:schemeClr>
                    </a:solidFill>
                    <a:ea typeface="华文楷体" panose="02010600040101010101" pitchFamily="2" charset="-122"/>
                  </a:rPr>
                  <a:t>：决策结果</a:t>
                </a:r>
                <a:endParaRPr lang="en-US" altLang="zh-CN" sz="2000" dirty="0">
                  <a:solidFill>
                    <a:schemeClr val="tx1">
                      <a:lumMod val="75000"/>
                      <a:lumOff val="25000"/>
                    </a:schemeClr>
                  </a:solidFill>
                  <a:ea typeface="华文楷体" panose="02010600040101010101" pitchFamily="2" charset="-122"/>
                </a:endParaRP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奖励</a:t>
                </a:r>
                <a14:m>
                  <m:oMath xmlns:m="http://schemas.openxmlformats.org/officeDocument/2006/math">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𝑅</m:t>
                            </m:r>
                          </m:e>
                          <m:sub>
                            <m:r>
                              <a:rPr lang="zh-CN" altLang="en-US" sz="2000" i="1">
                                <a:latin typeface="Cambria Math" panose="02040503050406030204" pitchFamily="18" charset="0"/>
                              </a:rPr>
                              <m:t>𝑡</m:t>
                            </m:r>
                          </m:sub>
                        </m:sSub>
                      </m:e>
                    </m:d>
                    <m:r>
                      <a:rPr lang="zh-CN" altLang="en-US" sz="2000" i="1">
                        <a:latin typeface="Cambria Math" panose="02040503050406030204" pitchFamily="18" charset="0"/>
                      </a:rPr>
                      <m:t> </m:t>
                    </m:r>
                  </m:oMath>
                </a14:m>
                <a:r>
                  <a:rPr lang="zh-CN" altLang="en-US" sz="2000" dirty="0">
                    <a:solidFill>
                      <a:schemeClr val="tx1">
                        <a:lumMod val="75000"/>
                        <a:lumOff val="25000"/>
                      </a:schemeClr>
                    </a:solidFill>
                    <a:ea typeface="华文楷体" panose="02010600040101010101" pitchFamily="2" charset="-122"/>
                  </a:rPr>
                  <a:t>：环境的反馈</a:t>
                </a:r>
                <a:endParaRPr lang="en-US" altLang="zh-CN" sz="2000" dirty="0">
                  <a:solidFill>
                    <a:schemeClr val="tx1">
                      <a:lumMod val="75000"/>
                      <a:lumOff val="25000"/>
                    </a:schemeClr>
                  </a:solidFill>
                  <a:ea typeface="华文楷体" panose="02010600040101010101" pitchFamily="2" charset="-122"/>
                </a:endParaRP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价值</a:t>
                </a:r>
                <a14:m>
                  <m:oMath xmlns:m="http://schemas.openxmlformats.org/officeDocument/2006/math">
                    <m:d>
                      <m:dPr>
                        <m:ctrlPr>
                          <a:rPr lang="zh-CN" altLang="en-US" sz="2000" i="1">
                            <a:latin typeface="Cambria Math" panose="02040503050406030204" pitchFamily="18" charset="0"/>
                          </a:rPr>
                        </m:ctrlPr>
                      </m:dPr>
                      <m:e>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𝑉</m:t>
                            </m:r>
                          </m:e>
                          <m:sub>
                            <m:r>
                              <a:rPr lang="zh-CN" altLang="en-US" sz="2000" i="1">
                                <a:latin typeface="Cambria Math" panose="02040503050406030204" pitchFamily="18" charset="0"/>
                              </a:rPr>
                              <m:t>𝑡</m:t>
                            </m:r>
                          </m:sub>
                        </m:sSub>
                      </m:e>
                    </m:d>
                    <m:r>
                      <a:rPr lang="zh-CN" altLang="en-US" sz="2000" i="1">
                        <a:latin typeface="Cambria Math" panose="02040503050406030204" pitchFamily="18" charset="0"/>
                      </a:rPr>
                      <m:t> </m:t>
                    </m:r>
                  </m:oMath>
                </a14:m>
                <a:r>
                  <a:rPr lang="zh-CN" altLang="en-US" sz="2000" dirty="0">
                    <a:solidFill>
                      <a:schemeClr val="tx1">
                        <a:lumMod val="75000"/>
                        <a:lumOff val="25000"/>
                      </a:schemeClr>
                    </a:solidFill>
                    <a:ea typeface="华文楷体" panose="02010600040101010101" pitchFamily="2" charset="-122"/>
                  </a:rPr>
                  <a:t>：未来获取所有奖励的期望</a:t>
                </a:r>
                <a:endParaRPr lang="en-US" altLang="zh-CN" sz="2000" dirty="0">
                  <a:solidFill>
                    <a:schemeClr val="tx1">
                      <a:lumMod val="75000"/>
                      <a:lumOff val="25000"/>
                    </a:schemeClr>
                  </a:solidFill>
                  <a:ea typeface="华文楷体" panose="02010600040101010101" pitchFamily="2"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016759" y="1878093"/>
                <a:ext cx="3631288" cy="2092881"/>
              </a:xfrm>
              <a:prstGeom prst="rect">
                <a:avLst/>
              </a:prstGeom>
              <a:blipFill>
                <a:blip r:embed="rId3"/>
                <a:stretch>
                  <a:fillRect l="-1510" r="-1678" b="-3207"/>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7316837" y="1673367"/>
            <a:ext cx="1857375" cy="1524000"/>
          </a:xfrm>
          <a:prstGeom prst="rect">
            <a:avLst/>
          </a:prstGeom>
        </p:spPr>
      </p:pic>
      <p:pic>
        <p:nvPicPr>
          <p:cNvPr id="12" name="图片 11"/>
          <p:cNvPicPr>
            <a:picLocks noChangeAspect="1"/>
          </p:cNvPicPr>
          <p:nvPr/>
        </p:nvPicPr>
        <p:blipFill>
          <a:blip r:embed="rId5"/>
          <a:stretch>
            <a:fillRect/>
          </a:stretch>
        </p:blipFill>
        <p:spPr>
          <a:xfrm>
            <a:off x="7490689" y="3924481"/>
            <a:ext cx="1695450" cy="1704975"/>
          </a:xfrm>
          <a:prstGeom prst="rect">
            <a:avLst/>
          </a:prstGeom>
        </p:spPr>
      </p:pic>
      <p:cxnSp>
        <p:nvCxnSpPr>
          <p:cNvPr id="13" name="肘形连接符 12"/>
          <p:cNvCxnSpPr>
            <a:stCxn id="12" idx="1"/>
            <a:endCxn id="11" idx="1"/>
          </p:cNvCxnSpPr>
          <p:nvPr/>
        </p:nvCxnSpPr>
        <p:spPr>
          <a:xfrm rot="10800000">
            <a:off x="7316838" y="2435371"/>
            <a:ext cx="173855" cy="2341599"/>
          </a:xfrm>
          <a:prstGeom prst="bentConnector3">
            <a:avLst>
              <a:gd name="adj1" fmla="val 494467"/>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1" idx="3"/>
            <a:endCxn id="12" idx="3"/>
          </p:cNvCxnSpPr>
          <p:nvPr/>
        </p:nvCxnSpPr>
        <p:spPr>
          <a:xfrm>
            <a:off x="9174209" y="2435370"/>
            <a:ext cx="11930" cy="2341599"/>
          </a:xfrm>
          <a:prstGeom prst="bentConnector3">
            <a:avLst>
              <a:gd name="adj1" fmla="val 592837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897181" y="1388010"/>
            <a:ext cx="752437" cy="307777"/>
          </a:xfrm>
          <a:prstGeom prst="rect">
            <a:avLst/>
          </a:prstGeom>
          <a:noFill/>
        </p:spPr>
        <p:txBody>
          <a:bodyPr wrap="square" rtlCol="0">
            <a:spAutoFit/>
          </a:bodyPr>
          <a:lstStyle/>
          <a:p>
            <a:r>
              <a:rPr lang="zh-CN" altLang="en-US" sz="1400" dirty="0">
                <a:solidFill>
                  <a:srgbClr val="7030A0"/>
                </a:solidFill>
                <a:ea typeface="华文楷体" panose="02010600040101010101" pitchFamily="2" charset="-122"/>
              </a:rPr>
              <a:t>智能体</a:t>
            </a:r>
          </a:p>
        </p:txBody>
      </p:sp>
      <p:sp>
        <p:nvSpPr>
          <p:cNvPr id="17" name="文本框 16"/>
          <p:cNvSpPr txBox="1"/>
          <p:nvPr/>
        </p:nvSpPr>
        <p:spPr>
          <a:xfrm>
            <a:off x="8052683" y="5646200"/>
            <a:ext cx="571462" cy="307777"/>
          </a:xfrm>
          <a:prstGeom prst="rect">
            <a:avLst/>
          </a:prstGeom>
          <a:noFill/>
        </p:spPr>
        <p:txBody>
          <a:bodyPr wrap="square" rtlCol="0">
            <a:spAutoFit/>
          </a:bodyPr>
          <a:lstStyle/>
          <a:p>
            <a:r>
              <a:rPr lang="zh-CN" altLang="en-US" sz="1400" dirty="0">
                <a:solidFill>
                  <a:srgbClr val="7030A0"/>
                </a:solidFill>
                <a:ea typeface="华文楷体" panose="02010600040101010101" pitchFamily="2" charset="-122"/>
              </a:rPr>
              <a:t>环境</a:t>
            </a:r>
          </a:p>
        </p:txBody>
      </p:sp>
      <p:sp>
        <p:nvSpPr>
          <p:cNvPr id="18" name="文本框 17"/>
          <p:cNvSpPr txBox="1"/>
          <p:nvPr/>
        </p:nvSpPr>
        <p:spPr>
          <a:xfrm>
            <a:off x="6121821" y="3048126"/>
            <a:ext cx="752437" cy="307777"/>
          </a:xfrm>
          <a:prstGeom prst="rect">
            <a:avLst/>
          </a:prstGeom>
          <a:noFill/>
        </p:spPr>
        <p:txBody>
          <a:bodyPr wrap="square" rtlCol="0">
            <a:spAutoFit/>
          </a:bodyPr>
          <a:lstStyle/>
          <a:p>
            <a:r>
              <a:rPr lang="zh-CN" altLang="en-US" sz="1400" dirty="0">
                <a:solidFill>
                  <a:srgbClr val="7030A0"/>
                </a:solidFill>
                <a:ea typeface="华文楷体" panose="02010600040101010101" pitchFamily="2" charset="-122"/>
              </a:rPr>
              <a:t>状态</a:t>
            </a:r>
          </a:p>
        </p:txBody>
      </p:sp>
      <p:cxnSp>
        <p:nvCxnSpPr>
          <p:cNvPr id="19" name="直接箭头连接符 18"/>
          <p:cNvCxnSpPr>
            <a:stCxn id="12" idx="0"/>
          </p:cNvCxnSpPr>
          <p:nvPr/>
        </p:nvCxnSpPr>
        <p:spPr>
          <a:xfrm flipV="1">
            <a:off x="8338414" y="2991072"/>
            <a:ext cx="0" cy="93340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8295169" y="3423884"/>
                <a:ext cx="4509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E8B30C"/>
                              </a:solidFill>
                              <a:latin typeface="Cambria Math" panose="02040503050406030204" pitchFamily="18" charset="0"/>
                              <a:ea typeface="华文楷体" panose="02010600040101010101" pitchFamily="2" charset="-122"/>
                            </a:rPr>
                          </m:ctrlPr>
                        </m:sSubPr>
                        <m:e>
                          <m:r>
                            <a:rPr lang="en-US" altLang="zh-CN" sz="1400" i="1">
                              <a:solidFill>
                                <a:srgbClr val="E8B30C"/>
                              </a:solidFill>
                              <a:latin typeface="Cambria Math" panose="02040503050406030204" pitchFamily="18" charset="0"/>
                              <a:ea typeface="华文楷体" panose="02010600040101010101" pitchFamily="2" charset="-122"/>
                            </a:rPr>
                            <m:t>𝑅</m:t>
                          </m:r>
                        </m:e>
                        <m:sub>
                          <m:r>
                            <m:rPr>
                              <m:sty m:val="p"/>
                            </m:rPr>
                            <a:rPr lang="en-US" altLang="zh-CN" sz="1400" i="1">
                              <a:solidFill>
                                <a:srgbClr val="E8B30C"/>
                              </a:solidFill>
                              <a:latin typeface="Cambria Math" panose="02040503050406030204" pitchFamily="18" charset="0"/>
                              <a:ea typeface="华文楷体" panose="02010600040101010101" pitchFamily="2" charset="-122"/>
                            </a:rPr>
                            <m:t>t</m:t>
                          </m:r>
                        </m:sub>
                      </m:sSub>
                    </m:oMath>
                  </m:oMathPara>
                </a14:m>
                <a:endParaRPr lang="zh-CN" altLang="en-US" sz="1400" dirty="0">
                  <a:solidFill>
                    <a:srgbClr val="E8B30C"/>
                  </a:solidFill>
                  <a:ea typeface="华文楷体" panose="0201060004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8295169" y="3423884"/>
                <a:ext cx="450932"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673821" y="3433409"/>
                <a:ext cx="3797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E8B30C"/>
                              </a:solidFill>
                              <a:latin typeface="Cambria Math" panose="02040503050406030204" pitchFamily="18" charset="0"/>
                              <a:ea typeface="华文楷体" panose="02010600040101010101" pitchFamily="2" charset="-122"/>
                            </a:rPr>
                          </m:ctrlPr>
                        </m:sSubPr>
                        <m:e>
                          <m:r>
                            <a:rPr lang="en-US" altLang="zh-CN" sz="1400" i="1">
                              <a:solidFill>
                                <a:srgbClr val="E8B30C"/>
                              </a:solidFill>
                              <a:latin typeface="Cambria Math" panose="02040503050406030204" pitchFamily="18" charset="0"/>
                              <a:ea typeface="华文楷体" panose="02010600040101010101" pitchFamily="2" charset="-122"/>
                            </a:rPr>
                            <m:t>𝑆</m:t>
                          </m:r>
                        </m:e>
                        <m:sub>
                          <m:r>
                            <m:rPr>
                              <m:sty m:val="p"/>
                            </m:rPr>
                            <a:rPr lang="en-US" altLang="zh-CN" sz="1400" i="1">
                              <a:solidFill>
                                <a:srgbClr val="E8B30C"/>
                              </a:solidFill>
                              <a:latin typeface="Cambria Math" panose="02040503050406030204" pitchFamily="18" charset="0"/>
                              <a:ea typeface="华文楷体" panose="02010600040101010101" pitchFamily="2" charset="-122"/>
                            </a:rPr>
                            <m:t>t</m:t>
                          </m:r>
                        </m:sub>
                      </m:sSub>
                    </m:oMath>
                  </m:oMathPara>
                </a14:m>
                <a:endParaRPr lang="zh-CN" altLang="en-US" sz="1400" dirty="0">
                  <a:solidFill>
                    <a:srgbClr val="7030A0"/>
                  </a:solidFill>
                  <a:ea typeface="华文楷体" panose="02010600040101010101" pitchFamily="2"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6673821" y="3433409"/>
                <a:ext cx="379784" cy="307777"/>
              </a:xfrm>
              <a:prstGeom prst="rect">
                <a:avLst/>
              </a:prstGeom>
              <a:blipFill>
                <a:blip r:embed="rId7"/>
                <a:stretch>
                  <a:fillRect/>
                </a:stretch>
              </a:blipFill>
            </p:spPr>
            <p:txBody>
              <a:bodyPr/>
              <a:lstStyle/>
              <a:p>
                <a:r>
                  <a:rPr lang="zh-CN" altLang="en-US">
                    <a:noFill/>
                  </a:rPr>
                  <a:t> </a:t>
                </a:r>
              </a:p>
            </p:txBody>
          </p:sp>
        </mc:Fallback>
      </mc:AlternateContent>
      <p:sp>
        <p:nvSpPr>
          <p:cNvPr id="22" name="文本框 21"/>
          <p:cNvSpPr txBox="1"/>
          <p:nvPr/>
        </p:nvSpPr>
        <p:spPr>
          <a:xfrm>
            <a:off x="7820614" y="3437814"/>
            <a:ext cx="624400" cy="307777"/>
          </a:xfrm>
          <a:prstGeom prst="rect">
            <a:avLst/>
          </a:prstGeom>
          <a:noFill/>
        </p:spPr>
        <p:txBody>
          <a:bodyPr wrap="square" rtlCol="0">
            <a:spAutoFit/>
          </a:bodyPr>
          <a:lstStyle/>
          <a:p>
            <a:r>
              <a:rPr lang="zh-CN" altLang="en-US" sz="1400" dirty="0">
                <a:solidFill>
                  <a:srgbClr val="7030A0"/>
                </a:solidFill>
                <a:ea typeface="华文楷体" panose="02010600040101010101" pitchFamily="2" charset="-122"/>
              </a:rPr>
              <a:t>奖励</a:t>
            </a:r>
          </a:p>
        </p:txBody>
      </p:sp>
      <p:sp>
        <p:nvSpPr>
          <p:cNvPr id="23" name="文本框 22"/>
          <p:cNvSpPr txBox="1"/>
          <p:nvPr/>
        </p:nvSpPr>
        <p:spPr>
          <a:xfrm>
            <a:off x="9348068" y="3437814"/>
            <a:ext cx="752437" cy="307777"/>
          </a:xfrm>
          <a:prstGeom prst="rect">
            <a:avLst/>
          </a:prstGeom>
          <a:noFill/>
        </p:spPr>
        <p:txBody>
          <a:bodyPr wrap="square" rtlCol="0">
            <a:spAutoFit/>
          </a:bodyPr>
          <a:lstStyle/>
          <a:p>
            <a:r>
              <a:rPr lang="zh-CN" altLang="en-US" sz="1400" dirty="0">
                <a:solidFill>
                  <a:srgbClr val="7030A0"/>
                </a:solidFill>
                <a:ea typeface="华文楷体" panose="02010600040101010101" pitchFamily="2" charset="-122"/>
              </a:rPr>
              <a:t>动作</a:t>
            </a:r>
          </a:p>
        </p:txBody>
      </p:sp>
      <mc:AlternateContent xmlns:mc="http://schemas.openxmlformats.org/markup-compatibility/2006" xmlns:a14="http://schemas.microsoft.com/office/drawing/2010/main">
        <mc:Choice Requires="a14">
          <p:sp>
            <p:nvSpPr>
              <p:cNvPr id="24" name="矩形 23"/>
              <p:cNvSpPr/>
              <p:nvPr/>
            </p:nvSpPr>
            <p:spPr>
              <a:xfrm>
                <a:off x="9900068" y="3433409"/>
                <a:ext cx="4069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E8B30C"/>
                              </a:solidFill>
                              <a:latin typeface="Cambria Math" panose="02040503050406030204" pitchFamily="18" charset="0"/>
                              <a:ea typeface="华文楷体" panose="02010600040101010101" pitchFamily="2" charset="-122"/>
                            </a:rPr>
                          </m:ctrlPr>
                        </m:sSubPr>
                        <m:e>
                          <m:r>
                            <a:rPr lang="en-US" altLang="zh-CN" sz="1400" i="1">
                              <a:solidFill>
                                <a:srgbClr val="E8B30C"/>
                              </a:solidFill>
                              <a:latin typeface="Cambria Math" panose="02040503050406030204" pitchFamily="18" charset="0"/>
                              <a:ea typeface="华文楷体" panose="02010600040101010101" pitchFamily="2" charset="-122"/>
                            </a:rPr>
                            <m:t>𝐴</m:t>
                          </m:r>
                        </m:e>
                        <m:sub>
                          <m:r>
                            <m:rPr>
                              <m:sty m:val="p"/>
                            </m:rPr>
                            <a:rPr lang="en-US" altLang="zh-CN" sz="1400" i="1">
                              <a:solidFill>
                                <a:srgbClr val="E8B30C"/>
                              </a:solidFill>
                              <a:latin typeface="Cambria Math" panose="02040503050406030204" pitchFamily="18" charset="0"/>
                              <a:ea typeface="华文楷体" panose="02010600040101010101" pitchFamily="2" charset="-122"/>
                            </a:rPr>
                            <m:t>t</m:t>
                          </m:r>
                        </m:sub>
                      </m:sSub>
                    </m:oMath>
                  </m:oMathPara>
                </a14:m>
                <a:endParaRPr lang="zh-CN" altLang="en-US" sz="1400" dirty="0">
                  <a:solidFill>
                    <a:srgbClr val="7030A0"/>
                  </a:solidFill>
                  <a:ea typeface="华文楷体" panose="02010600040101010101" pitchFamily="2"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9900068" y="3433409"/>
                <a:ext cx="406906"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673355" y="3436878"/>
                <a:ext cx="54970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solidFill>
                                <a:srgbClr val="E8B30C"/>
                              </a:solidFill>
                              <a:latin typeface="Cambria Math" panose="02040503050406030204" pitchFamily="18" charset="0"/>
                              <a:ea typeface="华文楷体" panose="02010600040101010101" pitchFamily="2" charset="-122"/>
                            </a:rPr>
                          </m:ctrlPr>
                        </m:sSubPr>
                        <m:e>
                          <m:r>
                            <a:rPr lang="en-US" altLang="zh-CN" sz="1400" i="1">
                              <a:solidFill>
                                <a:srgbClr val="E8B30C"/>
                              </a:solidFill>
                              <a:latin typeface="Cambria Math" panose="02040503050406030204" pitchFamily="18" charset="0"/>
                              <a:ea typeface="华文楷体" panose="02010600040101010101" pitchFamily="2" charset="-122"/>
                            </a:rPr>
                            <m:t>𝑆</m:t>
                          </m:r>
                        </m:e>
                        <m:sub>
                          <m:r>
                            <m:rPr>
                              <m:sty m:val="p"/>
                            </m:rPr>
                            <a:rPr lang="en-US" altLang="zh-CN" sz="1400" i="1">
                              <a:solidFill>
                                <a:srgbClr val="E8B30C"/>
                              </a:solidFill>
                              <a:latin typeface="Cambria Math" panose="02040503050406030204" pitchFamily="18" charset="0"/>
                              <a:ea typeface="华文楷体" panose="02010600040101010101" pitchFamily="2" charset="-122"/>
                            </a:rPr>
                            <m:t>t</m:t>
                          </m:r>
                          <m:r>
                            <a:rPr lang="en-US" altLang="zh-CN" sz="1400" i="1">
                              <a:solidFill>
                                <a:srgbClr val="E8B30C"/>
                              </a:solidFill>
                              <a:latin typeface="Cambria Math" panose="02040503050406030204" pitchFamily="18" charset="0"/>
                              <a:ea typeface="华文楷体" panose="02010600040101010101" pitchFamily="2" charset="-122"/>
                            </a:rPr>
                            <m:t>+1</m:t>
                          </m:r>
                        </m:sub>
                      </m:sSub>
                    </m:oMath>
                  </m:oMathPara>
                </a14:m>
                <a:endParaRPr lang="zh-CN" altLang="en-US" sz="1400" dirty="0">
                  <a:solidFill>
                    <a:srgbClr val="7030A0"/>
                  </a:solidFill>
                  <a:ea typeface="华文楷体" panose="02010600040101010101" pitchFamily="2"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6673355" y="3436878"/>
                <a:ext cx="549701" cy="307777"/>
              </a:xfrm>
              <a:prstGeom prst="rect">
                <a:avLst/>
              </a:prstGeom>
              <a:blipFill>
                <a:blip r:embed="rId9"/>
                <a:stretch>
                  <a:fillRect/>
                </a:stretch>
              </a:blipFill>
            </p:spPr>
            <p:txBody>
              <a:bodyPr/>
              <a:lstStyle/>
              <a:p>
                <a:r>
                  <a:rPr lang="zh-CN" altLang="en-US">
                    <a:noFill/>
                  </a:rPr>
                  <a:t> </a:t>
                </a:r>
              </a:p>
            </p:txBody>
          </p:sp>
        </mc:Fallback>
      </mc:AlternateContent>
      <p:sp>
        <p:nvSpPr>
          <p:cNvPr id="26" name="矩形 25"/>
          <p:cNvSpPr/>
          <p:nvPr/>
        </p:nvSpPr>
        <p:spPr>
          <a:xfrm>
            <a:off x="2122003" y="1490043"/>
            <a:ext cx="1338828" cy="369332"/>
          </a:xfrm>
          <a:prstGeom prst="rect">
            <a:avLst/>
          </a:prstGeom>
        </p:spPr>
        <p:txBody>
          <a:bodyPr wrap="none">
            <a:spAutoFit/>
          </a:bodyPr>
          <a:lstStyle/>
          <a:p>
            <a:r>
              <a:rPr lang="zh-CN" altLang="en-US" dirty="0">
                <a:solidFill>
                  <a:srgbClr val="7030A0"/>
                </a:solidFill>
                <a:ea typeface="华文楷体" panose="02010600040101010101" pitchFamily="2" charset="-122"/>
              </a:rPr>
              <a:t>核心概念：</a:t>
            </a:r>
            <a:endParaRPr lang="zh-CN" altLang="en-US" dirty="0"/>
          </a:p>
        </p:txBody>
      </p:sp>
      <p:graphicFrame>
        <p:nvGraphicFramePr>
          <p:cNvPr id="27" name="对象 26"/>
          <p:cNvGraphicFramePr>
            <a:graphicFrameLocks noChangeAspect="1"/>
          </p:cNvGraphicFramePr>
          <p:nvPr>
            <p:extLst>
              <p:ext uri="{D42A27DB-BD31-4B8C-83A1-F6EECF244321}">
                <p14:modId xmlns:p14="http://schemas.microsoft.com/office/powerpoint/2010/main" val="2479615057"/>
              </p:ext>
            </p:extLst>
          </p:nvPr>
        </p:nvGraphicFramePr>
        <p:xfrm>
          <a:off x="2423434" y="3861414"/>
          <a:ext cx="3667125" cy="388937"/>
        </p:xfrm>
        <a:graphic>
          <a:graphicData uri="http://schemas.openxmlformats.org/presentationml/2006/ole">
            <mc:AlternateContent xmlns:mc="http://schemas.openxmlformats.org/markup-compatibility/2006">
              <mc:Choice xmlns:v="urn:schemas-microsoft-com:vml" Requires="v">
                <p:oleObj spid="_x0000_s9265" name="Equation" r:id="rId10" imgW="2273040" imgH="241200" progId="Equation.DSMT4">
                  <p:embed/>
                </p:oleObj>
              </mc:Choice>
              <mc:Fallback>
                <p:oleObj name="Equation" r:id="rId10" imgW="2273040" imgH="241200" progId="Equation.DSMT4">
                  <p:embed/>
                  <p:pic>
                    <p:nvPicPr>
                      <p:cNvPr id="45" name="对象 44"/>
                      <p:cNvPicPr/>
                      <p:nvPr/>
                    </p:nvPicPr>
                    <p:blipFill>
                      <a:blip r:embed="rId11"/>
                      <a:stretch>
                        <a:fillRect/>
                      </a:stretch>
                    </p:blipFill>
                    <p:spPr>
                      <a:xfrm>
                        <a:off x="2423434" y="3861414"/>
                        <a:ext cx="3667125" cy="3889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9" name="矩形 28"/>
              <p:cNvSpPr/>
              <p:nvPr/>
            </p:nvSpPr>
            <p:spPr>
              <a:xfrm>
                <a:off x="4087083" y="5651448"/>
                <a:ext cx="1516890" cy="370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solidFill>
                                <a:srgbClr val="FF0000"/>
                              </a:solidFill>
                              <a:latin typeface="Cambria Math" panose="02040503050406030204" pitchFamily="18" charset="0"/>
                            </a:rPr>
                          </m:ctrlPr>
                        </m:dPr>
                        <m:e>
                          <m:r>
                            <m:rPr>
                              <m:sty m:val="p"/>
                            </m:rPr>
                            <a:rPr lang="zh-CN" altLang="en-US">
                              <a:solidFill>
                                <a:srgbClr val="FF0000"/>
                              </a:solidFill>
                              <a:latin typeface="Cambria Math" panose="02040503050406030204" pitchFamily="18" charset="0"/>
                            </a:rPr>
                            <m:t>max</m:t>
                          </m:r>
                          <m:r>
                            <a:rPr lang="zh-CN" altLang="en-US">
                              <a:solidFill>
                                <a:srgbClr val="FF0000"/>
                              </a:solidFill>
                              <a:latin typeface="Cambria Math" panose="02040503050406030204" pitchFamily="18" charset="0"/>
                            </a:rPr>
                            <m:t>(</m:t>
                          </m:r>
                          <m:sSup>
                            <m:sSupPr>
                              <m:ctrlPr>
                                <a:rPr lang="zh-CN" altLang="en-US"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𝑉</m:t>
                              </m:r>
                            </m:e>
                            <m:sup>
                              <m:r>
                                <m:rPr>
                                  <m:nor/>
                                </m:rPr>
                                <a:rPr lang="zh-CN" altLang="en-US" i="1">
                                  <a:solidFill>
                                    <a:srgbClr val="FF0000"/>
                                  </a:solidFill>
                                  <a:latin typeface="Cambria Math" panose="02040503050406030204" pitchFamily="18" charset="0"/>
                                </a:rPr>
                                <m:t>∗</m:t>
                              </m:r>
                            </m:sup>
                          </m:sSup>
                          <m:r>
                            <a:rPr lang="zh-CN" altLang="en-US">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𝑆</m:t>
                              </m:r>
                            </m:e>
                            <m:sub>
                              <m:r>
                                <a:rPr lang="zh-CN" altLang="en-US" i="1">
                                  <a:solidFill>
                                    <a:srgbClr val="FF0000"/>
                                  </a:solidFill>
                                  <a:latin typeface="Cambria Math" panose="02040503050406030204" pitchFamily="18" charset="0"/>
                                </a:rPr>
                                <m:t>𝑡</m:t>
                              </m:r>
                            </m:sub>
                          </m:sSub>
                          <m:r>
                            <a:rPr lang="zh-CN" altLang="en-US">
                              <a:solidFill>
                                <a:srgbClr val="FF0000"/>
                              </a:solidFill>
                              <a:latin typeface="Cambria Math" panose="02040503050406030204" pitchFamily="18" charset="0"/>
                            </a:rPr>
                            <m:t>)</m:t>
                          </m:r>
                        </m:e>
                      </m:d>
                    </m:oMath>
                  </m:oMathPara>
                </a14:m>
                <a:endParaRPr lang="zh-CN" altLang="en-US" dirty="0">
                  <a:solidFill>
                    <a:srgbClr val="7030A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4087083" y="5651448"/>
                <a:ext cx="1516890" cy="370486"/>
              </a:xfrm>
              <a:prstGeom prst="rect">
                <a:avLst/>
              </a:prstGeom>
              <a:blipFill>
                <a:blip r:embed="rId12"/>
                <a:stretch>
                  <a:fillRect t="-116393" r="-33735" b="-186885"/>
                </a:stretch>
              </a:blipFill>
            </p:spPr>
            <p:txBody>
              <a:bodyPr/>
              <a:lstStyle/>
              <a:p>
                <a:r>
                  <a:rPr lang="zh-CN" altLang="en-US">
                    <a:noFill/>
                  </a:rPr>
                  <a:t> </a:t>
                </a:r>
              </a:p>
            </p:txBody>
          </p:sp>
        </mc:Fallback>
      </mc:AlternateContent>
      <p:sp>
        <p:nvSpPr>
          <p:cNvPr id="30" name="矩形 29"/>
          <p:cNvSpPr/>
          <p:nvPr/>
        </p:nvSpPr>
        <p:spPr>
          <a:xfrm>
            <a:off x="2276479" y="4196134"/>
            <a:ext cx="4539505" cy="460960"/>
          </a:xfrm>
          <a:prstGeom prst="rect">
            <a:avLst/>
          </a:prstGeom>
        </p:spPr>
        <p:txBody>
          <a:bodyPr wrap="square">
            <a:spAutoFit/>
          </a:bodyPr>
          <a:lstStyle/>
          <a:p>
            <a:pPr>
              <a:lnSpc>
                <a:spcPct val="130000"/>
              </a:lnSpc>
              <a:spcBef>
                <a:spcPts val="500"/>
              </a:spcBef>
            </a:pPr>
            <a:r>
              <a:rPr lang="zh-CN" altLang="en-US" sz="2000" dirty="0">
                <a:solidFill>
                  <a:schemeClr val="tx1">
                    <a:lumMod val="75000"/>
                    <a:lumOff val="25000"/>
                  </a:schemeClr>
                </a:solidFill>
                <a:ea typeface="华文楷体" panose="02010600040101010101" pitchFamily="2" charset="-122"/>
              </a:rPr>
              <a:t>其中</a:t>
            </a:r>
            <a:r>
              <a:rPr lang="en-US" altLang="zh-CN" sz="2000" dirty="0">
                <a:solidFill>
                  <a:schemeClr val="tx1">
                    <a:lumMod val="75000"/>
                    <a:lumOff val="25000"/>
                  </a:schemeClr>
                </a:solidFill>
                <a:ea typeface="华文楷体" panose="02010600040101010101" pitchFamily="2" charset="-122"/>
              </a:rPr>
              <a:t>γ</a:t>
            </a:r>
            <a:r>
              <a:rPr lang="zh-CN" altLang="en-US" sz="2000" dirty="0">
                <a:solidFill>
                  <a:schemeClr val="tx1">
                    <a:lumMod val="75000"/>
                    <a:lumOff val="25000"/>
                  </a:schemeClr>
                </a:solidFill>
                <a:ea typeface="华文楷体" panose="02010600040101010101" pitchFamily="2" charset="-122"/>
              </a:rPr>
              <a:t>为衰减系数</a:t>
            </a:r>
            <a:r>
              <a:rPr lang="zh-CN" altLang="en-US" sz="1400" dirty="0">
                <a:solidFill>
                  <a:srgbClr val="7030A0"/>
                </a:solidFill>
                <a:ea typeface="华文楷体" panose="02010600040101010101" pitchFamily="2" charset="-122"/>
              </a:rPr>
              <a:t>（即现在的收益价值高于未来</a:t>
            </a:r>
            <a:r>
              <a:rPr lang="zh-CN" altLang="en-US" sz="1400" dirty="0">
                <a:solidFill>
                  <a:schemeClr val="tx1">
                    <a:lumMod val="75000"/>
                    <a:lumOff val="25000"/>
                  </a:schemeClr>
                </a:solidFill>
                <a:ea typeface="华文楷体" panose="02010600040101010101" pitchFamily="2" charset="-122"/>
              </a:rPr>
              <a:t>）</a:t>
            </a:r>
            <a:endParaRPr lang="zh-CN" altLang="en-US" sz="2000" dirty="0">
              <a:solidFill>
                <a:schemeClr val="tx1">
                  <a:lumMod val="75000"/>
                  <a:lumOff val="25000"/>
                </a:schemeClr>
              </a:solidFill>
              <a:ea typeface="华文楷体" panose="02010600040101010101"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1976439" y="4660803"/>
                <a:ext cx="4727256" cy="460960"/>
              </a:xfrm>
              <a:prstGeom prst="rect">
                <a:avLst/>
              </a:prstGeom>
            </p:spPr>
            <p:txBody>
              <a:bodyPr wrap="none">
                <a:spAutoFit/>
              </a:bodyPr>
              <a:lstStyle/>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策略</a:t>
                </a:r>
                <a14:m>
                  <m:oMath xmlns:m="http://schemas.openxmlformats.org/officeDocument/2006/math">
                    <m:d>
                      <m:dPr>
                        <m:ctrlPr>
                          <a:rPr lang="zh-CN" altLang="en-US" sz="2000" i="1">
                            <a:latin typeface="Cambria Math" panose="02040503050406030204" pitchFamily="18" charset="0"/>
                          </a:rPr>
                        </m:ctrlPr>
                      </m:dPr>
                      <m:e>
                        <m:r>
                          <a:rPr lang="zh-CN" altLang="en-US" sz="2000" i="1">
                            <a:latin typeface="Cambria Math" panose="02040503050406030204" pitchFamily="18" charset="0"/>
                          </a:rPr>
                          <m:t>𝛑</m:t>
                        </m:r>
                      </m:e>
                    </m:d>
                    <m:r>
                      <a:rPr lang="zh-CN" altLang="en-US" sz="2000" i="1">
                        <a:latin typeface="Cambria Math" panose="02040503050406030204" pitchFamily="18" charset="0"/>
                      </a:rPr>
                      <m:t> </m:t>
                    </m:r>
                  </m:oMath>
                </a14:m>
                <a:r>
                  <a:rPr lang="zh-CN" altLang="en-US" sz="2000">
                    <a:solidFill>
                      <a:schemeClr val="tx1">
                        <a:lumMod val="75000"/>
                        <a:lumOff val="25000"/>
                      </a:schemeClr>
                    </a:solidFill>
                    <a:ea typeface="华文楷体" panose="02010600040101010101" pitchFamily="2" charset="-122"/>
                  </a:rPr>
                  <a:t>：智能体依据策略</a:t>
                </a:r>
                <a14:m>
                  <m:oMath xmlns:m="http://schemas.openxmlformats.org/officeDocument/2006/math">
                    <m:r>
                      <a:rPr lang="zh-CN" altLang="en-US" sz="2000" i="1">
                        <a:latin typeface="Cambria Math" panose="02040503050406030204" pitchFamily="18" charset="0"/>
                      </a:rPr>
                      <m:t>𝛑</m:t>
                    </m:r>
                  </m:oMath>
                </a14:m>
                <a:r>
                  <a:rPr lang="zh-CN" altLang="en-US" sz="2000">
                    <a:solidFill>
                      <a:schemeClr val="tx1">
                        <a:lumMod val="75000"/>
                        <a:lumOff val="25000"/>
                      </a:schemeClr>
                    </a:solidFill>
                    <a:ea typeface="华文楷体" panose="02010600040101010101" pitchFamily="2" charset="-122"/>
                  </a:rPr>
                  <a:t>选择动作</a:t>
                </a:r>
                <a:endParaRPr lang="en-US" altLang="zh-CN" sz="2000" dirty="0">
                  <a:solidFill>
                    <a:schemeClr val="tx1">
                      <a:lumMod val="75000"/>
                      <a:lumOff val="25000"/>
                    </a:schemeClr>
                  </a:solidFill>
                  <a:ea typeface="华文楷体" panose="02010600040101010101" pitchFamily="2"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1976439" y="4660803"/>
                <a:ext cx="4727256" cy="460960"/>
              </a:xfrm>
              <a:prstGeom prst="rect">
                <a:avLst/>
              </a:prstGeom>
              <a:blipFill>
                <a:blip r:embed="rId13"/>
                <a:stretch>
                  <a:fillRect l="-1160" r="-644"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606573" y="5202615"/>
                <a:ext cx="6185627" cy="424090"/>
              </a:xfrm>
              <a:prstGeom prst="rect">
                <a:avLst/>
              </a:prstGeom>
            </p:spPr>
            <p:txBody>
              <a:bodyPr wrap="square">
                <a:spAutoFit/>
              </a:bodyPr>
              <a:lstStyle/>
              <a:p>
                <a:pPr lvl="0">
                  <a:lnSpc>
                    <a:spcPct val="130000"/>
                  </a:lnSpc>
                </a:pPr>
                <a:r>
                  <a:rPr lang="zh-CN" altLang="en-US">
                    <a:solidFill>
                      <a:srgbClr val="FF0000"/>
                    </a:solidFill>
                    <a:ea typeface="华文楷体" panose="02010600040101010101" pitchFamily="2" charset="-122"/>
                  </a:rPr>
                  <a:t>目标：寻找到最优策略</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𝜋</m:t>
                        </m:r>
                      </m:e>
                      <m:sup>
                        <m:r>
                          <a:rPr lang="zh-CN" altLang="en-US" i="1">
                            <a:solidFill>
                              <a:srgbClr val="FF0000"/>
                            </a:solidFill>
                            <a:latin typeface="Cambria Math" panose="02040503050406030204" pitchFamily="18" charset="0"/>
                          </a:rPr>
                          <m:t>∗</m:t>
                        </m:r>
                      </m:sup>
                    </m:sSup>
                  </m:oMath>
                </a14:m>
                <a:r>
                  <a:rPr lang="zh-CN" altLang="en-US">
                    <a:solidFill>
                      <a:srgbClr val="FF0000"/>
                    </a:solidFill>
                    <a:ea typeface="华文楷体" panose="02010600040101010101" pitchFamily="2" charset="-122"/>
                  </a:rPr>
                  <a:t>，使未来</a:t>
                </a:r>
                <a:r>
                  <a:rPr lang="zh-CN" altLang="en-US" dirty="0">
                    <a:solidFill>
                      <a:srgbClr val="FF0000"/>
                    </a:solidFill>
                    <a:ea typeface="华文楷体" panose="02010600040101010101" pitchFamily="2" charset="-122"/>
                  </a:rPr>
                  <a:t>获取所有奖励</a:t>
                </a:r>
                <a:r>
                  <a:rPr lang="zh-CN" altLang="en-US">
                    <a:solidFill>
                      <a:srgbClr val="FF0000"/>
                    </a:solidFill>
                    <a:ea typeface="华文楷体" panose="02010600040101010101" pitchFamily="2" charset="-122"/>
                  </a:rPr>
                  <a:t>的期望最大</a:t>
                </a:r>
                <a:endParaRPr lang="en-US" altLang="zh-CN" dirty="0">
                  <a:solidFill>
                    <a:srgbClr val="7030A0"/>
                  </a:solidFill>
                  <a:ea typeface="华文楷体" panose="02010600040101010101" pitchFamily="2" charset="-122"/>
                </a:endParaRPr>
              </a:p>
            </p:txBody>
          </p:sp>
        </mc:Choice>
        <mc:Fallback xmlns="">
          <p:sp>
            <p:nvSpPr>
              <p:cNvPr id="32" name="矩形 31"/>
              <p:cNvSpPr>
                <a:spLocks noRot="1" noChangeAspect="1" noMove="1" noResize="1" noEditPoints="1" noAdjustHandles="1" noChangeArrowheads="1" noChangeShapeType="1" noTextEdit="1"/>
              </p:cNvSpPr>
              <p:nvPr/>
            </p:nvSpPr>
            <p:spPr>
              <a:xfrm>
                <a:off x="1606573" y="5202615"/>
                <a:ext cx="6185627" cy="424090"/>
              </a:xfrm>
              <a:prstGeom prst="rect">
                <a:avLst/>
              </a:prstGeom>
              <a:blipFill>
                <a:blip r:embed="rId14"/>
                <a:stretch>
                  <a:fillRect l="-888" r="-296" b="-22857"/>
                </a:stretch>
              </a:blipFill>
            </p:spPr>
            <p:txBody>
              <a:bodyPr/>
              <a:lstStyle/>
              <a:p>
                <a:r>
                  <a:rPr lang="zh-CN" altLang="en-US">
                    <a:noFill/>
                  </a:rPr>
                  <a:t> </a:t>
                </a:r>
              </a:p>
            </p:txBody>
          </p:sp>
        </mc:Fallback>
      </mc:AlternateContent>
      <p:sp>
        <p:nvSpPr>
          <p:cNvPr id="28" name="标题 1">
            <a:extLst>
              <a:ext uri="{FF2B5EF4-FFF2-40B4-BE49-F238E27FC236}">
                <a16:creationId xmlns:a16="http://schemas.microsoft.com/office/drawing/2014/main" id="{D58171B8-B4AB-4BF7-8C76-930A8D9C7EEB}"/>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70101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20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0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2500"/>
                            </p:stCondLst>
                            <p:childTnLst>
                              <p:par>
                                <p:cTn id="41" presetID="10" presetClass="exit" presetSubtype="0" fill="hold" grpId="1" nodeType="afterEffect">
                                  <p:stCondLst>
                                    <p:cond delay="100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nodeType="withEffect">
                                  <p:stCondLst>
                                    <p:cond delay="100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0" presetClass="exit" presetSubtype="0" fill="hold" grpId="2" nodeType="withEffect">
                                  <p:stCondLst>
                                    <p:cond delay="100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1" nodeType="withEffect">
                                  <p:stCondLst>
                                    <p:cond delay="100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20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20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000"/>
                                        <p:tgtEl>
                                          <p:spTgt spid="24"/>
                                        </p:tgtEl>
                                      </p:cBhvr>
                                    </p:animEffect>
                                  </p:childTnLst>
                                </p:cTn>
                              </p:par>
                            </p:childTnLst>
                          </p:cTn>
                        </p:par>
                        <p:par>
                          <p:cTn id="64" fill="hold">
                            <p:stCondLst>
                              <p:cond delay="2000"/>
                            </p:stCondLst>
                            <p:childTnLst>
                              <p:par>
                                <p:cTn id="65" presetID="22" presetClass="entr" presetSubtype="8" fill="hold" nodeType="after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Effect transition="in" filter="wipe(left)">
                                      <p:cBhvr>
                                        <p:cTn id="67" dur="500"/>
                                        <p:tgtEl>
                                          <p:spTgt spid="9">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2000"/>
                                        <p:tgtEl>
                                          <p:spTgt spid="25"/>
                                        </p:tgtEl>
                                      </p:cBhvr>
                                    </p:animEffect>
                                  </p:childTnLst>
                                </p:cTn>
                              </p:par>
                              <p:par>
                                <p:cTn id="73" presetID="22" presetClass="entr" presetSubtype="4"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2000"/>
                                        <p:tgtEl>
                                          <p:spTgt spid="13"/>
                                        </p:tgtEl>
                                      </p:cBhvr>
                                    </p:animEffect>
                                  </p:childTnLst>
                                </p:cTn>
                              </p:par>
                              <p:par>
                                <p:cTn id="76" presetID="10" presetClass="entr" presetSubtype="0" fill="hold" grpId="2"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2000"/>
                                        <p:tgtEl>
                                          <p:spTgt spid="1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2000"/>
                                        <p:tgtEl>
                                          <p:spTgt spid="2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2000"/>
                                        <p:tgtEl>
                                          <p:spTgt spid="20"/>
                                        </p:tgtEl>
                                      </p:cBhvr>
                                    </p:animEffect>
                                  </p:childTnLst>
                                </p:cTn>
                              </p:par>
                              <p:par>
                                <p:cTn id="85" presetID="22" presetClass="entr" presetSubtype="4"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down)">
                                      <p:cBhvr>
                                        <p:cTn id="87" dur="2000"/>
                                        <p:tgtEl>
                                          <p:spTgt spid="19"/>
                                        </p:tgtEl>
                                      </p:cBhvr>
                                    </p:animEffect>
                                  </p:childTnLst>
                                </p:cTn>
                              </p:par>
                            </p:childTnLst>
                          </p:cTn>
                        </p:par>
                        <p:par>
                          <p:cTn id="88" fill="hold">
                            <p:stCondLst>
                              <p:cond delay="2000"/>
                            </p:stCondLst>
                            <p:childTnLst>
                              <p:par>
                                <p:cTn id="89" presetID="22" presetClass="entr" presetSubtype="8" fill="hold" nodeType="afterEffect">
                                  <p:stCondLst>
                                    <p:cond delay="0"/>
                                  </p:stCondLst>
                                  <p:childTnLst>
                                    <p:set>
                                      <p:cBhvr>
                                        <p:cTn id="90" dur="1" fill="hold">
                                          <p:stCondLst>
                                            <p:cond delay="0"/>
                                          </p:stCondLst>
                                        </p:cTn>
                                        <p:tgtEl>
                                          <p:spTgt spid="9">
                                            <p:txEl>
                                              <p:pRg st="2" end="2"/>
                                            </p:txEl>
                                          </p:spTgt>
                                        </p:tgtEl>
                                        <p:attrNameLst>
                                          <p:attrName>style.visibility</p:attrName>
                                        </p:attrNameLst>
                                      </p:cBhvr>
                                      <p:to>
                                        <p:strVal val="visible"/>
                                      </p:to>
                                    </p:set>
                                    <p:animEffect transition="in" filter="wipe(left)">
                                      <p:cBhvr>
                                        <p:cTn id="91" dur="500"/>
                                        <p:tgtEl>
                                          <p:spTgt spid="9">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9">
                                            <p:txEl>
                                              <p:pRg st="3" end="3"/>
                                            </p:txEl>
                                          </p:spTgt>
                                        </p:tgtEl>
                                        <p:attrNameLst>
                                          <p:attrName>style.visibility</p:attrName>
                                        </p:attrNameLst>
                                      </p:cBhvr>
                                      <p:to>
                                        <p:strVal val="visible"/>
                                      </p:to>
                                    </p:set>
                                    <p:animEffect transition="in" filter="wipe(left)">
                                      <p:cBhvr>
                                        <p:cTn id="96" dur="500"/>
                                        <p:tgtEl>
                                          <p:spTgt spid="9">
                                            <p:txEl>
                                              <p:pRg st="3" end="3"/>
                                            </p:txEl>
                                          </p:spTgt>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wipe(left)">
                                      <p:cBhvr>
                                        <p:cTn id="100" dur="500"/>
                                        <p:tgtEl>
                                          <p:spTgt spid="27"/>
                                        </p:tgtEl>
                                      </p:cBhvr>
                                    </p:animEffect>
                                  </p:childTnLst>
                                </p:cTn>
                              </p:par>
                            </p:childTnLst>
                          </p:cTn>
                        </p:par>
                        <p:par>
                          <p:cTn id="101" fill="hold">
                            <p:stCondLst>
                              <p:cond delay="1000"/>
                            </p:stCondLst>
                            <p:childTnLst>
                              <p:par>
                                <p:cTn id="102" presetID="22" presetClass="entr" presetSubtype="8"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lef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8" grpId="1"/>
      <p:bldP spid="18" grpId="2"/>
      <p:bldP spid="20" grpId="0"/>
      <p:bldP spid="21" grpId="0"/>
      <p:bldP spid="21" grpId="1"/>
      <p:bldP spid="21" grpId="2"/>
      <p:bldP spid="22" grpId="0"/>
      <p:bldP spid="23" grpId="0"/>
      <p:bldP spid="24" grpId="0"/>
      <p:bldP spid="25" grpId="0"/>
      <p:bldP spid="26" grpId="0"/>
      <p:bldP spid="29" grpId="0"/>
      <p:bldP spid="30" grpId="0"/>
      <p:bldP spid="8"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策略的衡量指标：价值函数</a:t>
            </a:r>
            <a:endParaRPr kumimoji="1" lang="zh-CN" altLang="en-US" sz="2400" dirty="0">
              <a:latin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2297404" y="1515234"/>
                <a:ext cx="3123798" cy="369332"/>
              </a:xfrm>
              <a:prstGeom prst="rect">
                <a:avLst/>
              </a:prstGeom>
              <a:noFill/>
            </p:spPr>
            <p:txBody>
              <a:bodyPr wrap="square" rtlCol="0">
                <a:spAutoFit/>
              </a:bodyPr>
              <a:lstStyle/>
              <a:p>
                <a:r>
                  <a:rPr lang="en-US" altLang="zh-CN"/>
                  <a:t>1.</a:t>
                </a:r>
                <a:r>
                  <a:rPr lang="zh-CN" altLang="en-US"/>
                  <a:t>状态价值函数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zh-CN" altLang="en-US" i="1">
                            <a:latin typeface="Cambria Math" panose="02040503050406030204" pitchFamily="18" charset="0"/>
                          </a:rPr>
                          <m:t>𝜋</m:t>
                        </m:r>
                      </m:sub>
                    </m:sSub>
                  </m:oMath>
                </a14:m>
                <a:r>
                  <a:rPr lang="en-US" altLang="zh-CN"/>
                  <a:t>(s)</a:t>
                </a:r>
                <a:endParaRPr lang="zh-CN" altLang="en-US"/>
              </a:p>
            </p:txBody>
          </p:sp>
        </mc:Choice>
        <mc:Fallback xmlns="">
          <p:sp>
            <p:nvSpPr>
              <p:cNvPr id="2" name="文本框 1"/>
              <p:cNvSpPr txBox="1">
                <a:spLocks noRot="1" noChangeAspect="1" noMove="1" noResize="1" noEditPoints="1" noAdjustHandles="1" noChangeArrowheads="1" noChangeShapeType="1" noTextEdit="1"/>
              </p:cNvSpPr>
              <p:nvPr/>
            </p:nvSpPr>
            <p:spPr>
              <a:xfrm>
                <a:off x="2297404" y="1515234"/>
                <a:ext cx="3123798" cy="369332"/>
              </a:xfrm>
              <a:prstGeom prst="rect">
                <a:avLst/>
              </a:prstGeom>
              <a:blipFill>
                <a:blip r:embed="rId2"/>
                <a:stretch>
                  <a:fillRect l="-1758" t="-10000" b="-26667"/>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147" y="2030816"/>
            <a:ext cx="6972908" cy="337719"/>
          </a:xfrm>
          <a:prstGeom prst="rect">
            <a:avLst/>
          </a:prstGeom>
        </p:spPr>
      </p:pic>
      <mc:AlternateContent xmlns:mc="http://schemas.openxmlformats.org/markup-compatibility/2006" xmlns:a14="http://schemas.microsoft.com/office/drawing/2010/main">
        <mc:Choice Requires="a14">
          <p:sp>
            <p:nvSpPr>
              <p:cNvPr id="31" name="文本框 30"/>
              <p:cNvSpPr txBox="1"/>
              <p:nvPr/>
            </p:nvSpPr>
            <p:spPr>
              <a:xfrm>
                <a:off x="2297404" y="2488910"/>
                <a:ext cx="3123798" cy="369332"/>
              </a:xfrm>
              <a:prstGeom prst="rect">
                <a:avLst/>
              </a:prstGeom>
              <a:noFill/>
            </p:spPr>
            <p:txBody>
              <a:bodyPr wrap="square" rtlCol="0">
                <a:spAutoFit/>
              </a:bodyPr>
              <a:lstStyle/>
              <a:p>
                <a:r>
                  <a:rPr lang="en-US" altLang="zh-CN"/>
                  <a:t>2.</a:t>
                </a:r>
                <a:r>
                  <a:rPr lang="zh-CN" altLang="en-US"/>
                  <a:t>状态价值函数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zh-CN" altLang="en-US" i="1">
                            <a:latin typeface="Cambria Math" panose="02040503050406030204" pitchFamily="18" charset="0"/>
                          </a:rPr>
                          <m:t>𝜋</m:t>
                        </m:r>
                      </m:sub>
                    </m:sSub>
                  </m:oMath>
                </a14:m>
                <a:r>
                  <a:rPr lang="en-US" altLang="zh-CN"/>
                  <a:t>(s,a)</a:t>
                </a:r>
                <a:endParaRPr lang="zh-CN" altLang="en-US"/>
              </a:p>
            </p:txBody>
          </p:sp>
        </mc:Choice>
        <mc:Fallback xmlns="">
          <p:sp>
            <p:nvSpPr>
              <p:cNvPr id="31" name="文本框 30"/>
              <p:cNvSpPr txBox="1">
                <a:spLocks noRot="1" noChangeAspect="1" noMove="1" noResize="1" noEditPoints="1" noAdjustHandles="1" noChangeArrowheads="1" noChangeShapeType="1" noTextEdit="1"/>
              </p:cNvSpPr>
              <p:nvPr/>
            </p:nvSpPr>
            <p:spPr>
              <a:xfrm>
                <a:off x="2297404" y="2488910"/>
                <a:ext cx="3123798" cy="369332"/>
              </a:xfrm>
              <a:prstGeom prst="rect">
                <a:avLst/>
              </a:prstGeom>
              <a:blipFill>
                <a:blip r:embed="rId4"/>
                <a:stretch>
                  <a:fillRect l="-1758" t="-8197" b="-24590"/>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2946" y="3009683"/>
            <a:ext cx="7907630" cy="291364"/>
          </a:xfrm>
          <a:prstGeom prst="rect">
            <a:avLst/>
          </a:prstGeom>
        </p:spPr>
      </p:pic>
      <mc:AlternateContent xmlns:mc="http://schemas.openxmlformats.org/markup-compatibility/2006" xmlns:a14="http://schemas.microsoft.com/office/drawing/2010/main">
        <mc:Choice Requires="a14">
          <p:sp>
            <p:nvSpPr>
              <p:cNvPr id="32" name="文本框 31"/>
              <p:cNvSpPr txBox="1"/>
              <p:nvPr/>
            </p:nvSpPr>
            <p:spPr>
              <a:xfrm>
                <a:off x="2297404" y="3388509"/>
                <a:ext cx="3123798" cy="369332"/>
              </a:xfrm>
              <a:prstGeom prst="rect">
                <a:avLst/>
              </a:prstGeom>
              <a:noFill/>
            </p:spPr>
            <p:txBody>
              <a:bodyPr wrap="square" rtlCol="0">
                <a:spAutoFit/>
              </a:bodyPr>
              <a:lstStyle/>
              <a:p>
                <a:r>
                  <a:rPr lang="en-US" altLang="zh-CN"/>
                  <a:t>3.</a:t>
                </a:r>
                <a:r>
                  <a:rPr lang="zh-CN" altLang="en-US"/>
                  <a:t> 价值函数</a:t>
                </a:r>
                <a14:m>
                  <m:oMath xmlns:m="http://schemas.openxmlformats.org/officeDocument/2006/math">
                    <m:r>
                      <a:rPr lang="zh-CN" altLang="en-US" i="1">
                        <a:latin typeface="Cambria Math" panose="02040503050406030204" pitchFamily="18" charset="0"/>
                      </a:rPr>
                      <m:t>之间的</m:t>
                    </m:r>
                  </m:oMath>
                </a14:m>
                <a:r>
                  <a:rPr lang="zh-CN" altLang="en-US"/>
                  <a:t>转换</a:t>
                </a:r>
              </a:p>
            </p:txBody>
          </p:sp>
        </mc:Choice>
        <mc:Fallback xmlns="">
          <p:sp>
            <p:nvSpPr>
              <p:cNvPr id="32" name="文本框 31"/>
              <p:cNvSpPr txBox="1">
                <a:spLocks noRot="1" noChangeAspect="1" noMove="1" noResize="1" noEditPoints="1" noAdjustHandles="1" noChangeArrowheads="1" noChangeShapeType="1" noTextEdit="1"/>
              </p:cNvSpPr>
              <p:nvPr/>
            </p:nvSpPr>
            <p:spPr>
              <a:xfrm>
                <a:off x="2297404" y="3388509"/>
                <a:ext cx="3123798" cy="369332"/>
              </a:xfrm>
              <a:prstGeom prst="rect">
                <a:avLst/>
              </a:prstGeom>
              <a:blipFill>
                <a:blip r:embed="rId6"/>
                <a:stretch>
                  <a:fillRect l="-1758" t="-10000" b="-26667"/>
                </a:stretch>
              </a:blipFill>
            </p:spPr>
            <p:txBody>
              <a:bodyPr/>
              <a:lstStyle/>
              <a:p>
                <a:r>
                  <a:rPr lang="zh-CN" altLang="en-US">
                    <a:noFill/>
                  </a:rPr>
                  <a:t> </a:t>
                </a:r>
              </a:p>
            </p:txBody>
          </p:sp>
        </mc:Fallback>
      </mc:AlternateContent>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8134" y="3942201"/>
            <a:ext cx="6109333" cy="2027463"/>
          </a:xfrm>
          <a:prstGeom prst="rect">
            <a:avLst/>
          </a:prstGeom>
        </p:spPr>
      </p:pic>
      <p:sp>
        <p:nvSpPr>
          <p:cNvPr id="12" name="标题 1">
            <a:extLst>
              <a:ext uri="{FF2B5EF4-FFF2-40B4-BE49-F238E27FC236}">
                <a16:creationId xmlns:a16="http://schemas.microsoft.com/office/drawing/2014/main" id="{1F18BD63-2A88-4D2A-ABE6-96AE3E49E29E}"/>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0980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最优价值函数</a:t>
            </a:r>
            <a:endParaRPr kumimoji="1" lang="zh-CN" altLang="en-US" sz="2400" dirty="0">
              <a:latin typeface="+mn-ea"/>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792" y="1543638"/>
            <a:ext cx="4115883" cy="1041719"/>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718" y="2583014"/>
            <a:ext cx="2924524" cy="47308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197" y="2513427"/>
            <a:ext cx="706476" cy="54267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8792" y="2582657"/>
            <a:ext cx="501929" cy="473440"/>
          </a:xfrm>
          <a:prstGeom prst="rect">
            <a:avLst/>
          </a:prstGeom>
        </p:spPr>
      </p:pic>
      <p:sp>
        <p:nvSpPr>
          <p:cNvPr id="12" name="矩形 11"/>
          <p:cNvSpPr/>
          <p:nvPr/>
        </p:nvSpPr>
        <p:spPr>
          <a:xfrm>
            <a:off x="2441158" y="3111359"/>
            <a:ext cx="3146845" cy="369332"/>
          </a:xfrm>
          <a:prstGeom prst="rect">
            <a:avLst/>
          </a:prstGeom>
        </p:spPr>
        <p:txBody>
          <a:bodyPr wrap="square">
            <a:spAutoFit/>
          </a:bodyPr>
          <a:lstStyle/>
          <a:p>
            <a:r>
              <a:rPr lang="zh-CN" altLang="en-US"/>
              <a:t>同理可得</a:t>
            </a: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358" y="3512455"/>
            <a:ext cx="4063489" cy="513437"/>
          </a:xfrm>
          <a:prstGeom prst="rect">
            <a:avLst/>
          </a:prstGeom>
        </p:spPr>
      </p:pic>
      <p:sp>
        <p:nvSpPr>
          <p:cNvPr id="17" name="右大括号 16"/>
          <p:cNvSpPr/>
          <p:nvPr/>
        </p:nvSpPr>
        <p:spPr>
          <a:xfrm>
            <a:off x="6684672" y="2784765"/>
            <a:ext cx="249528" cy="89506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17"/>
          <p:cNvSpPr/>
          <p:nvPr/>
        </p:nvSpPr>
        <p:spPr>
          <a:xfrm>
            <a:off x="7154091" y="3047627"/>
            <a:ext cx="1544012" cy="369332"/>
          </a:xfrm>
          <a:prstGeom prst="rect">
            <a:avLst/>
          </a:prstGeom>
        </p:spPr>
        <p:txBody>
          <a:bodyPr wrap="none">
            <a:spAutoFit/>
          </a:bodyPr>
          <a:lstStyle/>
          <a:p>
            <a:r>
              <a:rPr lang="en-US" altLang="zh-CN"/>
              <a:t>Bellman </a:t>
            </a:r>
            <a:r>
              <a:rPr lang="zh-CN" altLang="en-US"/>
              <a:t>方程</a:t>
            </a:r>
          </a:p>
        </p:txBody>
      </p:sp>
      <p:sp>
        <p:nvSpPr>
          <p:cNvPr id="19" name="矩形 18"/>
          <p:cNvSpPr/>
          <p:nvPr/>
        </p:nvSpPr>
        <p:spPr>
          <a:xfrm>
            <a:off x="2441158" y="4220634"/>
            <a:ext cx="9800409" cy="523220"/>
          </a:xfrm>
          <a:prstGeom prst="rect">
            <a:avLst/>
          </a:prstGeom>
        </p:spPr>
        <p:txBody>
          <a:bodyPr wrap="square">
            <a:spAutoFit/>
          </a:bodyPr>
          <a:lstStyle/>
          <a:p>
            <a:r>
              <a:rPr lang="zh-CN" altLang="en-US" sz="1400">
                <a:solidFill>
                  <a:srgbClr val="000000"/>
                </a:solidFill>
                <a:latin typeface="Verdana" panose="020B0604030504040204" pitchFamily="34" charset="0"/>
              </a:rPr>
              <a:t>比较策略可以通过对应的价值函数来比较的，寻找较优策略可以通过寻找较优的价值函数来完成。</a:t>
            </a:r>
            <a:endParaRPr lang="en-US" altLang="zh-CN" sz="1400">
              <a:solidFill>
                <a:srgbClr val="000000"/>
              </a:solidFill>
              <a:latin typeface="Verdana" panose="020B0604030504040204" pitchFamily="34" charset="0"/>
            </a:endParaRPr>
          </a:p>
          <a:p>
            <a:r>
              <a:rPr lang="zh-CN" altLang="en-US" sz="1400">
                <a:solidFill>
                  <a:srgbClr val="000000"/>
                </a:solidFill>
                <a:latin typeface="Verdana" panose="020B0604030504040204" pitchFamily="34" charset="0"/>
              </a:rPr>
              <a:t>定义最优状态价值函数是所有策略下产生的众多状态价值函数中的最大者，即：</a:t>
            </a:r>
            <a:endParaRPr lang="zh-CN" altLang="en-US" sz="1400"/>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377" y="4890101"/>
            <a:ext cx="3513448" cy="1203751"/>
          </a:xfrm>
          <a:prstGeom prst="rect">
            <a:avLst/>
          </a:prstGeom>
        </p:spPr>
      </p:pic>
      <p:sp>
        <p:nvSpPr>
          <p:cNvPr id="23" name="右大括号 22"/>
          <p:cNvSpPr/>
          <p:nvPr/>
        </p:nvSpPr>
        <p:spPr>
          <a:xfrm>
            <a:off x="7367553" y="5044444"/>
            <a:ext cx="249528" cy="89506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p:cNvSpPr/>
          <p:nvPr/>
        </p:nvSpPr>
        <p:spPr>
          <a:xfrm>
            <a:off x="7617084" y="5284663"/>
            <a:ext cx="2005677" cy="369332"/>
          </a:xfrm>
          <a:prstGeom prst="rect">
            <a:avLst/>
          </a:prstGeom>
        </p:spPr>
        <p:txBody>
          <a:bodyPr wrap="none">
            <a:spAutoFit/>
          </a:bodyPr>
          <a:lstStyle/>
          <a:p>
            <a:r>
              <a:rPr lang="zh-CN" altLang="en-US"/>
              <a:t>最优</a:t>
            </a:r>
            <a:r>
              <a:rPr lang="en-US" altLang="zh-CN"/>
              <a:t>Bellman </a:t>
            </a:r>
            <a:r>
              <a:rPr lang="zh-CN" altLang="en-US"/>
              <a:t>方程</a:t>
            </a:r>
          </a:p>
        </p:txBody>
      </p:sp>
      <p:sp>
        <p:nvSpPr>
          <p:cNvPr id="21" name="标题 1">
            <a:extLst>
              <a:ext uri="{FF2B5EF4-FFF2-40B4-BE49-F238E27FC236}">
                <a16:creationId xmlns:a16="http://schemas.microsoft.com/office/drawing/2014/main" id="{88C33EE1-5398-45DB-85BA-F3FDF6E5B6AD}"/>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58155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7" grpId="0" animBg="1"/>
      <p:bldP spid="18" grpId="0"/>
      <p:bldP spid="19" grpId="0"/>
      <p:bldP spid="23"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有模型学习方法：策略迭代与值迭代</a:t>
            </a:r>
            <a:endParaRPr kumimoji="1" lang="zh-CN" altLang="en-US" sz="2400" dirty="0">
              <a:latin typeface="+mn-ea"/>
            </a:endParaRPr>
          </a:p>
        </p:txBody>
      </p:sp>
      <p:sp>
        <p:nvSpPr>
          <p:cNvPr id="21" name="文本框 20"/>
          <p:cNvSpPr txBox="1"/>
          <p:nvPr/>
        </p:nvSpPr>
        <p:spPr>
          <a:xfrm>
            <a:off x="2297404" y="1515234"/>
            <a:ext cx="3123798" cy="369332"/>
          </a:xfrm>
          <a:prstGeom prst="rect">
            <a:avLst/>
          </a:prstGeom>
          <a:noFill/>
        </p:spPr>
        <p:txBody>
          <a:bodyPr wrap="square" rtlCol="0">
            <a:spAutoFit/>
          </a:bodyPr>
          <a:lstStyle/>
          <a:p>
            <a:r>
              <a:rPr lang="en-US" altLang="zh-CN"/>
              <a:t>1.</a:t>
            </a:r>
            <a:r>
              <a:rPr lang="zh-CN" altLang="en-US"/>
              <a:t>策略迭代</a:t>
            </a:r>
          </a:p>
        </p:txBody>
      </p:sp>
      <p:sp>
        <p:nvSpPr>
          <p:cNvPr id="22" name="文本框 21"/>
          <p:cNvSpPr txBox="1"/>
          <p:nvPr/>
        </p:nvSpPr>
        <p:spPr>
          <a:xfrm>
            <a:off x="2592679" y="1884566"/>
            <a:ext cx="3627146" cy="369332"/>
          </a:xfrm>
          <a:prstGeom prst="rect">
            <a:avLst/>
          </a:prstGeom>
          <a:noFill/>
        </p:spPr>
        <p:txBody>
          <a:bodyPr wrap="square" rtlCol="0">
            <a:spAutoFit/>
          </a:bodyPr>
          <a:lstStyle/>
          <a:p>
            <a:r>
              <a:rPr lang="en-US" altLang="zh-CN"/>
              <a:t>a.</a:t>
            </a:r>
            <a:r>
              <a:rPr lang="zh-CN" altLang="en-US"/>
              <a:t>策略评估（</a:t>
            </a:r>
            <a:r>
              <a:rPr lang="en-US" altLang="zh-CN"/>
              <a:t>Policy evaluation</a:t>
            </a:r>
            <a:r>
              <a:rPr lang="zh-CN" altLang="en-US"/>
              <a:t>）</a:t>
            </a:r>
          </a:p>
        </p:txBody>
      </p:sp>
      <p:sp>
        <p:nvSpPr>
          <p:cNvPr id="25" name="文本框 24"/>
          <p:cNvSpPr txBox="1"/>
          <p:nvPr/>
        </p:nvSpPr>
        <p:spPr>
          <a:xfrm>
            <a:off x="2665228" y="3727656"/>
            <a:ext cx="3755461" cy="646331"/>
          </a:xfrm>
          <a:prstGeom prst="rect">
            <a:avLst/>
          </a:prstGeom>
          <a:noFill/>
        </p:spPr>
        <p:txBody>
          <a:bodyPr wrap="square" rtlCol="0">
            <a:spAutoFit/>
          </a:bodyPr>
          <a:lstStyle/>
          <a:p>
            <a:r>
              <a:rPr lang="en-US" altLang="zh-CN"/>
              <a:t>b.</a:t>
            </a:r>
            <a:r>
              <a:rPr lang="zh-CN" altLang="en-US"/>
              <a:t> 策略改进（</a:t>
            </a:r>
            <a:r>
              <a:rPr lang="en-US" altLang="zh-CN"/>
              <a:t>Policy improvement</a:t>
            </a:r>
            <a:r>
              <a:rPr lang="zh-CN" altLang="en-US"/>
              <a:t>）</a:t>
            </a:r>
          </a:p>
          <a:p>
            <a:endParaRPr lang="zh-CN" altLang="en-US"/>
          </a:p>
        </p:txBody>
      </p:sp>
      <p:sp>
        <p:nvSpPr>
          <p:cNvPr id="2" name="文本框 1"/>
          <p:cNvSpPr txBox="1"/>
          <p:nvPr/>
        </p:nvSpPr>
        <p:spPr>
          <a:xfrm>
            <a:off x="2907070" y="2300064"/>
            <a:ext cx="6808430" cy="369332"/>
          </a:xfrm>
          <a:prstGeom prst="rect">
            <a:avLst/>
          </a:prstGeom>
          <a:noFill/>
        </p:spPr>
        <p:txBody>
          <a:bodyPr wrap="square" rtlCol="0">
            <a:spAutoFit/>
          </a:bodyPr>
          <a:lstStyle/>
          <a:p>
            <a:r>
              <a:rPr lang="en-US" altLang="zh-CN"/>
              <a:t>bellman</a:t>
            </a:r>
            <a:r>
              <a:rPr lang="zh-CN" altLang="en-US"/>
              <a:t>方程</a:t>
            </a:r>
            <a:r>
              <a:rPr lang="en-US" altLang="zh-CN"/>
              <a:t>+</a:t>
            </a:r>
            <a:r>
              <a:rPr lang="zh-CN" altLang="en-US"/>
              <a:t>动态规划，计算当前策略下所有状态的价值函数。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543" y="2874120"/>
            <a:ext cx="4528632" cy="656060"/>
          </a:xfrm>
          <a:prstGeom prst="rect">
            <a:avLst/>
          </a:prstGeom>
        </p:spPr>
      </p:pic>
      <p:sp>
        <p:nvSpPr>
          <p:cNvPr id="26" name="文本框 25"/>
          <p:cNvSpPr txBox="1"/>
          <p:nvPr/>
        </p:nvSpPr>
        <p:spPr>
          <a:xfrm>
            <a:off x="2907070" y="4202125"/>
            <a:ext cx="2160230" cy="369332"/>
          </a:xfrm>
          <a:prstGeom prst="rect">
            <a:avLst/>
          </a:prstGeom>
          <a:noFill/>
        </p:spPr>
        <p:txBody>
          <a:bodyPr wrap="square" rtlCol="0">
            <a:spAutoFit/>
          </a:bodyPr>
          <a:lstStyle/>
          <a:p>
            <a:r>
              <a:rPr lang="zh-CN" altLang="en-US"/>
              <a:t>贪婪法策略调整。</a:t>
            </a:r>
          </a:p>
        </p:txBody>
      </p:sp>
      <mc:AlternateContent xmlns:mc="http://schemas.openxmlformats.org/markup-compatibility/2006" xmlns:a14="http://schemas.microsoft.com/office/drawing/2010/main">
        <mc:Choice Requires="a14">
          <p:sp>
            <p:nvSpPr>
              <p:cNvPr id="5" name="矩形 4"/>
              <p:cNvSpPr/>
              <p:nvPr/>
            </p:nvSpPr>
            <p:spPr>
              <a:xfrm>
                <a:off x="3163264" y="4758756"/>
                <a:ext cx="2893677" cy="369332"/>
              </a:xfrm>
              <a:prstGeom prst="rect">
                <a:avLst/>
              </a:prstGeom>
              <a:solidFill>
                <a:srgbClr val="CFE8CB"/>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𝜋</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𝑎𝑟𝑔𝑚𝑎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sub>
                      </m:sSub>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oMath>
                  </m:oMathPara>
                </a14:m>
                <a:endParaRPr lang="zh-CN" altLang="en-US"/>
              </a:p>
            </p:txBody>
          </p:sp>
        </mc:Choice>
        <mc:Fallback xmlns="">
          <p:sp>
            <p:nvSpPr>
              <p:cNvPr id="5" name="矩形 4"/>
              <p:cNvSpPr>
                <a:spLocks noRot="1" noChangeAspect="1" noMove="1" noResize="1" noEditPoints="1" noAdjustHandles="1" noChangeArrowheads="1" noChangeShapeType="1" noTextEdit="1"/>
              </p:cNvSpPr>
              <p:nvPr/>
            </p:nvSpPr>
            <p:spPr>
              <a:xfrm>
                <a:off x="3163264" y="4758756"/>
                <a:ext cx="2893677"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2665225" y="5465377"/>
                <a:ext cx="4164200" cy="369332"/>
              </a:xfrm>
              <a:prstGeom prst="rect">
                <a:avLst/>
              </a:prstGeom>
              <a:noFill/>
            </p:spPr>
            <p:txBody>
              <a:bodyPr wrap="square" rtlCol="0">
                <a:spAutoFit/>
              </a:bodyPr>
              <a:lstStyle/>
              <a:p>
                <a:r>
                  <a:rPr lang="zh-CN" altLang="en-US"/>
                  <a:t>重复</a:t>
                </a:r>
                <a:r>
                  <a:rPr lang="en-US" altLang="zh-CN"/>
                  <a:t>a</a:t>
                </a:r>
                <a:r>
                  <a:rPr lang="zh-CN" altLang="en-US"/>
                  <a:t>，</a:t>
                </a:r>
                <a:r>
                  <a:rPr lang="en-US" altLang="zh-CN"/>
                  <a:t>b</a:t>
                </a:r>
                <a:r>
                  <a:rPr lang="zh-CN" altLang="en-US"/>
                  <a:t>直至最后收敛</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 </m:t>
                        </m:r>
                        <m:r>
                          <a:rPr lang="zh-CN" altLang="en-US" i="1">
                            <a:latin typeface="Cambria Math" panose="02040503050406030204" pitchFamily="18" charset="0"/>
                          </a:rPr>
                          <m:t>𝜋</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en-US" altLang="zh-CN"/>
                  <a:t>==</a:t>
                </a:r>
                <a14:m>
                  <m:oMath xmlns:m="http://schemas.openxmlformats.org/officeDocument/2006/math">
                    <m:r>
                      <a:rPr lang="zh-CN" altLang="en-US" i="1">
                        <a:latin typeface="Cambria Math" panose="02040503050406030204" pitchFamily="18" charset="0"/>
                      </a:rPr>
                      <m:t>𝜋</m:t>
                    </m:r>
                    <m:r>
                      <a:rPr lang="en-US" altLang="zh-CN">
                        <a:latin typeface="Cambria Math" panose="02040503050406030204" pitchFamily="18" charset="0"/>
                      </a:rPr>
                      <m:t>(</m:t>
                    </m:r>
                    <m:r>
                      <m:rPr>
                        <m:sty m:val="p"/>
                      </m:rPr>
                      <a:rPr lang="en-US" altLang="zh-CN">
                        <a:latin typeface="Cambria Math" panose="02040503050406030204" pitchFamily="18" charset="0"/>
                      </a:rPr>
                      <m:t>s</m:t>
                    </m:r>
                    <m:r>
                      <a:rPr lang="en-US" altLang="zh-CN">
                        <a:latin typeface="Cambria Math" panose="02040503050406030204" pitchFamily="18" charset="0"/>
                      </a:rPr>
                      <m:t>)</m:t>
                    </m:r>
                  </m:oMath>
                </a14:m>
                <a:endParaRPr lang="zh-CN" altLang="en-US"/>
              </a:p>
            </p:txBody>
          </p:sp>
        </mc:Choice>
        <mc:Fallback xmlns="">
          <p:sp>
            <p:nvSpPr>
              <p:cNvPr id="27" name="文本框 26"/>
              <p:cNvSpPr txBox="1">
                <a:spLocks noRot="1" noChangeAspect="1" noMove="1" noResize="1" noEditPoints="1" noAdjustHandles="1" noChangeArrowheads="1" noChangeShapeType="1" noTextEdit="1"/>
              </p:cNvSpPr>
              <p:nvPr/>
            </p:nvSpPr>
            <p:spPr>
              <a:xfrm>
                <a:off x="2665225" y="5465377"/>
                <a:ext cx="4164200" cy="369332"/>
              </a:xfrm>
              <a:prstGeom prst="rect">
                <a:avLst/>
              </a:prstGeom>
              <a:blipFill>
                <a:blip r:embed="rId4"/>
                <a:stretch>
                  <a:fillRect l="-1171" t="-10000" b="-26667"/>
                </a:stretch>
              </a:blipFill>
            </p:spPr>
            <p:txBody>
              <a:bodyPr/>
              <a:lstStyle/>
              <a:p>
                <a:r>
                  <a:rPr lang="zh-CN" altLang="en-US">
                    <a:noFill/>
                  </a:rPr>
                  <a:t> </a:t>
                </a:r>
              </a:p>
            </p:txBody>
          </p:sp>
        </mc:Fallback>
      </mc:AlternateContent>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2531" y="3734904"/>
            <a:ext cx="3630136" cy="2021446"/>
          </a:xfrm>
          <a:prstGeom prst="rect">
            <a:avLst/>
          </a:prstGeom>
        </p:spPr>
      </p:pic>
      <p:sp>
        <p:nvSpPr>
          <p:cNvPr id="16" name="标题 1">
            <a:extLst>
              <a:ext uri="{FF2B5EF4-FFF2-40B4-BE49-F238E27FC236}">
                <a16:creationId xmlns:a16="http://schemas.microsoft.com/office/drawing/2014/main" id="{4ADD01E5-9F2A-4205-B43E-574F8FDC7F85}"/>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6284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5" grpId="0"/>
      <p:bldP spid="2" grpId="0"/>
      <p:bldP spid="26" grpId="0"/>
      <p:bldP spid="5"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有模型学习方法：策略迭代与值迭代</a:t>
            </a:r>
          </a:p>
        </p:txBody>
      </p:sp>
      <p:sp>
        <p:nvSpPr>
          <p:cNvPr id="21" name="文本框 20"/>
          <p:cNvSpPr txBox="1"/>
          <p:nvPr/>
        </p:nvSpPr>
        <p:spPr>
          <a:xfrm>
            <a:off x="2297404" y="1515234"/>
            <a:ext cx="3123798" cy="369332"/>
          </a:xfrm>
          <a:prstGeom prst="rect">
            <a:avLst/>
          </a:prstGeom>
          <a:noFill/>
        </p:spPr>
        <p:txBody>
          <a:bodyPr wrap="square" rtlCol="0">
            <a:spAutoFit/>
          </a:bodyPr>
          <a:lstStyle/>
          <a:p>
            <a:r>
              <a:rPr lang="en-US" altLang="zh-CN"/>
              <a:t>2.</a:t>
            </a:r>
            <a:r>
              <a:rPr lang="zh-CN" altLang="en-US"/>
              <a:t>值迭代</a:t>
            </a:r>
          </a:p>
        </p:txBody>
      </p:sp>
      <p:sp>
        <p:nvSpPr>
          <p:cNvPr id="22" name="文本框 21"/>
          <p:cNvSpPr txBox="1"/>
          <p:nvPr/>
        </p:nvSpPr>
        <p:spPr>
          <a:xfrm>
            <a:off x="2588925" y="1979569"/>
            <a:ext cx="6513221" cy="369332"/>
          </a:xfrm>
          <a:prstGeom prst="rect">
            <a:avLst/>
          </a:prstGeom>
          <a:noFill/>
        </p:spPr>
        <p:txBody>
          <a:bodyPr wrap="square" rtlCol="0">
            <a:spAutoFit/>
          </a:bodyPr>
          <a:lstStyle/>
          <a:p>
            <a:r>
              <a:rPr lang="zh-CN" altLang="en-US"/>
              <a:t>核心思想：策略的改进与值函数的改进是一致的</a:t>
            </a: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143" y="2710117"/>
            <a:ext cx="3411390" cy="494206"/>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2434143" y="3596060"/>
                <a:ext cx="3411390" cy="338554"/>
              </a:xfrm>
              <a:prstGeom prst="rect">
                <a:avLst/>
              </a:prstGeom>
              <a:solidFill>
                <a:srgbClr val="CFE8CB"/>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zh-CN" altLang="en-US" sz="1600" i="1">
                              <a:latin typeface="Cambria Math" panose="02040503050406030204" pitchFamily="18" charset="0"/>
                            </a:rPr>
                            <m:t>𝜋</m:t>
                          </m:r>
                        </m:e>
                        <m:sup>
                          <m:r>
                            <a:rPr lang="en-US" altLang="zh-CN" sz="1600" i="1">
                              <a:latin typeface="Cambria Math" panose="02040503050406030204" pitchFamily="18" charset="0"/>
                            </a:rPr>
                            <m:t>′</m:t>
                          </m:r>
                        </m:sup>
                      </m:s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𝑠</m:t>
                          </m:r>
                        </m:e>
                      </m:d>
                      <m:r>
                        <a:rPr lang="en-US" altLang="zh-CN" sz="1600" i="1">
                          <a:latin typeface="Cambria Math" panose="02040503050406030204" pitchFamily="18" charset="0"/>
                        </a:rPr>
                        <m:t>=</m:t>
                      </m:r>
                      <m:r>
                        <a:rPr lang="en-US" altLang="zh-CN" sz="1600" i="1">
                          <a:latin typeface="Cambria Math" panose="02040503050406030204" pitchFamily="18" charset="0"/>
                        </a:rPr>
                        <m:t>𝑎𝑟𝑔𝑚𝑎</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𝑎</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𝐴</m:t>
                          </m:r>
                        </m:sub>
                      </m:sSub>
                      <m:r>
                        <a:rPr lang="en-US" altLang="zh-CN" sz="1600" i="1">
                          <a:latin typeface="Cambria Math" panose="02040503050406030204" pitchFamily="18" charset="0"/>
                        </a:rPr>
                        <m:t>𝑞</m:t>
                      </m:r>
                      <m:r>
                        <a:rPr lang="en-US" altLang="zh-CN" sz="1600" i="1">
                          <a:latin typeface="Cambria Math" panose="02040503050406030204" pitchFamily="18" charset="0"/>
                        </a:rPr>
                        <m:t>(</m:t>
                      </m:r>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𝑎</m:t>
                      </m:r>
                      <m:r>
                        <a:rPr lang="en-US" altLang="zh-CN" sz="1600" i="1">
                          <a:latin typeface="Cambria Math" panose="02040503050406030204" pitchFamily="18" charset="0"/>
                        </a:rPr>
                        <m:t>)</m:t>
                      </m:r>
                    </m:oMath>
                  </m:oMathPara>
                </a14:m>
                <a:endParaRPr lang="zh-CN" altLang="en-US"/>
              </a:p>
            </p:txBody>
          </p:sp>
        </mc:Choice>
        <mc:Fallback xmlns="">
          <p:sp>
            <p:nvSpPr>
              <p:cNvPr id="17" name="矩形 16"/>
              <p:cNvSpPr>
                <a:spLocks noRot="1" noChangeAspect="1" noMove="1" noResize="1" noEditPoints="1" noAdjustHandles="1" noChangeArrowheads="1" noChangeShapeType="1" noTextEdit="1"/>
              </p:cNvSpPr>
              <p:nvPr/>
            </p:nvSpPr>
            <p:spPr>
              <a:xfrm>
                <a:off x="2434143" y="3596060"/>
                <a:ext cx="3411390" cy="338554"/>
              </a:xfrm>
              <a:prstGeom prst="rect">
                <a:avLst/>
              </a:prstGeom>
              <a:blipFill>
                <a:blip r:embed="rId3"/>
                <a:stretch>
                  <a:fillRect b="-12727"/>
                </a:stretch>
              </a:blipFill>
            </p:spPr>
            <p:txBody>
              <a:bodyPr/>
              <a:lstStyle/>
              <a:p>
                <a:r>
                  <a:rPr lang="zh-CN" altLang="en-US">
                    <a:noFill/>
                  </a:rPr>
                  <a:t> </a:t>
                </a:r>
              </a:p>
            </p:txBody>
          </p:sp>
        </mc:Fallback>
      </mc:AlternateContent>
      <p:sp>
        <p:nvSpPr>
          <p:cNvPr id="4" name="矩形 3"/>
          <p:cNvSpPr/>
          <p:nvPr/>
        </p:nvSpPr>
        <p:spPr>
          <a:xfrm>
            <a:off x="3305305" y="2386335"/>
            <a:ext cx="1107996" cy="369332"/>
          </a:xfrm>
          <a:prstGeom prst="rect">
            <a:avLst/>
          </a:prstGeom>
        </p:spPr>
        <p:txBody>
          <a:bodyPr wrap="none">
            <a:spAutoFit/>
          </a:bodyPr>
          <a:lstStyle/>
          <a:p>
            <a:r>
              <a:rPr lang="zh-CN" altLang="en-US"/>
              <a:t>策略评估</a:t>
            </a:r>
          </a:p>
        </p:txBody>
      </p:sp>
      <p:sp>
        <p:nvSpPr>
          <p:cNvPr id="8" name="矩形 7"/>
          <p:cNvSpPr/>
          <p:nvPr/>
        </p:nvSpPr>
        <p:spPr>
          <a:xfrm>
            <a:off x="3305305" y="3236760"/>
            <a:ext cx="1107996" cy="369332"/>
          </a:xfrm>
          <a:prstGeom prst="rect">
            <a:avLst/>
          </a:prstGeom>
        </p:spPr>
        <p:txBody>
          <a:bodyPr wrap="none">
            <a:spAutoFit/>
          </a:bodyPr>
          <a:lstStyle/>
          <a:p>
            <a:r>
              <a:rPr lang="zh-CN" altLang="en-US"/>
              <a:t>策略改进</a:t>
            </a:r>
          </a:p>
        </p:txBody>
      </p:sp>
      <p:sp>
        <p:nvSpPr>
          <p:cNvPr id="19" name="右大括号 18"/>
          <p:cNvSpPr/>
          <p:nvPr/>
        </p:nvSpPr>
        <p:spPr>
          <a:xfrm>
            <a:off x="5847308" y="2924175"/>
            <a:ext cx="286792" cy="89040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3" y="3204323"/>
            <a:ext cx="3262585" cy="469276"/>
          </a:xfrm>
          <a:prstGeom prst="rect">
            <a:avLst/>
          </a:prstGeom>
        </p:spPr>
      </p:pic>
      <p:sp>
        <p:nvSpPr>
          <p:cNvPr id="23" name="矩形 22"/>
          <p:cNvSpPr/>
          <p:nvPr/>
        </p:nvSpPr>
        <p:spPr>
          <a:xfrm>
            <a:off x="6794944" y="2739509"/>
            <a:ext cx="2492990" cy="369332"/>
          </a:xfrm>
          <a:prstGeom prst="rect">
            <a:avLst/>
          </a:prstGeom>
        </p:spPr>
        <p:txBody>
          <a:bodyPr wrap="none">
            <a:spAutoFit/>
          </a:bodyPr>
          <a:lstStyle/>
          <a:p>
            <a:r>
              <a:rPr lang="zh-CN" altLang="en-US"/>
              <a:t>导出值迭代的更新公式</a:t>
            </a:r>
          </a:p>
        </p:txBody>
      </p:sp>
      <p:sp>
        <p:nvSpPr>
          <p:cNvPr id="11" name="矩形 10"/>
          <p:cNvSpPr/>
          <p:nvPr/>
        </p:nvSpPr>
        <p:spPr>
          <a:xfrm>
            <a:off x="3823076" y="4420053"/>
            <a:ext cx="5050128" cy="923330"/>
          </a:xfrm>
          <a:prstGeom prst="rect">
            <a:avLst/>
          </a:prstGeom>
        </p:spPr>
        <p:txBody>
          <a:bodyPr wrap="square">
            <a:spAutoFit/>
          </a:bodyPr>
          <a:lstStyle/>
          <a:p>
            <a:r>
              <a:rPr lang="zh-CN" altLang="en-US">
                <a:solidFill>
                  <a:srgbClr val="000000"/>
                </a:solidFill>
                <a:latin typeface="Verdana" panose="020B0604030504040204" pitchFamily="34" charset="0"/>
              </a:rPr>
              <a:t>优点：没有等到状态价值收敛才调整策略，而是随着状态价值的迭代及时调整策略</a:t>
            </a:r>
            <a:r>
              <a:rPr lang="en-US" altLang="zh-CN">
                <a:solidFill>
                  <a:srgbClr val="000000"/>
                </a:solidFill>
                <a:latin typeface="Verdana" panose="020B0604030504040204" pitchFamily="34" charset="0"/>
              </a:rPr>
              <a:t>, </a:t>
            </a:r>
            <a:r>
              <a:rPr lang="zh-CN" altLang="en-US">
                <a:solidFill>
                  <a:srgbClr val="000000"/>
                </a:solidFill>
                <a:latin typeface="Verdana" panose="020B0604030504040204" pitchFamily="34" charset="0"/>
              </a:rPr>
              <a:t>这样可以大大减少迭代次数。</a:t>
            </a:r>
            <a:endParaRPr lang="zh-CN" altLang="en-US"/>
          </a:p>
        </p:txBody>
      </p:sp>
      <p:sp>
        <p:nvSpPr>
          <p:cNvPr id="18" name="标题 1">
            <a:extLst>
              <a:ext uri="{FF2B5EF4-FFF2-40B4-BE49-F238E27FC236}">
                <a16:creationId xmlns:a16="http://schemas.microsoft.com/office/drawing/2014/main" id="{EF722267-E891-4201-A9FF-4E832449E945}"/>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58886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17" grpId="0" animBg="1"/>
      <p:bldP spid="4" grpId="0"/>
      <p:bldP spid="8" grpId="0"/>
      <p:bldP spid="19" grpId="0" animBg="1"/>
      <p:bldP spid="2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011334" y="973595"/>
            <a:ext cx="8587068"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b="1" dirty="0">
                <a:latin typeface="+mj-ea"/>
                <a:ea typeface="+mj-ea"/>
              </a:rPr>
              <a:t>本章内容</a:t>
            </a:r>
          </a:p>
          <a:p>
            <a:pPr lvl="1">
              <a:lnSpc>
                <a:spcPct val="150000"/>
              </a:lnSpc>
            </a:pPr>
            <a:r>
              <a:rPr lang="zh-CN" altLang="en-US" sz="2000" dirty="0"/>
              <a:t>决策、决策分析的概念及其特征</a:t>
            </a:r>
          </a:p>
          <a:p>
            <a:pPr lvl="1">
              <a:lnSpc>
                <a:spcPct val="150000"/>
              </a:lnSpc>
            </a:pPr>
            <a:r>
              <a:rPr lang="zh-CN" altLang="en-US" sz="2000" dirty="0"/>
              <a:t>决策环境与决策过程</a:t>
            </a:r>
          </a:p>
          <a:p>
            <a:pPr lvl="1">
              <a:lnSpc>
                <a:spcPct val="150000"/>
              </a:lnSpc>
            </a:pPr>
            <a:r>
              <a:rPr lang="zh-CN" altLang="en-US" sz="2000" dirty="0"/>
              <a:t>风险性决策</a:t>
            </a:r>
            <a:endParaRPr lang="en-US" altLang="zh-CN" sz="2000" dirty="0"/>
          </a:p>
          <a:p>
            <a:pPr lvl="1">
              <a:lnSpc>
                <a:spcPct val="150000"/>
              </a:lnSpc>
            </a:pPr>
            <a:r>
              <a:rPr lang="zh-CN" altLang="en-US" sz="2000" dirty="0"/>
              <a:t>强化学习介绍以及基于强化学习的决策</a:t>
            </a:r>
          </a:p>
          <a:p>
            <a:pPr lvl="1">
              <a:lnSpc>
                <a:spcPct val="150000"/>
              </a:lnSpc>
            </a:pPr>
            <a:r>
              <a:rPr lang="zh-CN" altLang="en-US" sz="2000" dirty="0"/>
              <a:t>灵敏度分析</a:t>
            </a:r>
          </a:p>
          <a:p>
            <a:pPr lvl="1">
              <a:lnSpc>
                <a:spcPct val="150000"/>
              </a:lnSpc>
            </a:pPr>
            <a:r>
              <a:rPr lang="zh-CN" altLang="en-US" sz="2000" dirty="0"/>
              <a:t>情报的价值和贝叶斯决策</a:t>
            </a:r>
          </a:p>
          <a:p>
            <a:pPr lvl="1">
              <a:lnSpc>
                <a:spcPct val="150000"/>
              </a:lnSpc>
            </a:pPr>
            <a:r>
              <a:rPr lang="zh-CN" altLang="en-US" sz="2000" dirty="0">
                <a:hlinkClick r:id="rId2" action="ppaction://hlinksldjump"/>
              </a:rPr>
              <a:t>决策支持系统</a:t>
            </a:r>
            <a:endParaRPr lang="zh-CN" altLang="en-US" sz="2000" dirty="0"/>
          </a:p>
          <a:p>
            <a:pPr lvl="1">
              <a:lnSpc>
                <a:spcPct val="150000"/>
              </a:lnSpc>
            </a:pPr>
            <a:r>
              <a:rPr lang="zh-CN" altLang="en-US" sz="2000" dirty="0"/>
              <a:t>冲突分析</a:t>
            </a:r>
          </a:p>
          <a:p>
            <a:pPr marL="457200" lvl="1" indent="0">
              <a:buNone/>
            </a:pPr>
            <a:endParaRPr lang="en-US" altLang="zh-CN" dirty="0"/>
          </a:p>
          <a:p>
            <a:pPr marL="457200" lvl="1" indent="0">
              <a:buNone/>
            </a:pPr>
            <a:endParaRPr lang="en-US" altLang="zh-CN" dirty="0"/>
          </a:p>
        </p:txBody>
      </p:sp>
      <p:sp>
        <p:nvSpPr>
          <p:cNvPr id="12" name="标题 1">
            <a:extLst>
              <a:ext uri="{FF2B5EF4-FFF2-40B4-BE49-F238E27FC236}">
                <a16:creationId xmlns:a16="http://schemas.microsoft.com/office/drawing/2014/main" id="{2E043ABA-090E-4DF3-B1DC-3F72B94D973C}"/>
              </a:ext>
            </a:extLst>
          </p:cNvPr>
          <p:cNvSpPr txBox="1">
            <a:spLocks/>
          </p:cNvSpPr>
          <p:nvPr/>
        </p:nvSpPr>
        <p:spPr>
          <a:xfrm>
            <a:off x="1493517" y="254675"/>
            <a:ext cx="1926780" cy="718920"/>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课程内容</a:t>
            </a:r>
          </a:p>
        </p:txBody>
      </p:sp>
    </p:spTree>
    <p:extLst>
      <p:ext uri="{BB962C8B-B14F-4D97-AF65-F5344CB8AC3E}">
        <p14:creationId xmlns:p14="http://schemas.microsoft.com/office/powerpoint/2010/main" val="266012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有模型学习方法：策略迭代与值迭代</a:t>
            </a:r>
            <a:endParaRPr kumimoji="1" lang="zh-CN" altLang="en-US" sz="2400" dirty="0">
              <a:latin typeface="+mn-ea"/>
            </a:endParaRPr>
          </a:p>
        </p:txBody>
      </p:sp>
      <p:sp>
        <p:nvSpPr>
          <p:cNvPr id="21" name="文本框 20"/>
          <p:cNvSpPr txBox="1"/>
          <p:nvPr/>
        </p:nvSpPr>
        <p:spPr>
          <a:xfrm>
            <a:off x="2807944" y="1733432"/>
            <a:ext cx="2505894" cy="369332"/>
          </a:xfrm>
          <a:prstGeom prst="rect">
            <a:avLst/>
          </a:prstGeom>
          <a:noFill/>
        </p:spPr>
        <p:txBody>
          <a:bodyPr wrap="square" rtlCol="0">
            <a:spAutoFit/>
          </a:bodyPr>
          <a:lstStyle/>
          <a:p>
            <a:r>
              <a:rPr lang="zh-CN" altLang="en-US"/>
              <a:t>策略迭代伪代码</a:t>
            </a:r>
          </a:p>
        </p:txBody>
      </p:sp>
      <p:pic>
        <p:nvPicPr>
          <p:cNvPr id="10242" name="Picture 2" descr="https://pic1.zhimg.com/80/v2-d7d9a5276f2a56e8fe53ad0626629d10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101" y="2164238"/>
            <a:ext cx="3815432" cy="260191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453" y="4429085"/>
            <a:ext cx="667197" cy="269917"/>
          </a:xfrm>
          <a:prstGeom prst="rect">
            <a:avLst/>
          </a:prstGeom>
        </p:spPr>
      </p:pic>
      <p:sp>
        <p:nvSpPr>
          <p:cNvPr id="3" name="文本框 2"/>
          <p:cNvSpPr txBox="1"/>
          <p:nvPr/>
        </p:nvSpPr>
        <p:spPr>
          <a:xfrm>
            <a:off x="5030787" y="4533800"/>
            <a:ext cx="196850" cy="200055"/>
          </a:xfrm>
          <a:prstGeom prst="rect">
            <a:avLst/>
          </a:prstGeom>
          <a:noFill/>
        </p:spPr>
        <p:txBody>
          <a:bodyPr wrap="square" rtlCol="0">
            <a:spAutoFit/>
          </a:bodyPr>
          <a:lstStyle/>
          <a:p>
            <a:r>
              <a:rPr lang="en-US" altLang="zh-CN" sz="700"/>
              <a:t>2</a:t>
            </a:r>
            <a:endParaRPr lang="zh-CN" altLang="en-US" sz="700"/>
          </a:p>
        </p:txBody>
      </p:sp>
      <p:pic>
        <p:nvPicPr>
          <p:cNvPr id="10244" name="Picture 4" descr="https://img-blog.csdnimg.cn/20191203172842363.png?x-oss-process=image/watermark,type_ZmFuZ3poZW5naGVpdGk,shadow_10,text_aHR0cHM6Ly9ibG9nLmNzZG4ubmV0L3dzaHpk,size_16,color_FFFFFF,t_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022" y="2190805"/>
            <a:ext cx="4474614" cy="204702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371" y="3631676"/>
            <a:ext cx="1143128" cy="609685"/>
          </a:xfrm>
          <a:prstGeom prst="rect">
            <a:avLst/>
          </a:prstGeom>
        </p:spPr>
      </p:pic>
      <p:sp>
        <p:nvSpPr>
          <p:cNvPr id="24" name="文本框 23"/>
          <p:cNvSpPr txBox="1"/>
          <p:nvPr/>
        </p:nvSpPr>
        <p:spPr>
          <a:xfrm>
            <a:off x="7380041" y="1733432"/>
            <a:ext cx="2505894" cy="369332"/>
          </a:xfrm>
          <a:prstGeom prst="rect">
            <a:avLst/>
          </a:prstGeom>
          <a:noFill/>
        </p:spPr>
        <p:txBody>
          <a:bodyPr wrap="square" rtlCol="0">
            <a:spAutoFit/>
          </a:bodyPr>
          <a:lstStyle/>
          <a:p>
            <a:r>
              <a:rPr lang="zh-CN" altLang="en-US"/>
              <a:t>值迭代伪代码</a:t>
            </a:r>
          </a:p>
        </p:txBody>
      </p:sp>
      <p:sp>
        <p:nvSpPr>
          <p:cNvPr id="13" name="标题 1">
            <a:extLst>
              <a:ext uri="{FF2B5EF4-FFF2-40B4-BE49-F238E27FC236}">
                <a16:creationId xmlns:a16="http://schemas.microsoft.com/office/drawing/2014/main" id="{379CD0D2-07F8-439B-B09E-A6C447263C26}"/>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570950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无模型学习方法：</a:t>
            </a:r>
            <a:r>
              <a:rPr kumimoji="1" lang="en-US" altLang="zh-CN" sz="2400">
                <a:latin typeface="+mn-ea"/>
              </a:rPr>
              <a:t>Q-Learning</a:t>
            </a:r>
            <a:endParaRPr kumimoji="1" lang="zh-CN" altLang="en-US" sz="2400" dirty="0">
              <a:latin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3" y="4429085"/>
            <a:ext cx="667197" cy="269917"/>
          </a:xfrm>
          <a:prstGeom prst="rect">
            <a:avLst/>
          </a:prstGeom>
        </p:spPr>
      </p:pic>
      <p:sp>
        <p:nvSpPr>
          <p:cNvPr id="3" name="文本框 2"/>
          <p:cNvSpPr txBox="1"/>
          <p:nvPr/>
        </p:nvSpPr>
        <p:spPr>
          <a:xfrm>
            <a:off x="5030787" y="4533800"/>
            <a:ext cx="196850" cy="200055"/>
          </a:xfrm>
          <a:prstGeom prst="rect">
            <a:avLst/>
          </a:prstGeom>
          <a:noFill/>
        </p:spPr>
        <p:txBody>
          <a:bodyPr wrap="square" rtlCol="0">
            <a:spAutoFit/>
          </a:bodyPr>
          <a:lstStyle/>
          <a:p>
            <a:r>
              <a:rPr lang="en-US" altLang="zh-CN" sz="700"/>
              <a:t>2</a:t>
            </a:r>
            <a:endParaRPr lang="zh-CN" altLang="en-US" sz="70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4371" y="3631676"/>
            <a:ext cx="1143128" cy="609685"/>
          </a:xfrm>
          <a:prstGeom prst="rect">
            <a:avLst/>
          </a:prstGeom>
        </p:spPr>
      </p:pic>
      <p:sp>
        <p:nvSpPr>
          <p:cNvPr id="4" name="文本框 3"/>
          <p:cNvSpPr txBox="1"/>
          <p:nvPr/>
        </p:nvSpPr>
        <p:spPr>
          <a:xfrm>
            <a:off x="2724153" y="1564073"/>
            <a:ext cx="6410325" cy="1200329"/>
          </a:xfrm>
          <a:prstGeom prst="rect">
            <a:avLst/>
          </a:prstGeom>
          <a:noFill/>
        </p:spPr>
        <p:txBody>
          <a:bodyPr wrap="square" rtlCol="0">
            <a:spAutoFit/>
          </a:bodyPr>
          <a:lstStyle/>
          <a:p>
            <a:r>
              <a:rPr lang="zh-CN" altLang="en-US"/>
              <a:t>相比于有模型的方法，无模型的方法最大难点在于：</a:t>
            </a:r>
            <a:endParaRPr lang="en-US" altLang="zh-CN"/>
          </a:p>
          <a:p>
            <a:endParaRPr lang="en-US" altLang="zh-CN"/>
          </a:p>
          <a:p>
            <a:r>
              <a:rPr lang="zh-CN" altLang="en-US"/>
              <a:t>    模型的未知，即模型状态转移概率矩阵</a:t>
            </a:r>
            <a:r>
              <a:rPr lang="en-US" altLang="zh-CN"/>
              <a:t>P</a:t>
            </a:r>
            <a:r>
              <a:rPr lang="zh-CN" altLang="en-US"/>
              <a:t>是未知的。这样就无法对价值函数进行计算。</a:t>
            </a:r>
          </a:p>
        </p:txBody>
      </p:sp>
      <p:sp>
        <p:nvSpPr>
          <p:cNvPr id="8" name="矩形 7"/>
          <p:cNvSpPr/>
          <p:nvPr/>
        </p:nvSpPr>
        <p:spPr>
          <a:xfrm>
            <a:off x="2335103" y="2885069"/>
            <a:ext cx="4572000" cy="369332"/>
          </a:xfrm>
          <a:prstGeom prst="rect">
            <a:avLst/>
          </a:prstGeom>
        </p:spPr>
        <p:txBody>
          <a:bodyPr>
            <a:spAutoFit/>
          </a:bodyPr>
          <a:lstStyle/>
          <a:p>
            <a:pPr marL="285750" indent="-285750">
              <a:buFont typeface="Wingdings" panose="05000000000000000000" pitchFamily="2" charset="2"/>
              <a:buChar char="l"/>
            </a:pPr>
            <a:r>
              <a:rPr lang="zh-CN" altLang="en-US"/>
              <a:t>时序差分（</a:t>
            </a:r>
            <a:r>
              <a:rPr lang="en-US" altLang="zh-CN"/>
              <a:t>TD-error</a:t>
            </a:r>
            <a:r>
              <a:rPr lang="zh-CN" altLang="en-US"/>
              <a:t>）</a:t>
            </a:r>
            <a:endParaRPr lang="en-US" altLang="zh-CN"/>
          </a:p>
        </p:txBody>
      </p:sp>
      <p:sp>
        <p:nvSpPr>
          <p:cNvPr id="9" name="矩形 8"/>
          <p:cNvSpPr/>
          <p:nvPr/>
        </p:nvSpPr>
        <p:spPr>
          <a:xfrm>
            <a:off x="2838450" y="3398389"/>
            <a:ext cx="4572000" cy="369332"/>
          </a:xfrm>
          <a:prstGeom prst="rect">
            <a:avLst/>
          </a:prstGeom>
        </p:spPr>
        <p:txBody>
          <a:bodyPr>
            <a:spAutoFit/>
          </a:bodyPr>
          <a:lstStyle/>
          <a:p>
            <a:r>
              <a:rPr lang="zh-CN" altLang="en-US"/>
              <a:t>由于</a:t>
            </a:r>
            <a:endParaRPr lang="en-US" altLang="zh-CN"/>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388" y="3365488"/>
            <a:ext cx="3800760" cy="435134"/>
          </a:xfrm>
          <a:prstGeom prst="rect">
            <a:avLst/>
          </a:prstGeom>
        </p:spPr>
      </p:pic>
      <p:sp>
        <p:nvSpPr>
          <p:cNvPr id="12" name="矩形 11"/>
          <p:cNvSpPr/>
          <p:nvPr/>
        </p:nvSpPr>
        <p:spPr>
          <a:xfrm>
            <a:off x="2838450" y="3939205"/>
            <a:ext cx="415498" cy="369332"/>
          </a:xfrm>
          <a:prstGeom prst="rect">
            <a:avLst/>
          </a:prstGeom>
        </p:spPr>
        <p:txBody>
          <a:bodyPr wrap="none">
            <a:spAutoFit/>
          </a:bodyPr>
          <a:lstStyle/>
          <a:p>
            <a:r>
              <a:rPr lang="zh-CN" altLang="en-US"/>
              <a:t>将</a:t>
            </a:r>
            <a:endParaRPr lang="en-US" altLang="zh-CN"/>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192" y="3932492"/>
            <a:ext cx="1771897" cy="333422"/>
          </a:xfrm>
          <a:prstGeom prst="rect">
            <a:avLst/>
          </a:prstGeom>
        </p:spPr>
      </p:pic>
      <p:sp>
        <p:nvSpPr>
          <p:cNvPr id="20" name="矩形 19"/>
          <p:cNvSpPr/>
          <p:nvPr/>
        </p:nvSpPr>
        <p:spPr>
          <a:xfrm>
            <a:off x="5309560" y="3944740"/>
            <a:ext cx="1646605" cy="369332"/>
          </a:xfrm>
          <a:prstGeom prst="rect">
            <a:avLst/>
          </a:prstGeom>
        </p:spPr>
        <p:txBody>
          <a:bodyPr wrap="none">
            <a:spAutoFit/>
          </a:bodyPr>
          <a:lstStyle/>
          <a:p>
            <a:r>
              <a:rPr lang="zh-CN" altLang="en-US"/>
              <a:t>称为</a:t>
            </a:r>
            <a:r>
              <a:rPr lang="en-US" altLang="zh-CN"/>
              <a:t>TD</a:t>
            </a:r>
            <a:r>
              <a:rPr lang="zh-CN" altLang="en-US"/>
              <a:t>目标值</a:t>
            </a:r>
            <a:endParaRPr lang="en-US" altLang="zh-CN"/>
          </a:p>
        </p:txBody>
      </p:sp>
      <p:sp>
        <p:nvSpPr>
          <p:cNvPr id="22" name="矩形 21"/>
          <p:cNvSpPr/>
          <p:nvPr/>
        </p:nvSpPr>
        <p:spPr>
          <a:xfrm>
            <a:off x="2853744" y="4329667"/>
            <a:ext cx="415498" cy="369332"/>
          </a:xfrm>
          <a:prstGeom prst="rect">
            <a:avLst/>
          </a:prstGeom>
        </p:spPr>
        <p:txBody>
          <a:bodyPr wrap="none">
            <a:spAutoFit/>
          </a:bodyPr>
          <a:lstStyle/>
          <a:p>
            <a:r>
              <a:rPr lang="zh-CN" altLang="en-US"/>
              <a:t>将</a:t>
            </a:r>
            <a:endParaRPr lang="en-US" altLang="zh-CN"/>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288" y="4331629"/>
            <a:ext cx="2762636" cy="428685"/>
          </a:xfrm>
          <a:prstGeom prst="rect">
            <a:avLst/>
          </a:prstGeom>
        </p:spPr>
      </p:pic>
      <p:sp>
        <p:nvSpPr>
          <p:cNvPr id="23" name="矩形 22"/>
          <p:cNvSpPr/>
          <p:nvPr/>
        </p:nvSpPr>
        <p:spPr>
          <a:xfrm>
            <a:off x="6227732" y="4349131"/>
            <a:ext cx="1518364" cy="369332"/>
          </a:xfrm>
          <a:prstGeom prst="rect">
            <a:avLst/>
          </a:prstGeom>
        </p:spPr>
        <p:txBody>
          <a:bodyPr wrap="none">
            <a:spAutoFit/>
          </a:bodyPr>
          <a:lstStyle/>
          <a:p>
            <a:r>
              <a:rPr lang="zh-CN" altLang="en-US"/>
              <a:t>称为</a:t>
            </a:r>
            <a:r>
              <a:rPr lang="en-US" altLang="zh-CN"/>
              <a:t>TD-error</a:t>
            </a:r>
          </a:p>
        </p:txBody>
      </p:sp>
      <p:sp>
        <p:nvSpPr>
          <p:cNvPr id="17" name="矩形 16"/>
          <p:cNvSpPr/>
          <p:nvPr/>
        </p:nvSpPr>
        <p:spPr>
          <a:xfrm>
            <a:off x="2206044" y="5050656"/>
            <a:ext cx="8919156" cy="369332"/>
          </a:xfrm>
          <a:prstGeom prst="rect">
            <a:avLst/>
          </a:prstGeom>
        </p:spPr>
        <p:txBody>
          <a:bodyPr wrap="square">
            <a:spAutoFit/>
          </a:bodyPr>
          <a:lstStyle/>
          <a:p>
            <a:r>
              <a:rPr lang="zh-CN" altLang="en-US"/>
              <a:t>通过不断缩小</a:t>
            </a:r>
            <a:r>
              <a:rPr lang="en-US" altLang="zh-CN"/>
              <a:t>TD-error</a:t>
            </a:r>
            <a:r>
              <a:rPr lang="zh-CN" altLang="en-US"/>
              <a:t>来完成无模型学习对于价值函数的估计，类似于监督学习</a:t>
            </a:r>
          </a:p>
        </p:txBody>
      </p:sp>
      <p:sp>
        <p:nvSpPr>
          <p:cNvPr id="21" name="标题 1">
            <a:extLst>
              <a:ext uri="{FF2B5EF4-FFF2-40B4-BE49-F238E27FC236}">
                <a16:creationId xmlns:a16="http://schemas.microsoft.com/office/drawing/2014/main" id="{D5F626C6-2295-4BDD-B66E-ECD2848F3241}"/>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41942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4" grpId="0"/>
      <p:bldP spid="8" grpId="0"/>
      <p:bldP spid="9" grpId="0"/>
      <p:bldP spid="12" grpId="0"/>
      <p:bldP spid="20" grpId="0"/>
      <p:bldP spid="22" grpId="0"/>
      <p:bldP spid="23"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无模型学习方法：</a:t>
            </a:r>
            <a:r>
              <a:rPr kumimoji="1" lang="en-US" altLang="zh-CN" sz="2400">
                <a:latin typeface="+mn-ea"/>
              </a:rPr>
              <a:t>Q-Learning</a:t>
            </a:r>
            <a:endParaRPr kumimoji="1" lang="zh-CN" altLang="en-US" sz="2400" dirty="0">
              <a:latin typeface="+mn-ea"/>
            </a:endParaRPr>
          </a:p>
        </p:txBody>
      </p:sp>
      <p:sp>
        <p:nvSpPr>
          <p:cNvPr id="8" name="矩形 7"/>
          <p:cNvSpPr/>
          <p:nvPr/>
        </p:nvSpPr>
        <p:spPr>
          <a:xfrm>
            <a:off x="2324100" y="1648849"/>
            <a:ext cx="4572000" cy="369332"/>
          </a:xfrm>
          <a:prstGeom prst="rect">
            <a:avLst/>
          </a:prstGeom>
        </p:spPr>
        <p:txBody>
          <a:bodyPr>
            <a:spAutoFit/>
          </a:bodyPr>
          <a:lstStyle/>
          <a:p>
            <a:r>
              <a:rPr lang="zh-CN" altLang="en-US"/>
              <a:t>目标函数：</a:t>
            </a:r>
            <a:endParaRPr lang="en-US" altLang="zh-CN"/>
          </a:p>
        </p:txBody>
      </p:sp>
      <mc:AlternateContent xmlns:mc="http://schemas.openxmlformats.org/markup-compatibility/2006" xmlns:a14="http://schemas.microsoft.com/office/drawing/2010/main">
        <mc:Choice Requires="a14">
          <p:sp>
            <p:nvSpPr>
              <p:cNvPr id="15" name="矩形 14"/>
              <p:cNvSpPr/>
              <p:nvPr/>
            </p:nvSpPr>
            <p:spPr>
              <a:xfrm>
                <a:off x="3700186" y="1631056"/>
                <a:ext cx="2486578" cy="369332"/>
              </a:xfrm>
              <a:prstGeom prst="rect">
                <a:avLst/>
              </a:prstGeom>
              <a:solidFill>
                <a:srgbClr val="CFE8CB"/>
              </a:solidFill>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min</m:t>
                          </m:r>
                        </m:fName>
                        <m:e>
                          <m:r>
                            <a:rPr lang="en-US" altLang="zh-CN" i="1">
                              <a:latin typeface="Cambria Math" panose="02040503050406030204" pitchFamily="18" charset="0"/>
                            </a:rPr>
                            <m:t>𝑀𝑆𝐸</m:t>
                          </m:r>
                          <m:r>
                            <a:rPr lang="en-US" altLang="zh-CN" i="1">
                              <a:latin typeface="Cambria Math" panose="02040503050406030204" pitchFamily="18" charset="0"/>
                            </a:rPr>
                            <m:t>(</m:t>
                          </m:r>
                          <m:r>
                            <a:rPr lang="en-US" altLang="zh-CN" i="1">
                              <a:latin typeface="Cambria Math" panose="02040503050406030204" pitchFamily="18" charset="0"/>
                            </a:rPr>
                            <m:t>𝑇𝐷</m:t>
                          </m:r>
                          <m:r>
                            <a:rPr lang="en-US" altLang="zh-CN" i="1">
                              <a:latin typeface="Cambria Math" panose="02040503050406030204" pitchFamily="18" charset="0"/>
                            </a:rPr>
                            <m:t>−</m:t>
                          </m:r>
                          <m:r>
                            <a:rPr lang="en-US" altLang="zh-CN" i="1">
                              <a:latin typeface="Cambria Math" panose="02040503050406030204" pitchFamily="18" charset="0"/>
                            </a:rPr>
                            <m:t>𝑒𝑟𝑟𝑜𝑟</m:t>
                          </m:r>
                          <m:r>
                            <a:rPr lang="en-US" altLang="zh-CN" i="1">
                              <a:latin typeface="Cambria Math" panose="02040503050406030204" pitchFamily="18" charset="0"/>
                            </a:rPr>
                            <m:t>)</m:t>
                          </m:r>
                        </m:e>
                      </m:func>
                    </m:oMath>
                  </m:oMathPara>
                </a14:m>
                <a:endParaRPr lang="zh-CN" altLang="en-US"/>
              </a:p>
            </p:txBody>
          </p:sp>
        </mc:Choice>
        <mc:Fallback xmlns="">
          <p:sp>
            <p:nvSpPr>
              <p:cNvPr id="15" name="矩形 14"/>
              <p:cNvSpPr>
                <a:spLocks noRot="1" noChangeAspect="1" noMove="1" noResize="1" noEditPoints="1" noAdjustHandles="1" noChangeArrowheads="1" noChangeShapeType="1" noTextEdit="1"/>
              </p:cNvSpPr>
              <p:nvPr/>
            </p:nvSpPr>
            <p:spPr>
              <a:xfrm>
                <a:off x="3700186" y="1631056"/>
                <a:ext cx="2486578" cy="369332"/>
              </a:xfrm>
              <a:prstGeom prst="rect">
                <a:avLst/>
              </a:prstGeom>
              <a:blipFill>
                <a:blip r:embed="rId2"/>
                <a:stretch>
                  <a:fillRect b="-15000"/>
                </a:stretch>
              </a:blipFill>
            </p:spPr>
            <p:txBody>
              <a:bodyPr/>
              <a:lstStyle/>
              <a:p>
                <a:r>
                  <a:rPr lang="zh-CN" altLang="en-US">
                    <a:noFill/>
                  </a:rPr>
                  <a:t> </a:t>
                </a:r>
              </a:p>
            </p:txBody>
          </p:sp>
        </mc:Fallback>
      </mc:AlternateContent>
      <p:sp>
        <p:nvSpPr>
          <p:cNvPr id="18" name="矩形 17"/>
          <p:cNvSpPr/>
          <p:nvPr/>
        </p:nvSpPr>
        <p:spPr>
          <a:xfrm>
            <a:off x="2324100" y="2293839"/>
            <a:ext cx="5929828" cy="369332"/>
          </a:xfrm>
          <a:prstGeom prst="rect">
            <a:avLst/>
          </a:prstGeom>
        </p:spPr>
        <p:txBody>
          <a:bodyPr wrap="none">
            <a:spAutoFit/>
          </a:bodyPr>
          <a:lstStyle/>
          <a:p>
            <a:r>
              <a:rPr lang="zh-CN" altLang="en-US"/>
              <a:t>由于</a:t>
            </a:r>
            <a:r>
              <a:rPr lang="en-US" altLang="zh-CN"/>
              <a:t>V</a:t>
            </a:r>
            <a:r>
              <a:rPr lang="zh-CN" altLang="en-US"/>
              <a:t>函数与</a:t>
            </a:r>
            <a:r>
              <a:rPr lang="en-US" altLang="zh-CN"/>
              <a:t>Q</a:t>
            </a:r>
            <a:r>
              <a:rPr lang="zh-CN" altLang="en-US"/>
              <a:t>函数的可转换性，估计</a:t>
            </a:r>
            <a:r>
              <a:rPr lang="en-US" altLang="zh-CN"/>
              <a:t>V</a:t>
            </a:r>
            <a:r>
              <a:rPr lang="zh-CN" altLang="en-US"/>
              <a:t>函数与</a:t>
            </a:r>
            <a:r>
              <a:rPr lang="en-US" altLang="zh-CN"/>
              <a:t>Q</a:t>
            </a:r>
            <a:r>
              <a:rPr lang="zh-CN" altLang="en-US"/>
              <a:t>函数等价</a:t>
            </a:r>
            <a:endParaRPr lang="en-US" altLang="zh-CN"/>
          </a:p>
        </p:txBody>
      </p:sp>
      <p:sp>
        <p:nvSpPr>
          <p:cNvPr id="24" name="矩形 23"/>
          <p:cNvSpPr/>
          <p:nvPr/>
        </p:nvSpPr>
        <p:spPr>
          <a:xfrm>
            <a:off x="2324100" y="2938829"/>
            <a:ext cx="4572000" cy="369332"/>
          </a:xfrm>
          <a:prstGeom prst="rect">
            <a:avLst/>
          </a:prstGeom>
        </p:spPr>
        <p:txBody>
          <a:bodyPr>
            <a:spAutoFit/>
          </a:bodyPr>
          <a:lstStyle/>
          <a:p>
            <a:r>
              <a:rPr lang="zh-CN" altLang="en-US"/>
              <a:t>更新公式：</a:t>
            </a:r>
            <a:endParaRPr lang="en-US" altLang="zh-CN"/>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38" y="2869953"/>
            <a:ext cx="5910688" cy="425495"/>
          </a:xfrm>
          <a:prstGeom prst="rect">
            <a:avLst/>
          </a:prstGeom>
        </p:spPr>
      </p:pic>
      <p:pic>
        <p:nvPicPr>
          <p:cNvPr id="25" name="图片 24"/>
          <p:cNvPicPr>
            <a:picLocks noChangeAspect="1"/>
          </p:cNvPicPr>
          <p:nvPr/>
        </p:nvPicPr>
        <p:blipFill>
          <a:blip r:embed="rId4"/>
          <a:stretch>
            <a:fillRect/>
          </a:stretch>
        </p:blipFill>
        <p:spPr>
          <a:xfrm>
            <a:off x="3623838" y="4184203"/>
            <a:ext cx="5664096" cy="1987999"/>
          </a:xfrm>
          <a:prstGeom prst="rect">
            <a:avLst/>
          </a:prstGeom>
        </p:spPr>
      </p:pic>
      <p:sp>
        <p:nvSpPr>
          <p:cNvPr id="21" name="矩形 20"/>
          <p:cNvSpPr/>
          <p:nvPr/>
        </p:nvSpPr>
        <p:spPr>
          <a:xfrm>
            <a:off x="2335292" y="3607576"/>
            <a:ext cx="2185214" cy="369332"/>
          </a:xfrm>
          <a:prstGeom prst="rect">
            <a:avLst/>
          </a:prstGeom>
        </p:spPr>
        <p:txBody>
          <a:bodyPr wrap="none">
            <a:spAutoFit/>
          </a:bodyPr>
          <a:lstStyle/>
          <a:p>
            <a:r>
              <a:rPr lang="en-US" altLang="zh-CN"/>
              <a:t>Q-learning</a:t>
            </a:r>
            <a:r>
              <a:rPr lang="zh-CN" altLang="en-US"/>
              <a:t>伪代码：</a:t>
            </a:r>
          </a:p>
        </p:txBody>
      </p:sp>
      <p:sp>
        <p:nvSpPr>
          <p:cNvPr id="13" name="标题 1">
            <a:extLst>
              <a:ext uri="{FF2B5EF4-FFF2-40B4-BE49-F238E27FC236}">
                <a16:creationId xmlns:a16="http://schemas.microsoft.com/office/drawing/2014/main" id="{642F3FD8-4046-480C-8D14-D9E588876F1B}"/>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34795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15" grpId="0" animBg="1"/>
      <p:bldP spid="18" grpId="0"/>
      <p:bldP spid="24"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无模型学习方法：</a:t>
            </a:r>
            <a:r>
              <a:rPr kumimoji="1" lang="en-US" altLang="zh-CN" sz="2400">
                <a:latin typeface="+mn-ea"/>
              </a:rPr>
              <a:t>Q-Learning</a:t>
            </a:r>
            <a:endParaRPr kumimoji="1" lang="zh-CN" altLang="en-US" sz="2400" dirty="0">
              <a:latin typeface="+mn-ea"/>
            </a:endParaRPr>
          </a:p>
        </p:txBody>
      </p:sp>
      <p:sp>
        <p:nvSpPr>
          <p:cNvPr id="8" name="矩形 7"/>
          <p:cNvSpPr/>
          <p:nvPr/>
        </p:nvSpPr>
        <p:spPr>
          <a:xfrm>
            <a:off x="2057400" y="1597298"/>
            <a:ext cx="8610600" cy="646331"/>
          </a:xfrm>
          <a:prstGeom prst="rect">
            <a:avLst/>
          </a:prstGeom>
        </p:spPr>
        <p:txBody>
          <a:bodyPr wrap="square">
            <a:spAutoFit/>
          </a:bodyPr>
          <a:lstStyle/>
          <a:p>
            <a:r>
              <a:rPr lang="zh-CN" altLang="en-US"/>
              <a:t>缺点：</a:t>
            </a:r>
            <a:r>
              <a:rPr lang="en-US" altLang="zh-CN"/>
              <a:t>Q-learning </a:t>
            </a:r>
            <a:r>
              <a:rPr lang="zh-CN" altLang="en-US"/>
              <a:t>在实现上要维护一个</a:t>
            </a:r>
            <a:r>
              <a:rPr lang="en-US" altLang="zh-CN"/>
              <a:t>S</a:t>
            </a:r>
            <a:r>
              <a:rPr lang="zh-CN" altLang="en-US"/>
              <a:t>，</a:t>
            </a:r>
            <a:r>
              <a:rPr lang="en-US" altLang="zh-CN"/>
              <a:t>A</a:t>
            </a:r>
            <a:r>
              <a:rPr lang="zh-CN" altLang="en-US"/>
              <a:t>的二维</a:t>
            </a:r>
            <a:r>
              <a:rPr lang="en-US" altLang="zh-CN"/>
              <a:t>Q</a:t>
            </a:r>
            <a:r>
              <a:rPr lang="zh-CN" altLang="en-US"/>
              <a:t>表来近似</a:t>
            </a:r>
            <a:r>
              <a:rPr lang="en-US" altLang="zh-CN"/>
              <a:t>Q</a:t>
            </a:r>
            <a:r>
              <a:rPr lang="zh-CN" altLang="en-US"/>
              <a:t>函数，</a:t>
            </a:r>
            <a:endParaRPr lang="en-US" altLang="zh-CN"/>
          </a:p>
          <a:p>
            <a:r>
              <a:rPr lang="en-US" altLang="zh-CN"/>
              <a:t>           </a:t>
            </a:r>
            <a:r>
              <a:rPr lang="zh-CN" altLang="en-US"/>
              <a:t>因此</a:t>
            </a:r>
            <a:r>
              <a:rPr lang="en-US" altLang="zh-CN"/>
              <a:t>S</a:t>
            </a:r>
            <a:r>
              <a:rPr lang="zh-CN" altLang="en-US"/>
              <a:t>，</a:t>
            </a:r>
            <a:r>
              <a:rPr lang="en-US" altLang="zh-CN"/>
              <a:t>A</a:t>
            </a:r>
            <a:r>
              <a:rPr lang="zh-CN" altLang="en-US"/>
              <a:t>必须是可穷举的。</a:t>
            </a:r>
            <a:endParaRPr lang="en-US" altLang="zh-CN"/>
          </a:p>
        </p:txBody>
      </p:sp>
      <p:pic>
        <p:nvPicPr>
          <p:cNvPr id="13" name="AlphaGo Official Trailer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2153" y="2349500"/>
            <a:ext cx="3667125" cy="2413000"/>
          </a:xfrm>
          <a:prstGeom prst="rect">
            <a:avLst/>
          </a:prstGeom>
        </p:spPr>
      </p:pic>
      <p:pic>
        <p:nvPicPr>
          <p:cNvPr id="16" name="Picture 2" descr="https://ss2.bdstatic.com/70cFvnSh_Q1YnxGkpoWK1HF6hhy/it/u=852628193,1442172591&amp;fm=200&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60" y="2349500"/>
            <a:ext cx="3748193" cy="241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矩形 16"/>
              <p:cNvSpPr/>
              <p:nvPr/>
            </p:nvSpPr>
            <p:spPr>
              <a:xfrm>
                <a:off x="2618242" y="4892813"/>
                <a:ext cx="2354940" cy="369332"/>
              </a:xfrm>
              <a:prstGeom prst="rect">
                <a:avLst/>
              </a:prstGeom>
            </p:spPr>
            <p:txBody>
              <a:bodyPr wrap="none">
                <a:spAutoFit/>
              </a:bodyPr>
              <a:lstStyle/>
              <a:p>
                <a:r>
                  <a:rPr lang="zh-CN" altLang="en-US" dirty="0">
                    <a:solidFill>
                      <a:srgbClr val="7030A0"/>
                    </a:solidFill>
                    <a:ea typeface="华文楷体" panose="02010600040101010101" pitchFamily="2" charset="-122"/>
                  </a:rPr>
                  <a:t>围棋的复杂度：</a:t>
                </a:r>
                <a14:m>
                  <m:oMath xmlns:m="http://schemas.openxmlformats.org/officeDocument/2006/math">
                    <m:sSup>
                      <m:sSupPr>
                        <m:ctrlPr>
                          <a:rPr lang="en-US" altLang="zh-CN" i="1">
                            <a:solidFill>
                              <a:srgbClr val="7030A0"/>
                            </a:solidFill>
                            <a:latin typeface="Cambria Math" panose="02040503050406030204" pitchFamily="18" charset="0"/>
                            <a:ea typeface="华文楷体" panose="02010600040101010101" pitchFamily="2" charset="-122"/>
                          </a:rPr>
                        </m:ctrlPr>
                      </m:sSupPr>
                      <m:e>
                        <m:r>
                          <a:rPr lang="en-US" altLang="zh-CN" i="1">
                            <a:solidFill>
                              <a:srgbClr val="7030A0"/>
                            </a:solidFill>
                            <a:latin typeface="Cambria Math" panose="02040503050406030204" pitchFamily="18" charset="0"/>
                            <a:ea typeface="华文楷体" panose="02010600040101010101" pitchFamily="2" charset="-122"/>
                          </a:rPr>
                          <m:t>10</m:t>
                        </m:r>
                      </m:e>
                      <m:sup>
                        <m:r>
                          <a:rPr lang="en-US" altLang="zh-CN" i="1">
                            <a:solidFill>
                              <a:srgbClr val="7030A0"/>
                            </a:solidFill>
                            <a:latin typeface="Cambria Math" panose="02040503050406030204" pitchFamily="18" charset="0"/>
                            <a:ea typeface="华文楷体" panose="02010600040101010101" pitchFamily="2" charset="-122"/>
                          </a:rPr>
                          <m:t>171</m:t>
                        </m:r>
                      </m:sup>
                    </m:sSup>
                  </m:oMath>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618242" y="4892813"/>
                <a:ext cx="2354940" cy="369332"/>
              </a:xfrm>
              <a:prstGeom prst="rect">
                <a:avLst/>
              </a:prstGeom>
              <a:blipFill>
                <a:blip r:embed="rId6"/>
                <a:stretch>
                  <a:fillRect l="-2332" t="-8333" b="-28333"/>
                </a:stretch>
              </a:blipFill>
            </p:spPr>
            <p:txBody>
              <a:bodyPr/>
              <a:lstStyle/>
              <a:p>
                <a:r>
                  <a:rPr lang="zh-CN" altLang="en-US">
                    <a:noFill/>
                  </a:rPr>
                  <a:t> </a:t>
                </a:r>
              </a:p>
            </p:txBody>
          </p:sp>
        </mc:Fallback>
      </mc:AlternateContent>
      <p:sp>
        <p:nvSpPr>
          <p:cNvPr id="20" name="矩形 19"/>
          <p:cNvSpPr/>
          <p:nvPr/>
        </p:nvSpPr>
        <p:spPr>
          <a:xfrm>
            <a:off x="6291160" y="4892813"/>
            <a:ext cx="4108817" cy="369332"/>
          </a:xfrm>
          <a:prstGeom prst="rect">
            <a:avLst/>
          </a:prstGeom>
        </p:spPr>
        <p:txBody>
          <a:bodyPr wrap="none">
            <a:spAutoFit/>
          </a:bodyPr>
          <a:lstStyle/>
          <a:p>
            <a:r>
              <a:rPr lang="zh-CN" altLang="en-US" dirty="0">
                <a:solidFill>
                  <a:srgbClr val="7030A0"/>
                </a:solidFill>
                <a:ea typeface="华文楷体" panose="02010600040101010101" pitchFamily="2" charset="-122"/>
              </a:rPr>
              <a:t>现实中的交通场景复杂度：接近无穷大</a:t>
            </a:r>
            <a:endParaRPr lang="zh-CN" altLang="en-US" dirty="0"/>
          </a:p>
        </p:txBody>
      </p:sp>
      <p:sp>
        <p:nvSpPr>
          <p:cNvPr id="22" name="矩形 21"/>
          <p:cNvSpPr/>
          <p:nvPr/>
        </p:nvSpPr>
        <p:spPr>
          <a:xfrm>
            <a:off x="4400550" y="5486239"/>
            <a:ext cx="8610600" cy="369332"/>
          </a:xfrm>
          <a:prstGeom prst="rect">
            <a:avLst/>
          </a:prstGeom>
        </p:spPr>
        <p:txBody>
          <a:bodyPr wrap="square">
            <a:spAutoFit/>
          </a:bodyPr>
          <a:lstStyle/>
          <a:p>
            <a:r>
              <a:rPr lang="zh-CN" altLang="en-US">
                <a:solidFill>
                  <a:srgbClr val="FF0000"/>
                </a:solidFill>
              </a:rPr>
              <a:t>深度学习</a:t>
            </a:r>
            <a:r>
              <a:rPr lang="en-US" altLang="zh-CN">
                <a:solidFill>
                  <a:srgbClr val="FF0000"/>
                </a:solidFill>
              </a:rPr>
              <a:t>+</a:t>
            </a:r>
            <a:r>
              <a:rPr lang="zh-CN" altLang="en-US">
                <a:solidFill>
                  <a:srgbClr val="FF0000"/>
                </a:solidFill>
              </a:rPr>
              <a:t>强化学习解决上述问题</a:t>
            </a:r>
            <a:endParaRPr lang="en-US" altLang="zh-CN">
              <a:solidFill>
                <a:srgbClr val="FF0000"/>
              </a:solidFill>
            </a:endParaRPr>
          </a:p>
        </p:txBody>
      </p:sp>
      <p:sp>
        <p:nvSpPr>
          <p:cNvPr id="12" name="标题 1">
            <a:extLst>
              <a:ext uri="{FF2B5EF4-FFF2-40B4-BE49-F238E27FC236}">
                <a16:creationId xmlns:a16="http://schemas.microsoft.com/office/drawing/2014/main" id="{924E6AC8-351E-4F9A-AFC3-40E8C8CCC071}"/>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2221334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1000"/>
                            </p:stCondLst>
                            <p:childTnLst>
                              <p:par>
                                <p:cTn id="25" presetID="1" presetClass="mediacall" presetSubtype="0" fill="hold" nodeType="afterEffect">
                                  <p:stCondLst>
                                    <p:cond delay="0"/>
                                  </p:stCondLst>
                                  <p:childTnLst>
                                    <p:cmd type="call" cmd="playFrom(0.0)">
                                      <p:cBhvr>
                                        <p:cTn id="26" dur="21312" fill="hold"/>
                                        <p:tgtEl>
                                          <p:spTgt spid="13"/>
                                        </p:tgtEl>
                                      </p:cBhvr>
                                    </p:cmd>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3"/>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3"/>
                                        </p:tgtEl>
                                      </p:cBhvr>
                                    </p:cmd>
                                  </p:childTnLst>
                                </p:cTn>
                              </p:par>
                            </p:childTnLst>
                          </p:cTn>
                        </p:par>
                      </p:childTnLst>
                    </p:cTn>
                  </p:par>
                </p:childTnLst>
              </p:cTn>
              <p:nextCondLst>
                <p:cond evt="onClick" delay="0">
                  <p:tgtEl>
                    <p:spTgt spid="13"/>
                  </p:tgtEl>
                </p:cond>
              </p:nextCondLst>
            </p:seq>
            <p:video>
              <p:cMediaNode vol="80000">
                <p:cTn id="34" fill="hold" display="0">
                  <p:stCondLst>
                    <p:cond delay="indefinite"/>
                  </p:stCondLst>
                </p:cTn>
                <p:tgtEl>
                  <p:spTgt spid="13"/>
                </p:tgtEl>
              </p:cMediaNode>
            </p:video>
          </p:childTnLst>
        </p:cTn>
      </p:par>
    </p:tnLst>
    <p:bldLst>
      <p:bldP spid="14" grpId="0"/>
      <p:bldP spid="8" grpId="0"/>
      <p:bldP spid="17" grpId="0"/>
      <p:bldP spid="20"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深度强化学习</a:t>
            </a:r>
            <a:endParaRPr kumimoji="1" lang="zh-CN" altLang="en-US" sz="2400" dirty="0">
              <a:latin typeface="+mn-ea"/>
            </a:endParaRPr>
          </a:p>
        </p:txBody>
      </p:sp>
      <p:pic>
        <p:nvPicPr>
          <p:cNvPr id="12" name="Picture 2" descr="http://www.cac.gov.cn/2017-01/23/1120367034_14851390373061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995" y="2164238"/>
            <a:ext cx="4357687" cy="3215833"/>
          </a:xfrm>
          <a:prstGeom prst="rect">
            <a:avLst/>
          </a:prstGeom>
          <a:noFill/>
          <a:effectLst>
            <a:outerShdw blurRad="482600" dist="139700" dir="3780000" sx="102000" sy="102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15" name="文本框 17"/>
          <p:cNvSpPr>
            <a:spLocks noChangeArrowheads="1"/>
          </p:cNvSpPr>
          <p:nvPr/>
        </p:nvSpPr>
        <p:spPr bwMode="auto">
          <a:xfrm>
            <a:off x="2404114" y="1538273"/>
            <a:ext cx="82638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2400" dirty="0">
                <a:solidFill>
                  <a:srgbClr val="7030A0"/>
                </a:solidFill>
                <a:ea typeface="华文楷体" panose="02010600040101010101" pitchFamily="2" charset="-122"/>
                <a:sym typeface="微软雅黑" panose="020B0503020204020204" pitchFamily="34" charset="-122"/>
              </a:rPr>
              <a:t>深度强化学习</a:t>
            </a:r>
            <a:r>
              <a:rPr lang="en-US" altLang="zh-CN" sz="2400" dirty="0">
                <a:solidFill>
                  <a:srgbClr val="7030A0"/>
                </a:solidFill>
                <a:ea typeface="华文楷体" panose="02010600040101010101" pitchFamily="2" charset="-122"/>
                <a:sym typeface="微软雅黑" panose="020B0503020204020204" pitchFamily="34" charset="-122"/>
              </a:rPr>
              <a:t>=</a:t>
            </a:r>
            <a:r>
              <a:rPr lang="zh-CN" altLang="en-US" sz="2400" dirty="0">
                <a:solidFill>
                  <a:srgbClr val="7030A0"/>
                </a:solidFill>
                <a:ea typeface="华文楷体" panose="02010600040101010101" pitchFamily="2" charset="-122"/>
                <a:sym typeface="微软雅黑" panose="020B0503020204020204" pitchFamily="34" charset="-122"/>
              </a:rPr>
              <a:t>深度学习（感知）</a:t>
            </a:r>
            <a:r>
              <a:rPr lang="en-US" altLang="zh-CN" sz="2400" dirty="0">
                <a:solidFill>
                  <a:srgbClr val="7030A0"/>
                </a:solidFill>
                <a:ea typeface="华文楷体" panose="02010600040101010101" pitchFamily="2" charset="-122"/>
                <a:sym typeface="微软雅黑" panose="020B0503020204020204" pitchFamily="34" charset="-122"/>
              </a:rPr>
              <a:t>+</a:t>
            </a:r>
            <a:r>
              <a:rPr lang="zh-CN" altLang="en-US" sz="2400" dirty="0">
                <a:solidFill>
                  <a:srgbClr val="7030A0"/>
                </a:solidFill>
                <a:ea typeface="华文楷体" panose="02010600040101010101" pitchFamily="2" charset="-122"/>
                <a:sym typeface="微软雅黑" panose="020B0503020204020204" pitchFamily="34" charset="-122"/>
              </a:rPr>
              <a:t>强化学习（决策）</a:t>
            </a:r>
            <a:endParaRPr lang="en-US" altLang="zh-CN" sz="2400" dirty="0">
              <a:solidFill>
                <a:srgbClr val="7030A0"/>
              </a:solidFill>
              <a:ea typeface="华文楷体" panose="02010600040101010101" pitchFamily="2" charset="-122"/>
              <a:sym typeface="微软雅黑" panose="020B0503020204020204" pitchFamily="34" charset="-122"/>
            </a:endParaRPr>
          </a:p>
        </p:txBody>
      </p:sp>
      <p:sp>
        <p:nvSpPr>
          <p:cNvPr id="18" name="文本框 17"/>
          <p:cNvSpPr>
            <a:spLocks noChangeArrowheads="1"/>
          </p:cNvSpPr>
          <p:nvPr/>
        </p:nvSpPr>
        <p:spPr bwMode="auto">
          <a:xfrm>
            <a:off x="3718563" y="5614657"/>
            <a:ext cx="82638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2400">
                <a:solidFill>
                  <a:srgbClr val="FF0000"/>
                </a:solidFill>
                <a:ea typeface="华文楷体" panose="02010600040101010101" pitchFamily="2" charset="-122"/>
                <a:sym typeface="微软雅黑" panose="020B0503020204020204" pitchFamily="34" charset="-122"/>
              </a:rPr>
              <a:t>用神经网络实现对价值函数的拟合</a:t>
            </a:r>
            <a:endParaRPr lang="en-US" altLang="zh-CN" sz="2400" dirty="0">
              <a:solidFill>
                <a:srgbClr val="FF0000"/>
              </a:solidFill>
              <a:ea typeface="华文楷体" panose="02010600040101010101" pitchFamily="2" charset="-122"/>
              <a:sym typeface="微软雅黑" panose="020B0503020204020204" pitchFamily="34" charset="-122"/>
            </a:endParaRPr>
          </a:p>
        </p:txBody>
      </p:sp>
      <p:sp>
        <p:nvSpPr>
          <p:cNvPr id="9" name="标题 1">
            <a:extLst>
              <a:ext uri="{FF2B5EF4-FFF2-40B4-BE49-F238E27FC236}">
                <a16:creationId xmlns:a16="http://schemas.microsoft.com/office/drawing/2014/main" id="{C106A605-388F-4229-B6C0-B881B3629477}"/>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44806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4" presetClass="entr" presetSubtype="1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randombar(horizontal)">
                                      <p:cBhvr>
                                        <p:cTn id="9" dur="500"/>
                                        <p:tgtEl>
                                          <p:spTgt spid="12"/>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0-#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a:t>
            </a:r>
            <a:r>
              <a:rPr kumimoji="1" lang="en-US" altLang="zh-CN" sz="2400">
                <a:latin typeface="+mn-ea"/>
              </a:rPr>
              <a:t>Deep Q-network</a:t>
            </a:r>
            <a:r>
              <a:rPr kumimoji="1" lang="zh-CN" altLang="en-US" sz="2400">
                <a:latin typeface="+mn-ea"/>
              </a:rPr>
              <a:t>）</a:t>
            </a:r>
            <a:endParaRPr kumimoji="1" lang="zh-CN" altLang="en-US" sz="2400" dirty="0">
              <a:latin typeface="+mn-ea"/>
            </a:endParaRPr>
          </a:p>
        </p:txBody>
      </p:sp>
      <p:pic>
        <p:nvPicPr>
          <p:cNvPr id="9" name="图片 8"/>
          <p:cNvPicPr>
            <a:picLocks noChangeAspect="1"/>
          </p:cNvPicPr>
          <p:nvPr/>
        </p:nvPicPr>
        <p:blipFill>
          <a:blip r:embed="rId2"/>
          <a:stretch>
            <a:fillRect/>
          </a:stretch>
        </p:blipFill>
        <p:spPr>
          <a:xfrm>
            <a:off x="3016664" y="1678290"/>
            <a:ext cx="6013036" cy="3561413"/>
          </a:xfrm>
          <a:prstGeom prst="rect">
            <a:avLst/>
          </a:prstGeom>
          <a:noFill/>
          <a:effectLst>
            <a:outerShdw blurRad="482600" dist="139700" dir="3780000" sx="102000" sy="102000" algn="ctr" rotWithShape="0">
              <a:srgbClr val="000000">
                <a:alpha val="43137"/>
              </a:srgbClr>
            </a:outerShdw>
          </a:effectLst>
        </p:spPr>
      </p:pic>
      <p:sp>
        <p:nvSpPr>
          <p:cNvPr id="2" name="矩形 1"/>
          <p:cNvSpPr/>
          <p:nvPr/>
        </p:nvSpPr>
        <p:spPr>
          <a:xfrm>
            <a:off x="2276476" y="5580787"/>
            <a:ext cx="7829550" cy="336118"/>
          </a:xfrm>
          <a:prstGeom prst="rect">
            <a:avLst/>
          </a:prstGeom>
        </p:spPr>
        <p:txBody>
          <a:bodyPr wrap="square">
            <a:spAutoFit/>
          </a:bodyPr>
          <a:lstStyle/>
          <a:p>
            <a:pPr>
              <a:lnSpc>
                <a:spcPct val="150000"/>
              </a:lnSpc>
            </a:pPr>
            <a:r>
              <a:rPr lang="en-US" altLang="zh-CN" sz="1200">
                <a:latin typeface="Times New Roman" panose="02020603050405020304" pitchFamily="18" charset="0"/>
                <a:cs typeface="Times New Roman" panose="02020603050405020304" pitchFamily="18" charset="0"/>
              </a:rPr>
              <a:t>Mnih, Volodymyr, et al. "Human-level control through deep reinforcement learning." Nature 518.7540 (2015): 529-533.</a:t>
            </a:r>
            <a:endParaRPr lang="zh-CN" altLang="zh-CN" sz="1200" dirty="0">
              <a:latin typeface="Times New Roman" panose="02020603050405020304" pitchFamily="18" charset="0"/>
              <a:cs typeface="Times New Roman" panose="02020603050405020304" pitchFamily="18" charset="0"/>
            </a:endParaRPr>
          </a:p>
        </p:txBody>
      </p:sp>
      <p:sp>
        <p:nvSpPr>
          <p:cNvPr id="8" name="标题 1">
            <a:extLst>
              <a:ext uri="{FF2B5EF4-FFF2-40B4-BE49-F238E27FC236}">
                <a16:creationId xmlns:a16="http://schemas.microsoft.com/office/drawing/2014/main" id="{8327DCC8-7B35-441E-AAE7-1BE16B16ED8D}"/>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3740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a:t>
            </a:r>
            <a:r>
              <a:rPr kumimoji="1" lang="en-US" altLang="zh-CN" sz="2400">
                <a:latin typeface="+mn-ea"/>
              </a:rPr>
              <a:t>Deep Q-network</a:t>
            </a:r>
            <a:r>
              <a:rPr kumimoji="1" lang="zh-CN" altLang="en-US" sz="2400">
                <a:latin typeface="+mn-ea"/>
              </a:rPr>
              <a:t>）</a:t>
            </a:r>
            <a:endParaRPr kumimoji="1" lang="zh-CN" altLang="en-US" sz="2400" dirty="0">
              <a:latin typeface="+mn-ea"/>
            </a:endParaRPr>
          </a:p>
        </p:txBody>
      </p:sp>
      <p:sp>
        <p:nvSpPr>
          <p:cNvPr id="8" name="矩形 7"/>
          <p:cNvSpPr/>
          <p:nvPr/>
        </p:nvSpPr>
        <p:spPr>
          <a:xfrm>
            <a:off x="2152650" y="1496106"/>
            <a:ext cx="8515350" cy="1336263"/>
          </a:xfrm>
          <a:prstGeom prst="rect">
            <a:avLst/>
          </a:prstGeom>
        </p:spPr>
        <p:txBody>
          <a:bodyPr wrap="square">
            <a:spAutoFit/>
          </a:bodyPr>
          <a:lstStyle/>
          <a:p>
            <a:pPr marL="800100" lvl="1" indent="-342900" defTabSz="914400">
              <a:lnSpc>
                <a:spcPts val="2880"/>
              </a:lnSpc>
              <a:spcBef>
                <a:spcPts val="500"/>
              </a:spcBef>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基于值函数估计的深度强化学习方法</a:t>
            </a:r>
            <a:endParaRPr lang="en-US" altLang="zh-CN" sz="2000" dirty="0">
              <a:solidFill>
                <a:schemeClr val="tx1">
                  <a:lumMod val="75000"/>
                  <a:lumOff val="25000"/>
                </a:schemeClr>
              </a:solidFill>
              <a:ea typeface="华文楷体" panose="02010600040101010101" pitchFamily="2" charset="-122"/>
            </a:endParaRPr>
          </a:p>
          <a:p>
            <a:pPr marL="1257300" lvl="2" indent="-342900" defTabSz="914400">
              <a:lnSpc>
                <a:spcPts val="2880"/>
              </a:lnSpc>
              <a:spcBef>
                <a:spcPts val="500"/>
              </a:spcBef>
              <a:buFont typeface="Arial" panose="020B0604020202020204" pitchFamily="34" charset="0"/>
              <a:buChar char="•"/>
            </a:pPr>
            <a:r>
              <a:rPr lang="zh-CN" altLang="en-US" sz="2000" dirty="0">
                <a:solidFill>
                  <a:schemeClr val="tx1">
                    <a:lumMod val="75000"/>
                    <a:lumOff val="25000"/>
                  </a:schemeClr>
                </a:solidFill>
                <a:ea typeface="华文楷体" panose="02010600040101010101" pitchFamily="2" charset="-122"/>
              </a:rPr>
              <a:t>执行价值最大的动作</a:t>
            </a:r>
            <a:endParaRPr lang="en-US" altLang="zh-CN" sz="2000" dirty="0">
              <a:solidFill>
                <a:schemeClr val="tx1">
                  <a:lumMod val="75000"/>
                  <a:lumOff val="25000"/>
                </a:schemeClr>
              </a:solidFill>
              <a:ea typeface="华文楷体" panose="02010600040101010101" pitchFamily="2" charset="-122"/>
            </a:endParaRPr>
          </a:p>
          <a:p>
            <a:pPr marL="1257300" lvl="2" indent="-342900" defTabSz="914400">
              <a:lnSpc>
                <a:spcPts val="2880"/>
              </a:lnSpc>
              <a:spcBef>
                <a:spcPts val="500"/>
              </a:spcBef>
              <a:buFont typeface="Arial" panose="020B0604020202020204" pitchFamily="34" charset="0"/>
              <a:buChar char="•"/>
            </a:pPr>
            <a:r>
              <a:rPr lang="zh-CN" altLang="en-US" sz="2000" dirty="0">
                <a:solidFill>
                  <a:schemeClr val="tx1">
                    <a:lumMod val="75000"/>
                    <a:lumOff val="25000"/>
                  </a:schemeClr>
                </a:solidFill>
                <a:ea typeface="华文楷体" panose="02010600040101010101" pitchFamily="2" charset="-122"/>
              </a:rPr>
              <a:t>利用</a:t>
            </a:r>
            <a:r>
              <a:rPr lang="en-US" altLang="zh-CN" sz="2000" dirty="0">
                <a:solidFill>
                  <a:schemeClr val="tx1">
                    <a:lumMod val="75000"/>
                    <a:lumOff val="25000"/>
                  </a:schemeClr>
                </a:solidFill>
                <a:ea typeface="华文楷体" panose="02010600040101010101" pitchFamily="2" charset="-122"/>
              </a:rPr>
              <a:t>TD-error</a:t>
            </a:r>
            <a:r>
              <a:rPr lang="zh-CN" altLang="en-US" sz="2000" dirty="0">
                <a:solidFill>
                  <a:schemeClr val="tx1">
                    <a:lumMod val="75000"/>
                    <a:lumOff val="25000"/>
                  </a:schemeClr>
                </a:solidFill>
                <a:ea typeface="华文楷体" panose="02010600040101010101" pitchFamily="2" charset="-122"/>
              </a:rPr>
              <a:t>不断修正估值</a:t>
            </a:r>
            <a:endParaRPr lang="en-US" altLang="zh-CN" sz="2000" dirty="0">
              <a:solidFill>
                <a:schemeClr val="tx1">
                  <a:lumMod val="75000"/>
                  <a:lumOff val="25000"/>
                </a:schemeClr>
              </a:solidFill>
              <a:ea typeface="华文楷体" panose="02010600040101010101" pitchFamily="2" charset="-122"/>
            </a:endParaRPr>
          </a:p>
        </p:txBody>
      </p:sp>
      <p:pic>
        <p:nvPicPr>
          <p:cNvPr id="11" name="图片 10"/>
          <p:cNvPicPr>
            <a:picLocks noChangeAspect="1"/>
          </p:cNvPicPr>
          <p:nvPr/>
        </p:nvPicPr>
        <p:blipFill>
          <a:blip r:embed="rId3"/>
          <a:stretch>
            <a:fillRect/>
          </a:stretch>
        </p:blipFill>
        <p:spPr>
          <a:xfrm>
            <a:off x="3311883" y="3006958"/>
            <a:ext cx="3962400" cy="2524125"/>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3148479584"/>
              </p:ext>
            </p:extLst>
          </p:nvPr>
        </p:nvGraphicFramePr>
        <p:xfrm>
          <a:off x="2997202" y="3849231"/>
          <a:ext cx="384175" cy="531935"/>
        </p:xfrm>
        <a:graphic>
          <a:graphicData uri="http://schemas.openxmlformats.org/presentationml/2006/ole">
            <mc:AlternateContent xmlns:mc="http://schemas.openxmlformats.org/markup-compatibility/2006">
              <mc:Choice xmlns:v="urn:schemas-microsoft-com:vml" Requires="v">
                <p:oleObj spid="_x0000_s15455" name="Equation" r:id="rId4" imgW="164880" imgH="228600" progId="Equation.DSMT4">
                  <p:embed/>
                </p:oleObj>
              </mc:Choice>
              <mc:Fallback>
                <p:oleObj name="Equation" r:id="rId4" imgW="164880" imgH="228600" progId="Equation.DSMT4">
                  <p:embed/>
                  <p:pic>
                    <p:nvPicPr>
                      <p:cNvPr id="12" name="对象 11"/>
                      <p:cNvPicPr/>
                      <p:nvPr/>
                    </p:nvPicPr>
                    <p:blipFill>
                      <a:blip r:embed="rId5"/>
                      <a:stretch>
                        <a:fillRect/>
                      </a:stretch>
                    </p:blipFill>
                    <p:spPr>
                      <a:xfrm>
                        <a:off x="2997202" y="3849231"/>
                        <a:ext cx="384175" cy="53193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155248094"/>
              </p:ext>
            </p:extLst>
          </p:nvPr>
        </p:nvGraphicFramePr>
        <p:xfrm>
          <a:off x="7261228" y="3607186"/>
          <a:ext cx="1247775" cy="484187"/>
        </p:xfrm>
        <a:graphic>
          <a:graphicData uri="http://schemas.openxmlformats.org/presentationml/2006/ole">
            <mc:AlternateContent xmlns:mc="http://schemas.openxmlformats.org/markup-compatibility/2006">
              <mc:Choice xmlns:v="urn:schemas-microsoft-com:vml" Requires="v">
                <p:oleObj spid="_x0000_s15456" name="Equation" r:id="rId6" imgW="622080" imgH="241200" progId="Equation.DSMT4">
                  <p:embed/>
                </p:oleObj>
              </mc:Choice>
              <mc:Fallback>
                <p:oleObj name="Equation" r:id="rId6" imgW="622080" imgH="241200" progId="Equation.DSMT4">
                  <p:embed/>
                  <p:pic>
                    <p:nvPicPr>
                      <p:cNvPr id="13" name="对象 12"/>
                      <p:cNvPicPr/>
                      <p:nvPr/>
                    </p:nvPicPr>
                    <p:blipFill>
                      <a:blip r:embed="rId7"/>
                      <a:stretch>
                        <a:fillRect/>
                      </a:stretch>
                    </p:blipFill>
                    <p:spPr>
                      <a:xfrm>
                        <a:off x="7261228" y="3607186"/>
                        <a:ext cx="1247775" cy="484187"/>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3269391"/>
              </p:ext>
            </p:extLst>
          </p:nvPr>
        </p:nvGraphicFramePr>
        <p:xfrm>
          <a:off x="7248528" y="4137411"/>
          <a:ext cx="1273175" cy="485775"/>
        </p:xfrm>
        <a:graphic>
          <a:graphicData uri="http://schemas.openxmlformats.org/presentationml/2006/ole">
            <mc:AlternateContent xmlns:mc="http://schemas.openxmlformats.org/markup-compatibility/2006">
              <mc:Choice xmlns:v="urn:schemas-microsoft-com:vml" Requires="v">
                <p:oleObj spid="_x0000_s15457" name="Equation" r:id="rId8" imgW="634680" imgH="241200" progId="Equation.DSMT4">
                  <p:embed/>
                </p:oleObj>
              </mc:Choice>
              <mc:Fallback>
                <p:oleObj name="Equation" r:id="rId8" imgW="634680" imgH="241200" progId="Equation.DSMT4">
                  <p:embed/>
                  <p:pic>
                    <p:nvPicPr>
                      <p:cNvPr id="15" name="对象 14"/>
                      <p:cNvPicPr/>
                      <p:nvPr/>
                    </p:nvPicPr>
                    <p:blipFill>
                      <a:blip r:embed="rId9"/>
                      <a:stretch>
                        <a:fillRect/>
                      </a:stretch>
                    </p:blipFill>
                    <p:spPr>
                      <a:xfrm>
                        <a:off x="7248528" y="4137411"/>
                        <a:ext cx="1273175" cy="485775"/>
                      </a:xfrm>
                      <a:prstGeom prst="rect">
                        <a:avLst/>
                      </a:prstGeom>
                    </p:spPr>
                  </p:pic>
                </p:oleObj>
              </mc:Fallback>
            </mc:AlternateContent>
          </a:graphicData>
        </a:graphic>
      </p:graphicFrame>
      <p:sp>
        <p:nvSpPr>
          <p:cNvPr id="16" name="右大括号 15"/>
          <p:cNvSpPr/>
          <p:nvPr/>
        </p:nvSpPr>
        <p:spPr>
          <a:xfrm>
            <a:off x="8496300" y="3619587"/>
            <a:ext cx="209550" cy="991642"/>
          </a:xfrm>
          <a:prstGeom prst="rightBrace">
            <a:avLst>
              <a:gd name="adj1" fmla="val 29924"/>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8772528" y="3930529"/>
            <a:ext cx="1266825" cy="369332"/>
          </a:xfrm>
          <a:prstGeom prst="rect">
            <a:avLst/>
          </a:prstGeom>
          <a:noFill/>
        </p:spPr>
        <p:txBody>
          <a:bodyPr wrap="square" rtlCol="0">
            <a:spAutoFit/>
          </a:bodyPr>
          <a:lstStyle/>
          <a:p>
            <a:r>
              <a:rPr lang="zh-CN" altLang="en-US" dirty="0"/>
              <a:t>取最大值</a:t>
            </a:r>
          </a:p>
        </p:txBody>
      </p:sp>
      <p:sp>
        <p:nvSpPr>
          <p:cNvPr id="18" name="矩形 17"/>
          <p:cNvSpPr/>
          <p:nvPr/>
        </p:nvSpPr>
        <p:spPr>
          <a:xfrm>
            <a:off x="2353035" y="5577121"/>
            <a:ext cx="5880101" cy="432939"/>
          </a:xfrm>
          <a:prstGeom prst="rect">
            <a:avLst/>
          </a:prstGeom>
        </p:spPr>
        <p:txBody>
          <a:bodyPr wrap="square">
            <a:spAutoFit/>
          </a:bodyPr>
          <a:lstStyle/>
          <a:p>
            <a:pPr marL="0" lvl="2">
              <a:lnSpc>
                <a:spcPts val="2880"/>
              </a:lnSpc>
              <a:spcBef>
                <a:spcPts val="500"/>
              </a:spcBef>
            </a:pPr>
            <a:r>
              <a:rPr lang="zh-CN" altLang="en-US" dirty="0">
                <a:solidFill>
                  <a:srgbClr val="7030A0"/>
                </a:solidFill>
                <a:ea typeface="华文楷体" panose="02010600040101010101" pitchFamily="2" charset="-122"/>
              </a:rPr>
              <a:t>核心思想：利用神经网络对每一个动作进行估值</a:t>
            </a:r>
            <a:endParaRPr lang="en-US" altLang="zh-CN" dirty="0">
              <a:solidFill>
                <a:srgbClr val="7030A0"/>
              </a:solidFill>
              <a:ea typeface="华文楷体" panose="02010600040101010101" pitchFamily="2" charset="-122"/>
            </a:endParaRPr>
          </a:p>
        </p:txBody>
      </p:sp>
      <p:sp>
        <p:nvSpPr>
          <p:cNvPr id="19" name="标题 1">
            <a:extLst>
              <a:ext uri="{FF2B5EF4-FFF2-40B4-BE49-F238E27FC236}">
                <a16:creationId xmlns:a16="http://schemas.microsoft.com/office/drawing/2014/main" id="{4C498C4C-0619-4CB1-A389-947A02665FC6}"/>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61548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的两大利器</a:t>
            </a:r>
            <a:endParaRPr kumimoji="1" lang="zh-CN" altLang="en-US" sz="2400" dirty="0">
              <a:latin typeface="+mn-ea"/>
            </a:endParaRPr>
          </a:p>
        </p:txBody>
      </p:sp>
      <p:sp>
        <p:nvSpPr>
          <p:cNvPr id="8" name="矩形 7"/>
          <p:cNvSpPr/>
          <p:nvPr/>
        </p:nvSpPr>
        <p:spPr>
          <a:xfrm>
            <a:off x="2152650" y="1496106"/>
            <a:ext cx="8515350" cy="429669"/>
          </a:xfrm>
          <a:prstGeom prst="rect">
            <a:avLst/>
          </a:prstGeom>
        </p:spPr>
        <p:txBody>
          <a:bodyPr wrap="square">
            <a:spAutoFit/>
          </a:bodyPr>
          <a:lstStyle/>
          <a:p>
            <a:pPr lvl="1" defTabSz="914400">
              <a:lnSpc>
                <a:spcPts val="2880"/>
              </a:lnSpc>
              <a:spcBef>
                <a:spcPts val="500"/>
              </a:spcBef>
            </a:pPr>
            <a:r>
              <a:rPr lang="en-US" altLang="zh-CN" sz="2000">
                <a:solidFill>
                  <a:schemeClr val="tx1">
                    <a:lumMod val="75000"/>
                    <a:lumOff val="25000"/>
                  </a:schemeClr>
                </a:solidFill>
                <a:ea typeface="华文楷体" panose="02010600040101010101" pitchFamily="2" charset="-122"/>
              </a:rPr>
              <a:t>1.Fixed Q-target</a:t>
            </a: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492" y="2830048"/>
            <a:ext cx="5910688" cy="425495"/>
          </a:xfrm>
          <a:prstGeom prst="rect">
            <a:avLst/>
          </a:prstGeom>
        </p:spPr>
      </p:pic>
      <p:cxnSp>
        <p:nvCxnSpPr>
          <p:cNvPr id="22" name="直接连接符 21"/>
          <p:cNvCxnSpPr/>
          <p:nvPr/>
        </p:nvCxnSpPr>
        <p:spPr>
          <a:xfrm flipV="1">
            <a:off x="5743829" y="3379227"/>
            <a:ext cx="1905000" cy="63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195515" y="3445524"/>
            <a:ext cx="1547252" cy="369332"/>
          </a:xfrm>
          <a:prstGeom prst="rect">
            <a:avLst/>
          </a:prstGeom>
          <a:noFill/>
        </p:spPr>
        <p:txBody>
          <a:bodyPr wrap="square" rtlCol="0">
            <a:spAutoFit/>
          </a:bodyPr>
          <a:lstStyle/>
          <a:p>
            <a:r>
              <a:rPr lang="en-US" altLang="zh-CN"/>
              <a:t>Q-target</a:t>
            </a:r>
            <a:endParaRPr lang="zh-CN" altLang="en-US"/>
          </a:p>
        </p:txBody>
      </p:sp>
      <p:cxnSp>
        <p:nvCxnSpPr>
          <p:cNvPr id="24" name="直接连接符 23"/>
          <p:cNvCxnSpPr/>
          <p:nvPr/>
        </p:nvCxnSpPr>
        <p:spPr>
          <a:xfrm>
            <a:off x="3141492" y="3372931"/>
            <a:ext cx="1013460" cy="62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130199" y="3424916"/>
            <a:ext cx="1547252" cy="369332"/>
          </a:xfrm>
          <a:prstGeom prst="rect">
            <a:avLst/>
          </a:prstGeom>
          <a:noFill/>
        </p:spPr>
        <p:txBody>
          <a:bodyPr wrap="square" rtlCol="0">
            <a:spAutoFit/>
          </a:bodyPr>
          <a:lstStyle/>
          <a:p>
            <a:r>
              <a:rPr lang="en-US" altLang="zh-CN"/>
              <a:t>Q-estimation</a:t>
            </a:r>
            <a:endParaRPr lang="zh-CN" altLang="en-US"/>
          </a:p>
        </p:txBody>
      </p:sp>
      <p:sp>
        <p:nvSpPr>
          <p:cNvPr id="28" name="文本框 27"/>
          <p:cNvSpPr txBox="1"/>
          <p:nvPr/>
        </p:nvSpPr>
        <p:spPr>
          <a:xfrm>
            <a:off x="2775901" y="4261683"/>
            <a:ext cx="6641870" cy="1200329"/>
          </a:xfrm>
          <a:prstGeom prst="rect">
            <a:avLst/>
          </a:prstGeom>
          <a:noFill/>
        </p:spPr>
        <p:txBody>
          <a:bodyPr wrap="square" rtlCol="0">
            <a:spAutoFit/>
          </a:bodyPr>
          <a:lstStyle/>
          <a:p>
            <a:r>
              <a:rPr lang="zh-CN" altLang="en-US"/>
              <a:t>        如果我们使用相同的网络参数来得到</a:t>
            </a:r>
            <a:r>
              <a:rPr lang="en-US" altLang="zh-CN"/>
              <a:t>Q-estimation</a:t>
            </a:r>
            <a:r>
              <a:rPr lang="zh-CN" altLang="en-US"/>
              <a:t>与</a:t>
            </a:r>
            <a:r>
              <a:rPr lang="en-US" altLang="zh-CN"/>
              <a:t>Q-target</a:t>
            </a:r>
            <a:r>
              <a:rPr lang="zh-CN" altLang="en-US"/>
              <a:t>，那么网络将产生震荡不利于收敛。</a:t>
            </a:r>
          </a:p>
          <a:p>
            <a:endParaRPr lang="zh-CN" altLang="en-US"/>
          </a:p>
          <a:p>
            <a:endParaRPr lang="zh-CN" altLang="en-US"/>
          </a:p>
        </p:txBody>
      </p:sp>
      <p:sp>
        <p:nvSpPr>
          <p:cNvPr id="13" name="标题 1">
            <a:extLst>
              <a:ext uri="{FF2B5EF4-FFF2-40B4-BE49-F238E27FC236}">
                <a16:creationId xmlns:a16="http://schemas.microsoft.com/office/drawing/2014/main" id="{2BEB96BA-983C-4C29-9C3B-390B428EE34A}"/>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1086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23"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的两大利器</a:t>
            </a:r>
            <a:endParaRPr kumimoji="1" lang="zh-CN" altLang="en-US" sz="2400" dirty="0">
              <a:latin typeface="+mn-ea"/>
            </a:endParaRPr>
          </a:p>
        </p:txBody>
      </p:sp>
      <p:sp>
        <p:nvSpPr>
          <p:cNvPr id="8" name="矩形 7"/>
          <p:cNvSpPr/>
          <p:nvPr/>
        </p:nvSpPr>
        <p:spPr>
          <a:xfrm>
            <a:off x="2152650" y="1496106"/>
            <a:ext cx="8515350" cy="429669"/>
          </a:xfrm>
          <a:prstGeom prst="rect">
            <a:avLst/>
          </a:prstGeom>
        </p:spPr>
        <p:txBody>
          <a:bodyPr wrap="square">
            <a:spAutoFit/>
          </a:bodyPr>
          <a:lstStyle/>
          <a:p>
            <a:pPr lvl="1" defTabSz="914400">
              <a:lnSpc>
                <a:spcPts val="2880"/>
              </a:lnSpc>
              <a:spcBef>
                <a:spcPts val="500"/>
              </a:spcBef>
            </a:pPr>
            <a:r>
              <a:rPr lang="en-US" altLang="zh-CN" sz="2000">
                <a:ea typeface="华文楷体" panose="02010600040101010101" pitchFamily="2" charset="-122"/>
              </a:rPr>
              <a:t>1.Fixed Q-target</a:t>
            </a:r>
          </a:p>
        </p:txBody>
      </p:sp>
      <p:sp>
        <p:nvSpPr>
          <p:cNvPr id="2" name="矩形 1"/>
          <p:cNvSpPr/>
          <p:nvPr/>
        </p:nvSpPr>
        <p:spPr>
          <a:xfrm>
            <a:off x="1898075" y="1957603"/>
            <a:ext cx="9800705" cy="307777"/>
          </a:xfrm>
          <a:prstGeom prst="rect">
            <a:avLst/>
          </a:prstGeom>
        </p:spPr>
        <p:txBody>
          <a:bodyPr wrap="square">
            <a:spAutoFit/>
          </a:bodyPr>
          <a:lstStyle/>
          <a:p>
            <a:r>
              <a:rPr lang="zh-CN" altLang="en-US" sz="1400">
                <a:latin typeface="-apple-system"/>
              </a:rPr>
              <a:t>假设你是牛仔（</a:t>
            </a:r>
            <a:r>
              <a:rPr lang="en-US" altLang="zh-CN" sz="1400"/>
              <a:t>Q-estimation</a:t>
            </a:r>
            <a:r>
              <a:rPr lang="zh-CN" altLang="en-US" sz="1400">
                <a:latin typeface="-apple-system"/>
              </a:rPr>
              <a:t>），然后你想要抓住牛（</a:t>
            </a:r>
            <a:r>
              <a:rPr lang="en-US" altLang="zh-CN" sz="1400"/>
              <a:t>Q-target</a:t>
            </a:r>
            <a:r>
              <a:rPr lang="zh-CN" altLang="en-US" sz="1400">
                <a:latin typeface="-apple-system"/>
              </a:rPr>
              <a:t>），必须不断缩小与牛的距离（</a:t>
            </a:r>
            <a:r>
              <a:rPr lang="zh-CN" altLang="en-US" sz="1400">
                <a:latin typeface="Times New Roman" panose="02020603050405020304" pitchFamily="18" charset="0"/>
                <a:cs typeface="Times New Roman" panose="02020603050405020304" pitchFamily="18" charset="0"/>
              </a:rPr>
              <a:t>减小</a:t>
            </a:r>
            <a:r>
              <a:rPr lang="en-US" altLang="zh-CN" sz="1400">
                <a:latin typeface="Times New Roman" panose="02020603050405020304" pitchFamily="18" charset="0"/>
                <a:cs typeface="Times New Roman" panose="02020603050405020304" pitchFamily="18" charset="0"/>
              </a:rPr>
              <a:t>TD-error</a:t>
            </a:r>
            <a:r>
              <a:rPr lang="zh-CN" altLang="en-US" sz="1400">
                <a:latin typeface="-apple-system"/>
              </a:rPr>
              <a:t>）</a:t>
            </a:r>
            <a:endParaRPr lang="zh-CN" altLang="en-US" sz="1400"/>
          </a:p>
        </p:txBody>
      </p:sp>
      <p:pic>
        <p:nvPicPr>
          <p:cNvPr id="2253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366" y="2453412"/>
            <a:ext cx="2882988" cy="162023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3" y="2465238"/>
            <a:ext cx="2861945" cy="160841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39337" y="4073648"/>
            <a:ext cx="8515003" cy="523220"/>
          </a:xfrm>
          <a:prstGeom prst="rect">
            <a:avLst/>
          </a:prstGeom>
        </p:spPr>
        <p:txBody>
          <a:bodyPr wrap="square">
            <a:spAutoFit/>
          </a:bodyPr>
          <a:lstStyle/>
          <a:p>
            <a:r>
              <a:rPr lang="zh-CN" altLang="en-US" sz="1400">
                <a:latin typeface="-apple-system"/>
              </a:rPr>
              <a:t>每个时间步，你努力去接近牛，牛同时也在移动（使用了同样的网络参数），</a:t>
            </a:r>
            <a:r>
              <a:rPr lang="zh-CN" altLang="en-US" sz="1400"/>
              <a:t>这就导致奇怪的追逐路径（训练时的振荡）</a:t>
            </a:r>
            <a:endParaRPr lang="zh-CN" altLang="en-US" sz="1050"/>
          </a:p>
        </p:txBody>
      </p:sp>
      <p:pic>
        <p:nvPicPr>
          <p:cNvPr id="22534" name="Picture 6"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850" y="4596871"/>
            <a:ext cx="2788504" cy="1514039"/>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2" y="4466847"/>
            <a:ext cx="2861945" cy="164406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991907" y="3078862"/>
            <a:ext cx="378404" cy="369332"/>
          </a:xfrm>
          <a:prstGeom prst="rect">
            <a:avLst/>
          </a:prstGeom>
          <a:noFill/>
        </p:spPr>
        <p:txBody>
          <a:bodyPr wrap="square" rtlCol="0">
            <a:spAutoFit/>
          </a:bodyPr>
          <a:lstStyle/>
          <a:p>
            <a:r>
              <a:rPr lang="en-US" altLang="zh-CN"/>
              <a:t>1</a:t>
            </a:r>
            <a:endParaRPr lang="zh-CN" altLang="en-US"/>
          </a:p>
        </p:txBody>
      </p:sp>
      <p:sp>
        <p:nvSpPr>
          <p:cNvPr id="20" name="文本框 19"/>
          <p:cNvSpPr txBox="1"/>
          <p:nvPr/>
        </p:nvSpPr>
        <p:spPr>
          <a:xfrm>
            <a:off x="6031921" y="3073211"/>
            <a:ext cx="378404" cy="369332"/>
          </a:xfrm>
          <a:prstGeom prst="rect">
            <a:avLst/>
          </a:prstGeom>
          <a:noFill/>
        </p:spPr>
        <p:txBody>
          <a:bodyPr wrap="square" rtlCol="0">
            <a:spAutoFit/>
          </a:bodyPr>
          <a:lstStyle/>
          <a:p>
            <a:r>
              <a:rPr lang="en-US" altLang="zh-CN"/>
              <a:t>2</a:t>
            </a:r>
            <a:endParaRPr lang="zh-CN" altLang="en-US"/>
          </a:p>
        </p:txBody>
      </p:sp>
      <p:sp>
        <p:nvSpPr>
          <p:cNvPr id="21" name="文本框 20"/>
          <p:cNvSpPr txBox="1"/>
          <p:nvPr/>
        </p:nvSpPr>
        <p:spPr>
          <a:xfrm>
            <a:off x="1991907" y="5216671"/>
            <a:ext cx="378404" cy="369332"/>
          </a:xfrm>
          <a:prstGeom prst="rect">
            <a:avLst/>
          </a:prstGeom>
          <a:noFill/>
        </p:spPr>
        <p:txBody>
          <a:bodyPr wrap="square" rtlCol="0">
            <a:spAutoFit/>
          </a:bodyPr>
          <a:lstStyle/>
          <a:p>
            <a:r>
              <a:rPr lang="en-US" altLang="zh-CN"/>
              <a:t>3</a:t>
            </a:r>
            <a:endParaRPr lang="zh-CN" altLang="en-US"/>
          </a:p>
        </p:txBody>
      </p:sp>
      <p:sp>
        <p:nvSpPr>
          <p:cNvPr id="25" name="文本框 24"/>
          <p:cNvSpPr txBox="1"/>
          <p:nvPr/>
        </p:nvSpPr>
        <p:spPr>
          <a:xfrm>
            <a:off x="6031921" y="5153600"/>
            <a:ext cx="378404" cy="369332"/>
          </a:xfrm>
          <a:prstGeom prst="rect">
            <a:avLst/>
          </a:prstGeom>
          <a:noFill/>
        </p:spPr>
        <p:txBody>
          <a:bodyPr wrap="square" rtlCol="0">
            <a:spAutoFit/>
          </a:bodyPr>
          <a:lstStyle/>
          <a:p>
            <a:r>
              <a:rPr lang="en-US" altLang="zh-CN"/>
              <a:t>4</a:t>
            </a:r>
            <a:endParaRPr lang="zh-CN" altLang="en-US"/>
          </a:p>
        </p:txBody>
      </p:sp>
      <p:sp>
        <p:nvSpPr>
          <p:cNvPr id="17" name="标题 1">
            <a:extLst>
              <a:ext uri="{FF2B5EF4-FFF2-40B4-BE49-F238E27FC236}">
                <a16:creationId xmlns:a16="http://schemas.microsoft.com/office/drawing/2014/main" id="{37D135B2-D86C-42E3-B6B9-DCAA3F072965}"/>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41256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5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5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2" grpId="0"/>
      <p:bldP spid="3" grpId="0"/>
      <p:bldP spid="4" grpId="0"/>
      <p:bldP spid="20" grpId="0"/>
      <p:bldP spid="21"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的两大利器</a:t>
            </a:r>
            <a:endParaRPr kumimoji="1" lang="zh-CN" altLang="en-US" sz="2400" dirty="0">
              <a:latin typeface="+mn-ea"/>
            </a:endParaRPr>
          </a:p>
        </p:txBody>
      </p:sp>
      <p:sp>
        <p:nvSpPr>
          <p:cNvPr id="8" name="矩形 7"/>
          <p:cNvSpPr/>
          <p:nvPr/>
        </p:nvSpPr>
        <p:spPr>
          <a:xfrm>
            <a:off x="2152650" y="1496106"/>
            <a:ext cx="8515350" cy="429669"/>
          </a:xfrm>
          <a:prstGeom prst="rect">
            <a:avLst/>
          </a:prstGeom>
        </p:spPr>
        <p:txBody>
          <a:bodyPr wrap="square">
            <a:spAutoFit/>
          </a:bodyPr>
          <a:lstStyle/>
          <a:p>
            <a:pPr lvl="1" defTabSz="914400">
              <a:lnSpc>
                <a:spcPts val="2880"/>
              </a:lnSpc>
              <a:spcBef>
                <a:spcPts val="500"/>
              </a:spcBef>
            </a:pPr>
            <a:r>
              <a:rPr lang="en-US" altLang="zh-CN" sz="2000">
                <a:ea typeface="华文楷体" panose="02010600040101010101" pitchFamily="2" charset="-122"/>
              </a:rPr>
              <a:t>1.Fixed Q-target</a:t>
            </a:r>
          </a:p>
        </p:txBody>
      </p:sp>
      <mc:AlternateContent xmlns:mc="http://schemas.openxmlformats.org/markup-compatibility/2006" xmlns:a14="http://schemas.microsoft.com/office/drawing/2010/main">
        <mc:Choice Requires="a14">
          <p:sp>
            <p:nvSpPr>
              <p:cNvPr id="5" name="矩形 4"/>
              <p:cNvSpPr/>
              <p:nvPr/>
            </p:nvSpPr>
            <p:spPr>
              <a:xfrm>
                <a:off x="3011978" y="2047350"/>
                <a:ext cx="7406640"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apple-system"/>
                  </a:rPr>
                  <a:t>使用一个单独的固定参数的网络（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m:t>
                        </m:r>
                      </m:sup>
                    </m:sSup>
                  </m:oMath>
                </a14:m>
                <a:r>
                  <a:rPr lang="zh-CN" altLang="en-US" dirty="0">
                    <a:latin typeface="-apple-system"/>
                  </a:rPr>
                  <a:t>）来预测</a:t>
                </a:r>
                <a:r>
                  <a:rPr lang="en-US" altLang="zh-CN" dirty="0"/>
                  <a:t>Q-target</a:t>
                </a:r>
              </a:p>
              <a:p>
                <a:endParaRPr lang="en-US" altLang="zh-CN" dirty="0">
                  <a:latin typeface="-apple-system"/>
                </a:endParaRPr>
              </a:p>
              <a:p>
                <a:pPr marL="285750" indent="-285750">
                  <a:buFont typeface="Arial" panose="020B0604020202020204" pitchFamily="34" charset="0"/>
                  <a:buChar char="•"/>
                </a:pPr>
                <a:r>
                  <a:rPr lang="zh-CN" altLang="en-US" dirty="0">
                    <a:latin typeface="-apple-system"/>
                  </a:rPr>
                  <a:t>在每个</a:t>
                </a:r>
                <a14:m>
                  <m:oMath xmlns:m="http://schemas.openxmlformats.org/officeDocument/2006/math">
                    <m:r>
                      <a:rPr lang="zh-CN" altLang="en-US" i="1">
                        <a:latin typeface="Cambria Math" panose="02040503050406030204" pitchFamily="18" charset="0"/>
                      </a:rPr>
                      <m:t>𝜏</m:t>
                    </m:r>
                  </m:oMath>
                </a14:m>
                <a:r>
                  <a:rPr lang="zh-CN" altLang="en-US" dirty="0">
                    <a:latin typeface="-apple-system"/>
                  </a:rPr>
                  <a:t>步骤，复制</a:t>
                </a:r>
                <a:r>
                  <a:rPr lang="en-US" altLang="zh-CN" dirty="0">
                    <a:latin typeface="Times New Roman" panose="02020603050405020304" pitchFamily="18" charset="0"/>
                    <a:cs typeface="Times New Roman" panose="02020603050405020304" pitchFamily="18" charset="0"/>
                  </a:rPr>
                  <a:t>DQN</a:t>
                </a:r>
                <a:r>
                  <a:rPr lang="zh-CN" altLang="en-US" dirty="0">
                    <a:latin typeface="-apple-system"/>
                  </a:rPr>
                  <a:t>网络的参数来更新目标网络</a:t>
                </a:r>
              </a:p>
            </p:txBody>
          </p:sp>
        </mc:Choice>
        <mc:Fallback xmlns="">
          <p:sp>
            <p:nvSpPr>
              <p:cNvPr id="5" name="矩形 4"/>
              <p:cNvSpPr>
                <a:spLocks noRot="1" noChangeAspect="1" noMove="1" noResize="1" noEditPoints="1" noAdjustHandles="1" noChangeArrowheads="1" noChangeShapeType="1" noTextEdit="1"/>
              </p:cNvSpPr>
              <p:nvPr/>
            </p:nvSpPr>
            <p:spPr>
              <a:xfrm>
                <a:off x="3011978" y="2047350"/>
                <a:ext cx="7406640" cy="923330"/>
              </a:xfrm>
              <a:prstGeom prst="rect">
                <a:avLst/>
              </a:prstGeom>
              <a:blipFill>
                <a:blip r:embed="rId2"/>
                <a:stretch>
                  <a:fillRect l="-494" t="-3974" b="-9272"/>
                </a:stretch>
              </a:blipFill>
            </p:spPr>
            <p:txBody>
              <a:bodyPr/>
              <a:lstStyle/>
              <a:p>
                <a:r>
                  <a:rPr lang="zh-CN" altLang="en-US">
                    <a:noFill/>
                  </a:rPr>
                  <a:t> </a:t>
                </a:r>
              </a:p>
            </p:txBody>
          </p:sp>
        </mc:Fallback>
      </mc:AlternateContent>
      <p:pic>
        <p:nvPicPr>
          <p:cNvPr id="18" name="图片 17" descr="C:\Users\cui\Downloads\未命名文件 (2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987" y="3535839"/>
            <a:ext cx="5233092" cy="2640518"/>
          </a:xfrm>
          <a:prstGeom prst="rect">
            <a:avLst/>
          </a:prstGeom>
          <a:noFill/>
          <a:ln>
            <a:noFill/>
          </a:ln>
        </p:spPr>
      </p:pic>
      <p:sp>
        <p:nvSpPr>
          <p:cNvPr id="9" name="矩形 8"/>
          <p:cNvSpPr/>
          <p:nvPr/>
        </p:nvSpPr>
        <p:spPr>
          <a:xfrm>
            <a:off x="2578775" y="3241321"/>
            <a:ext cx="4801314" cy="369332"/>
          </a:xfrm>
          <a:prstGeom prst="rect">
            <a:avLst/>
          </a:prstGeom>
        </p:spPr>
        <p:txBody>
          <a:bodyPr wrap="none">
            <a:spAutoFit/>
          </a:bodyPr>
          <a:lstStyle/>
          <a:p>
            <a:r>
              <a:rPr lang="zh-CN" altLang="en-US">
                <a:latin typeface="-apple-system"/>
              </a:rPr>
              <a:t>因此</a:t>
            </a:r>
            <a:r>
              <a:rPr lang="en-US" altLang="zh-CN">
                <a:latin typeface="Times New Roman" panose="02020603050405020304" pitchFamily="18" charset="0"/>
                <a:cs typeface="Times New Roman" panose="02020603050405020304" pitchFamily="18" charset="0"/>
              </a:rPr>
              <a:t>DQN</a:t>
            </a:r>
            <a:r>
              <a:rPr lang="zh-CN" altLang="en-US">
                <a:latin typeface="-apple-system"/>
              </a:rPr>
              <a:t>网络的最终结构为下图的双网络结构</a:t>
            </a:r>
            <a:endParaRPr lang="zh-CN" altLang="en-US"/>
          </a:p>
        </p:txBody>
      </p:sp>
      <p:sp>
        <p:nvSpPr>
          <p:cNvPr id="11" name="标题 1">
            <a:extLst>
              <a:ext uri="{FF2B5EF4-FFF2-40B4-BE49-F238E27FC236}">
                <a16:creationId xmlns:a16="http://schemas.microsoft.com/office/drawing/2014/main" id="{714352F8-9760-4EB2-A62E-7DDDE5BB66C7}"/>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8680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ph idx="4294967295"/>
          </p:nvPr>
        </p:nvSpPr>
        <p:spPr>
          <a:xfrm>
            <a:off x="1038225" y="1098310"/>
            <a:ext cx="7886700" cy="546100"/>
          </a:xfrm>
        </p:spPr>
        <p:txBody>
          <a:bodyPr>
            <a:normAutofit/>
          </a:bodyPr>
          <a:lstStyle/>
          <a:p>
            <a:pPr lvl="0">
              <a:buFont typeface="Wingdings" panose="05000000000000000000" pitchFamily="2" charset="2"/>
              <a:buChar char="Ø"/>
            </a:pPr>
            <a:r>
              <a:rPr lang="zh-CN" altLang="en-US" dirty="0">
                <a:solidFill>
                  <a:prstClr val="black"/>
                </a:solidFill>
              </a:rPr>
              <a:t> 决策就是作出决定</a:t>
            </a:r>
          </a:p>
        </p:txBody>
      </p:sp>
      <p:sp>
        <p:nvSpPr>
          <p:cNvPr id="13" name="内容占位符 2"/>
          <p:cNvSpPr txBox="1">
            <a:spLocks/>
          </p:cNvSpPr>
          <p:nvPr/>
        </p:nvSpPr>
        <p:spPr>
          <a:xfrm>
            <a:off x="2153486" y="1761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决策的发展历程</a:t>
            </a:r>
          </a:p>
        </p:txBody>
      </p:sp>
      <p:sp>
        <p:nvSpPr>
          <p:cNvPr id="14" name="矩形 13"/>
          <p:cNvSpPr/>
          <p:nvPr/>
        </p:nvSpPr>
        <p:spPr>
          <a:xfrm>
            <a:off x="2153486" y="4348034"/>
            <a:ext cx="7314364" cy="1422954"/>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有人参与</a:t>
            </a:r>
          </a:p>
          <a:p>
            <a:pPr marL="800100" lvl="1" indent="-342900">
              <a:lnSpc>
                <a:spcPct val="150000"/>
              </a:lnSpc>
              <a:buFont typeface="Arial" panose="020B0604020202020204" pitchFamily="34" charset="0"/>
              <a:buChar char="•"/>
            </a:pPr>
            <a:r>
              <a:rPr lang="zh-CN" altLang="en-US" sz="2000" dirty="0">
                <a:latin typeface="+mn-ea"/>
              </a:rPr>
              <a:t>瞬间完成</a:t>
            </a:r>
          </a:p>
          <a:p>
            <a:pPr marL="800100" lvl="1" indent="-342900">
              <a:lnSpc>
                <a:spcPct val="150000"/>
              </a:lnSpc>
              <a:buFont typeface="Arial" panose="020B0604020202020204" pitchFamily="34" charset="0"/>
              <a:buChar char="•"/>
            </a:pPr>
            <a:r>
              <a:rPr lang="zh-CN" altLang="en-US" sz="2000" dirty="0">
                <a:latin typeface="+mn-ea"/>
              </a:rPr>
              <a:t>以决策时收集的信息为基础</a:t>
            </a:r>
          </a:p>
        </p:txBody>
      </p:sp>
      <p:sp>
        <p:nvSpPr>
          <p:cNvPr id="16" name="内容占位符 2"/>
          <p:cNvSpPr txBox="1">
            <a:spLocks/>
          </p:cNvSpPr>
          <p:nvPr/>
        </p:nvSpPr>
        <p:spPr>
          <a:xfrm>
            <a:off x="2153486" y="384759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决策的特点</a:t>
            </a:r>
          </a:p>
        </p:txBody>
      </p:sp>
      <p:sp>
        <p:nvSpPr>
          <p:cNvPr id="17" name="矩形 16"/>
          <p:cNvSpPr/>
          <p:nvPr/>
        </p:nvSpPr>
        <p:spPr>
          <a:xfrm>
            <a:off x="2153486" y="2228577"/>
            <a:ext cx="7314364" cy="1422954"/>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与人类具有同样长的历史，但以往是凭经验决策</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dirty="0">
                <a:latin typeface="+mn-ea"/>
              </a:rPr>
              <a:t>“决策分析”作为科学研究却只有几十年的时间</a:t>
            </a:r>
          </a:p>
          <a:p>
            <a:pPr marL="800100" lvl="1" indent="-342900">
              <a:lnSpc>
                <a:spcPct val="150000"/>
              </a:lnSpc>
              <a:buFont typeface="Arial" panose="020B0604020202020204" pitchFamily="34" charset="0"/>
              <a:buChar char="•"/>
            </a:pPr>
            <a:r>
              <a:rPr lang="en-US" altLang="zh-CN" sz="2000" dirty="0">
                <a:latin typeface="+mn-ea"/>
              </a:rPr>
              <a:t>20</a:t>
            </a:r>
            <a:r>
              <a:rPr lang="zh-CN" altLang="en-US" sz="2000" dirty="0">
                <a:latin typeface="+mn-ea"/>
              </a:rPr>
              <a:t>世纪</a:t>
            </a:r>
            <a:r>
              <a:rPr lang="en-US" altLang="zh-CN" sz="2000" dirty="0">
                <a:latin typeface="+mn-ea"/>
              </a:rPr>
              <a:t>70</a:t>
            </a:r>
            <a:r>
              <a:rPr lang="zh-CN" altLang="en-US" sz="2000" dirty="0">
                <a:latin typeface="+mn-ea"/>
              </a:rPr>
              <a:t>年代提出了“决策支持系统</a:t>
            </a:r>
            <a:r>
              <a:rPr lang="en-US" altLang="zh-CN" sz="2000" dirty="0">
                <a:latin typeface="+mn-ea"/>
              </a:rPr>
              <a:t>(DSS)”</a:t>
            </a:r>
            <a:r>
              <a:rPr lang="zh-CN" altLang="en-US" sz="2000" dirty="0">
                <a:latin typeface="+mn-ea"/>
              </a:rPr>
              <a:t>概念</a:t>
            </a:r>
            <a:endParaRPr lang="en-US" altLang="zh-CN" sz="2000" dirty="0">
              <a:latin typeface="+mn-ea"/>
            </a:endParaRPr>
          </a:p>
        </p:txBody>
      </p:sp>
      <p:sp>
        <p:nvSpPr>
          <p:cNvPr id="15" name="标题 1">
            <a:extLst>
              <a:ext uri="{FF2B5EF4-FFF2-40B4-BE49-F238E27FC236}">
                <a16:creationId xmlns:a16="http://schemas.microsoft.com/office/drawing/2014/main" id="{5749FE57-7B16-4783-AF90-18737A4978B4}"/>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4225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的两大利器</a:t>
            </a:r>
            <a:endParaRPr kumimoji="1" lang="zh-CN" altLang="en-US" sz="2400" dirty="0">
              <a:latin typeface="+mn-ea"/>
            </a:endParaRPr>
          </a:p>
        </p:txBody>
      </p:sp>
      <p:sp>
        <p:nvSpPr>
          <p:cNvPr id="8" name="矩形 7"/>
          <p:cNvSpPr/>
          <p:nvPr/>
        </p:nvSpPr>
        <p:spPr>
          <a:xfrm>
            <a:off x="2152650" y="1496106"/>
            <a:ext cx="8515350" cy="429669"/>
          </a:xfrm>
          <a:prstGeom prst="rect">
            <a:avLst/>
          </a:prstGeom>
        </p:spPr>
        <p:txBody>
          <a:bodyPr wrap="square">
            <a:spAutoFit/>
          </a:bodyPr>
          <a:lstStyle/>
          <a:p>
            <a:pPr lvl="1" defTabSz="914400">
              <a:lnSpc>
                <a:spcPts val="2880"/>
              </a:lnSpc>
              <a:spcBef>
                <a:spcPts val="500"/>
              </a:spcBef>
            </a:pPr>
            <a:r>
              <a:rPr lang="en-US" altLang="zh-CN" sz="2000">
                <a:ea typeface="华文楷体" panose="02010600040101010101" pitchFamily="2" charset="-122"/>
              </a:rPr>
              <a:t>2.Experience Replay</a:t>
            </a:r>
          </a:p>
        </p:txBody>
      </p:sp>
      <p:sp>
        <p:nvSpPr>
          <p:cNvPr id="2" name="矩形 1"/>
          <p:cNvSpPr/>
          <p:nvPr/>
        </p:nvSpPr>
        <p:spPr>
          <a:xfrm>
            <a:off x="2276476" y="2037226"/>
            <a:ext cx="7686720" cy="425758"/>
          </a:xfrm>
          <a:prstGeom prst="rect">
            <a:avLst/>
          </a:prstGeom>
        </p:spPr>
        <p:txBody>
          <a:bodyPr wrap="none">
            <a:spAutoFit/>
          </a:bodyPr>
          <a:lstStyle/>
          <a:p>
            <a:pPr lvl="1" defTabSz="914400">
              <a:lnSpc>
                <a:spcPts val="2880"/>
              </a:lnSpc>
              <a:spcBef>
                <a:spcPts val="500"/>
              </a:spcBef>
            </a:pPr>
            <a:r>
              <a:rPr lang="en-US" altLang="zh-CN"/>
              <a:t>DQN </a:t>
            </a:r>
            <a:r>
              <a:rPr lang="zh-CN" altLang="en-US"/>
              <a:t>有一个记忆库存储之前的经历，之前的数据样本可以四元组形式</a:t>
            </a:r>
            <a:endParaRPr lang="en-US" altLang="zh-CN" sz="2000">
              <a:ea typeface="华文楷体" panose="02010600040101010101"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4956074" y="2599329"/>
                <a:ext cx="1778923" cy="369332"/>
              </a:xfrm>
              <a:prstGeom prst="rect">
                <a:avLst/>
              </a:prstGeom>
              <a:solidFill>
                <a:srgbClr val="CFE8CB"/>
              </a:solidFill>
            </p:spPr>
            <p:txBody>
              <a:bodyPr wrap="square" rtlCol="0">
                <a:spAutoFit/>
              </a:bodyPr>
              <a:lstStyle/>
              <a:p>
                <a:r>
                  <a:rPr lang="en-US" altLang="zh-CN"/>
                  <a:t>&lt;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a:t>&gt;</a:t>
                </a:r>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4956074" y="2599329"/>
                <a:ext cx="1778923" cy="369332"/>
              </a:xfrm>
              <a:prstGeom prst="rect">
                <a:avLst/>
              </a:prstGeom>
              <a:blipFill>
                <a:blip r:embed="rId2"/>
                <a:stretch>
                  <a:fillRect l="-2740" t="-8197" r="-2740" b="-24590"/>
                </a:stretch>
              </a:blipFill>
            </p:spPr>
            <p:txBody>
              <a:bodyPr/>
              <a:lstStyle/>
              <a:p>
                <a:r>
                  <a:rPr lang="zh-CN" altLang="en-US">
                    <a:noFill/>
                  </a:rPr>
                  <a:t> </a:t>
                </a:r>
              </a:p>
            </p:txBody>
          </p:sp>
        </mc:Fallback>
      </mc:AlternateContent>
      <p:sp>
        <p:nvSpPr>
          <p:cNvPr id="12" name="矩形 11"/>
          <p:cNvSpPr/>
          <p:nvPr/>
        </p:nvSpPr>
        <p:spPr>
          <a:xfrm>
            <a:off x="2276479" y="3066534"/>
            <a:ext cx="7810793" cy="425758"/>
          </a:xfrm>
          <a:prstGeom prst="rect">
            <a:avLst/>
          </a:prstGeom>
        </p:spPr>
        <p:txBody>
          <a:bodyPr wrap="none">
            <a:spAutoFit/>
          </a:bodyPr>
          <a:lstStyle/>
          <a:p>
            <a:pPr lvl="1" defTabSz="914400">
              <a:lnSpc>
                <a:spcPts val="2880"/>
              </a:lnSpc>
              <a:spcBef>
                <a:spcPts val="500"/>
              </a:spcBef>
            </a:pPr>
            <a:r>
              <a:rPr lang="zh-CN" altLang="en-US"/>
              <a:t>存储于</a:t>
            </a:r>
            <a:r>
              <a:rPr lang="en-US" altLang="zh-CN"/>
              <a:t>Replay Buffer</a:t>
            </a:r>
            <a:r>
              <a:rPr lang="zh-CN" altLang="en-US"/>
              <a:t>，当训练时从经验池中随机抽取一批数据进行训练</a:t>
            </a:r>
            <a:endParaRPr lang="en-US" altLang="zh-CN" sz="2000">
              <a:ea typeface="华文楷体" panose="02010600040101010101" pitchFamily="2" charset="-122"/>
            </a:endParaRPr>
          </a:p>
        </p:txBody>
      </p:sp>
      <p:sp>
        <p:nvSpPr>
          <p:cNvPr id="13" name="矩形 12"/>
          <p:cNvSpPr/>
          <p:nvPr/>
        </p:nvSpPr>
        <p:spPr>
          <a:xfrm>
            <a:off x="2152652" y="4105847"/>
            <a:ext cx="7939427" cy="425758"/>
          </a:xfrm>
          <a:prstGeom prst="rect">
            <a:avLst/>
          </a:prstGeom>
        </p:spPr>
        <p:txBody>
          <a:bodyPr wrap="square">
            <a:spAutoFit/>
          </a:bodyPr>
          <a:lstStyle/>
          <a:p>
            <a:pPr lvl="1" defTabSz="914400">
              <a:lnSpc>
                <a:spcPts val="2880"/>
              </a:lnSpc>
              <a:spcBef>
                <a:spcPts val="500"/>
              </a:spcBef>
            </a:pPr>
            <a:r>
              <a:rPr lang="zh-CN" altLang="en-US"/>
              <a:t>优点：打乱了数据时序上的相关性，增加了每个</a:t>
            </a:r>
            <a:r>
              <a:rPr lang="en-US" altLang="zh-CN"/>
              <a:t>batch</a:t>
            </a:r>
            <a:r>
              <a:rPr lang="zh-CN" altLang="en-US"/>
              <a:t>中数据的多样性</a:t>
            </a:r>
            <a:endParaRPr lang="en-US" altLang="zh-CN" sz="2000">
              <a:ea typeface="华文楷体" panose="02010600040101010101" pitchFamily="2" charset="-122"/>
            </a:endParaRPr>
          </a:p>
        </p:txBody>
      </p:sp>
      <p:sp>
        <p:nvSpPr>
          <p:cNvPr id="11" name="标题 1">
            <a:extLst>
              <a:ext uri="{FF2B5EF4-FFF2-40B4-BE49-F238E27FC236}">
                <a16:creationId xmlns:a16="http://schemas.microsoft.com/office/drawing/2014/main" id="{701E5CAB-F64C-436C-8DDB-F62854896FFD}"/>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9388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2" grpId="0"/>
      <p:bldP spid="3" grpId="0" animBg="1"/>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DQN</a:t>
            </a:r>
            <a:r>
              <a:rPr kumimoji="1" lang="zh-CN" altLang="en-US" sz="2400">
                <a:latin typeface="+mn-ea"/>
              </a:rPr>
              <a:t>伪代码</a:t>
            </a:r>
            <a:endParaRPr kumimoji="1" lang="zh-CN" altLang="en-US" sz="2400" dirty="0">
              <a:latin typeface="+mn-ea"/>
            </a:endParaRPr>
          </a:p>
        </p:txBody>
      </p:sp>
      <p:pic>
        <p:nvPicPr>
          <p:cNvPr id="11" name="图片 10"/>
          <p:cNvPicPr>
            <a:picLocks noChangeAspect="1"/>
          </p:cNvPicPr>
          <p:nvPr/>
        </p:nvPicPr>
        <p:blipFill>
          <a:blip r:embed="rId2"/>
          <a:stretch>
            <a:fillRect/>
          </a:stretch>
        </p:blipFill>
        <p:spPr>
          <a:xfrm>
            <a:off x="2493953" y="1576371"/>
            <a:ext cx="5406137" cy="4345795"/>
          </a:xfrm>
          <a:prstGeom prst="rect">
            <a:avLst/>
          </a:prstGeom>
        </p:spPr>
      </p:pic>
      <p:sp>
        <p:nvSpPr>
          <p:cNvPr id="8" name="标题 1">
            <a:extLst>
              <a:ext uri="{FF2B5EF4-FFF2-40B4-BE49-F238E27FC236}">
                <a16:creationId xmlns:a16="http://schemas.microsoft.com/office/drawing/2014/main" id="{2C25AE5B-50FE-47EE-B886-264FB862E5BA}"/>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121202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en-US" altLang="zh-CN" sz="2400">
                <a:latin typeface="+mn-ea"/>
              </a:rPr>
              <a:t>More On DRL</a:t>
            </a:r>
            <a:r>
              <a:rPr kumimoji="1" lang="zh-CN" altLang="en-US" sz="2400">
                <a:latin typeface="+mn-ea"/>
              </a:rPr>
              <a:t>（</a:t>
            </a:r>
            <a:r>
              <a:rPr kumimoji="1" lang="en-US" altLang="zh-CN" sz="2400">
                <a:latin typeface="+mn-ea"/>
              </a:rPr>
              <a:t>Deep Reinforcement Learning</a:t>
            </a:r>
            <a:r>
              <a:rPr kumimoji="1" lang="zh-CN" altLang="en-US" sz="2400">
                <a:latin typeface="+mn-ea"/>
              </a:rPr>
              <a:t>）</a:t>
            </a:r>
            <a:endParaRPr kumimoji="1" lang="zh-CN" altLang="en-US" sz="2400" dirty="0">
              <a:latin typeface="+mn-ea"/>
            </a:endParaRPr>
          </a:p>
        </p:txBody>
      </p:sp>
      <p:sp>
        <p:nvSpPr>
          <p:cNvPr id="9" name="Text Box 5"/>
          <p:cNvSpPr txBox="1">
            <a:spLocks noChangeArrowheads="1"/>
          </p:cNvSpPr>
          <p:nvPr/>
        </p:nvSpPr>
        <p:spPr bwMode="auto">
          <a:xfrm>
            <a:off x="1692810" y="1501452"/>
            <a:ext cx="8146691" cy="430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1pPr>
            <a:lvl2pPr marL="742950" indent="-28575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2pPr>
            <a:lvl3pPr marL="11430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3pPr>
            <a:lvl4pPr marL="16002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4pPr>
            <a:lvl5pPr marL="2057400" indent="-228600" eaLnBrk="0" hangingPunct="0">
              <a:tabLst>
                <a:tab pos="88900" algn="l"/>
                <a:tab pos="177800" algn="l"/>
              </a:tabLst>
              <a:defRPr sz="2000" b="1">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tabLst>
                <a:tab pos="88900" algn="l"/>
                <a:tab pos="177800" algn="l"/>
              </a:tabLst>
              <a:defRPr sz="2000" b="1">
                <a:solidFill>
                  <a:schemeClr val="tx1"/>
                </a:solidFill>
                <a:latin typeface="Arial" panose="020B0604020202020204" pitchFamily="34" charset="0"/>
                <a:ea typeface="黑体" panose="02010609060101010101" pitchFamily="49" charset="-122"/>
              </a:defRPr>
            </a:lvl9pPr>
          </a:lstStyle>
          <a:p>
            <a:pPr marL="1085850" lvl="1" indent="-342900" algn="just">
              <a:lnSpc>
                <a:spcPct val="120000"/>
              </a:lnSpc>
              <a:spcBef>
                <a:spcPct val="20000"/>
              </a:spcBef>
              <a:buFont typeface="Wingdings" panose="05000000000000000000" pitchFamily="2" charset="2"/>
              <a:buChar char="l"/>
            </a:pPr>
            <a:r>
              <a:rPr kumimoji="1" lang="en-US" altLang="zh-CN" sz="1800" b="0">
                <a:latin typeface="+mn-ea"/>
                <a:ea typeface="+mn-ea"/>
              </a:rPr>
              <a:t>DQN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DQN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Double DQN</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Prioritized Experience Replay</a:t>
            </a:r>
            <a:r>
              <a:rPr kumimoji="1" lang="zh-CN" altLang="en-US" sz="1600" b="0">
                <a:latin typeface="+mn-ea"/>
                <a:ea typeface="+mn-ea"/>
              </a:rPr>
              <a:t>（</a:t>
            </a:r>
            <a:r>
              <a:rPr kumimoji="1" lang="en-US" altLang="zh-CN" sz="1600" b="0">
                <a:latin typeface="+mn-ea"/>
                <a:ea typeface="+mn-ea"/>
              </a:rPr>
              <a:t>DQN</a:t>
            </a:r>
            <a:r>
              <a:rPr kumimoji="1" lang="zh-CN" altLang="en-US" sz="1600" b="0">
                <a:latin typeface="+mn-ea"/>
                <a:ea typeface="+mn-ea"/>
              </a:rPr>
              <a:t>）</a:t>
            </a:r>
            <a:endParaRPr kumimoji="1" lang="en-US" altLang="zh-CN" sz="1600" b="0">
              <a:latin typeface="+mn-ea"/>
              <a:ea typeface="+mn-ea"/>
            </a:endParaRP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Dueling DQN</a:t>
            </a:r>
          </a:p>
          <a:p>
            <a:pPr marL="1085850" lvl="1" indent="-342900" algn="just">
              <a:lnSpc>
                <a:spcPct val="120000"/>
              </a:lnSpc>
              <a:spcBef>
                <a:spcPct val="20000"/>
              </a:spcBef>
              <a:buFont typeface="Wingdings" panose="05000000000000000000" pitchFamily="2" charset="2"/>
              <a:buChar char="l"/>
            </a:pPr>
            <a:r>
              <a:rPr kumimoji="1" lang="en-US" altLang="zh-CN" sz="1800" b="0">
                <a:latin typeface="+mn-ea"/>
                <a:ea typeface="+mn-ea"/>
              </a:rPr>
              <a:t>Policy Gradient</a:t>
            </a:r>
          </a:p>
          <a:p>
            <a:pPr marL="1085850" lvl="1" indent="-342900" algn="just">
              <a:lnSpc>
                <a:spcPct val="120000"/>
              </a:lnSpc>
              <a:spcBef>
                <a:spcPct val="20000"/>
              </a:spcBef>
              <a:buFont typeface="Wingdings" panose="05000000000000000000" pitchFamily="2" charset="2"/>
              <a:buChar char="l"/>
            </a:pPr>
            <a:r>
              <a:rPr kumimoji="1" lang="en-US" altLang="zh-CN" sz="1800" b="0">
                <a:latin typeface="+mn-ea"/>
              </a:rPr>
              <a:t>Actor Critic</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rPr>
              <a:t>Actor Critic</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rPr>
              <a:t>DDPG</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rPr>
              <a:t>A3C</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PPO</a:t>
            </a:r>
          </a:p>
          <a:p>
            <a:pPr marL="1485900" lvl="2" indent="-342900" algn="just">
              <a:lnSpc>
                <a:spcPct val="120000"/>
              </a:lnSpc>
              <a:spcBef>
                <a:spcPct val="20000"/>
              </a:spcBef>
              <a:buFont typeface="Wingdings" panose="05000000000000000000" pitchFamily="2" charset="2"/>
              <a:buChar char="l"/>
            </a:pPr>
            <a:r>
              <a:rPr kumimoji="1" lang="en-US" altLang="zh-CN" sz="1600" b="0">
                <a:latin typeface="+mn-ea"/>
                <a:ea typeface="+mn-ea"/>
              </a:rPr>
              <a:t>DPPO</a:t>
            </a:r>
          </a:p>
        </p:txBody>
      </p:sp>
      <p:sp>
        <p:nvSpPr>
          <p:cNvPr id="8" name="标题 1">
            <a:extLst>
              <a:ext uri="{FF2B5EF4-FFF2-40B4-BE49-F238E27FC236}">
                <a16:creationId xmlns:a16="http://schemas.microsoft.com/office/drawing/2014/main" id="{BB36AA0D-CCFC-4F34-BDCB-C8178E1D6912}"/>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7115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自动驾驶</a:t>
            </a:r>
          </a:p>
        </p:txBody>
      </p:sp>
      <p:sp>
        <p:nvSpPr>
          <p:cNvPr id="2" name="文本框 1"/>
          <p:cNvSpPr txBox="1"/>
          <p:nvPr/>
        </p:nvSpPr>
        <p:spPr>
          <a:xfrm>
            <a:off x="2312485" y="1501452"/>
            <a:ext cx="5253644" cy="369332"/>
          </a:xfrm>
          <a:prstGeom prst="rect">
            <a:avLst/>
          </a:prstGeom>
          <a:noFill/>
        </p:spPr>
        <p:txBody>
          <a:bodyPr wrap="square" rtlCol="0">
            <a:spAutoFit/>
          </a:bodyPr>
          <a:lstStyle/>
          <a:p>
            <a:r>
              <a:rPr lang="zh-CN" altLang="en-US"/>
              <a:t>深度强化学习应用于换道模型</a:t>
            </a:r>
          </a:p>
        </p:txBody>
      </p:sp>
      <p:sp>
        <p:nvSpPr>
          <p:cNvPr id="3" name="文本框 2"/>
          <p:cNvSpPr txBox="1"/>
          <p:nvPr/>
        </p:nvSpPr>
        <p:spPr>
          <a:xfrm>
            <a:off x="2312488" y="1962176"/>
            <a:ext cx="124690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a:latin typeface="Times New Roman" panose="02020603050405020304" pitchFamily="18" charset="0"/>
                <a:cs typeface="Times New Roman" panose="02020603050405020304" pitchFamily="18" charset="0"/>
              </a:rPr>
              <a:t>State</a:t>
            </a:r>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54" y="2338350"/>
            <a:ext cx="5037513" cy="2277957"/>
          </a:xfrm>
          <a:prstGeom prst="rect">
            <a:avLst/>
          </a:prstGeom>
        </p:spPr>
      </p:pic>
      <p:sp>
        <p:nvSpPr>
          <p:cNvPr id="13" name="文本框 12"/>
          <p:cNvSpPr txBox="1"/>
          <p:nvPr/>
        </p:nvSpPr>
        <p:spPr>
          <a:xfrm>
            <a:off x="2369453" y="4750140"/>
            <a:ext cx="124690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a:latin typeface="Times New Roman" panose="02020603050405020304" pitchFamily="18" charset="0"/>
                <a:cs typeface="Times New Roman" panose="02020603050405020304" pitchFamily="18" charset="0"/>
              </a:rPr>
              <a:t>Action</a:t>
            </a:r>
            <a:endParaRPr lang="zh-CN" altLang="en-US">
              <a:latin typeface="Times New Roman" panose="02020603050405020304" pitchFamily="18" charset="0"/>
              <a:cs typeface="Times New Roman" panose="02020603050405020304" pitchFamily="18" charset="0"/>
            </a:endParaRPr>
          </a:p>
        </p:txBody>
      </p:sp>
      <p:sp>
        <p:nvSpPr>
          <p:cNvPr id="15" name="矩形 14"/>
          <p:cNvSpPr/>
          <p:nvPr/>
        </p:nvSpPr>
        <p:spPr>
          <a:xfrm>
            <a:off x="2187554" y="5208762"/>
            <a:ext cx="4466179" cy="432939"/>
          </a:xfrm>
          <a:prstGeom prst="rect">
            <a:avLst/>
          </a:prstGeom>
        </p:spPr>
        <p:txBody>
          <a:bodyPr wrap="square">
            <a:spAutoFit/>
          </a:bodyPr>
          <a:lstStyle/>
          <a:p>
            <a:pPr marL="457200" lvl="3">
              <a:lnSpc>
                <a:spcPts val="2880"/>
              </a:lnSpc>
              <a:spcBef>
                <a:spcPts val="500"/>
              </a:spcBef>
            </a:pPr>
            <a:r>
              <a:rPr lang="zh-CN" altLang="en-US" dirty="0">
                <a:ea typeface="华文楷体" panose="02010600040101010101" pitchFamily="2" charset="-122"/>
              </a:rPr>
              <a:t>换左道、换右道、加速、减速、跟驰</a:t>
            </a:r>
            <a:endParaRPr lang="en-US" altLang="zh-CN" dirty="0">
              <a:ea typeface="华文楷体" panose="02010600040101010101" pitchFamily="2" charset="-122"/>
            </a:endParaRPr>
          </a:p>
        </p:txBody>
      </p:sp>
      <p:sp>
        <p:nvSpPr>
          <p:cNvPr id="16" name="文本框 15"/>
          <p:cNvSpPr txBox="1"/>
          <p:nvPr/>
        </p:nvSpPr>
        <p:spPr>
          <a:xfrm>
            <a:off x="7566660" y="2043899"/>
            <a:ext cx="155448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a:latin typeface="Times New Roman" panose="02020603050405020304" pitchFamily="18" charset="0"/>
                <a:cs typeface="Times New Roman" panose="02020603050405020304" pitchFamily="18" charset="0"/>
              </a:rPr>
              <a:t>Reward</a:t>
            </a:r>
            <a:endParaRPr lang="zh-CN" altLang="en-US">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7467521" y="2452470"/>
            <a:ext cx="3074824" cy="1758012"/>
          </a:xfrm>
          <a:prstGeom prst="rect">
            <a:avLst/>
          </a:prstGeom>
        </p:spPr>
      </p:pic>
      <p:sp>
        <p:nvSpPr>
          <p:cNvPr id="18" name="标题 1">
            <a:extLst>
              <a:ext uri="{FF2B5EF4-FFF2-40B4-BE49-F238E27FC236}">
                <a16:creationId xmlns:a16="http://schemas.microsoft.com/office/drawing/2014/main" id="{C1E8BE29-A0C5-46AC-9699-E04EB2F6EEB8}"/>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88695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 grpId="0"/>
      <p:bldP spid="13"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37597" y="697990"/>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自动驾驶</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33" y="1800850"/>
            <a:ext cx="7925419" cy="4012121"/>
          </a:xfrm>
          <a:prstGeom prst="rect">
            <a:avLst/>
          </a:prstGeom>
        </p:spPr>
      </p:pic>
      <p:sp>
        <p:nvSpPr>
          <p:cNvPr id="9" name="矩形 8"/>
          <p:cNvSpPr/>
          <p:nvPr/>
        </p:nvSpPr>
        <p:spPr>
          <a:xfrm>
            <a:off x="2492659" y="1360767"/>
            <a:ext cx="7208359"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DRL-based harmonious lane-changing architecture</a:t>
            </a:r>
          </a:p>
        </p:txBody>
      </p:sp>
      <p:sp>
        <p:nvSpPr>
          <p:cNvPr id="10" name="标题 1">
            <a:extLst>
              <a:ext uri="{FF2B5EF4-FFF2-40B4-BE49-F238E27FC236}">
                <a16:creationId xmlns:a16="http://schemas.microsoft.com/office/drawing/2014/main" id="{319F810E-565E-412F-BAEF-0B98D41336F9}"/>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32462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自动驾驶</a:t>
            </a:r>
          </a:p>
        </p:txBody>
      </p:sp>
      <p:sp>
        <p:nvSpPr>
          <p:cNvPr id="2" name="AutoShape 2" descr="https://raw.githubusercontent.com/eleurent/highway-env/gh-media/docs/media/dqn.gif?raw=true"/>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706" y="1923873"/>
            <a:ext cx="6077654" cy="3038827"/>
          </a:xfrm>
          <a:prstGeom prst="rect">
            <a:avLst/>
          </a:prstGeom>
        </p:spPr>
      </p:pic>
      <p:sp>
        <p:nvSpPr>
          <p:cNvPr id="8" name="标题 1">
            <a:extLst>
              <a:ext uri="{FF2B5EF4-FFF2-40B4-BE49-F238E27FC236}">
                <a16:creationId xmlns:a16="http://schemas.microsoft.com/office/drawing/2014/main" id="{37152395-F897-43E0-AC09-0537BE606CA9}"/>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2537233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应用</a:t>
            </a:r>
            <a:r>
              <a:rPr kumimoji="1" lang="en-US" altLang="zh-CN" sz="2400">
                <a:latin typeface="+mn-ea"/>
              </a:rPr>
              <a:t>-</a:t>
            </a:r>
            <a:r>
              <a:rPr kumimoji="1" lang="zh-CN" altLang="en-US" sz="2400">
                <a:latin typeface="+mn-ea"/>
              </a:rPr>
              <a:t>交通信号灯配时</a:t>
            </a:r>
            <a:endParaRPr kumimoji="1" lang="zh-CN" altLang="en-US" sz="2400" dirty="0">
              <a:latin typeface="+mn-ea"/>
            </a:endParaRPr>
          </a:p>
        </p:txBody>
      </p:sp>
      <p:sp>
        <p:nvSpPr>
          <p:cNvPr id="2" name="AutoShape 2" descr="https://raw.githubusercontent.com/eleurent/highway-env/gh-media/docs/media/dqn.gif?raw=true"/>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内容占位符 4"/>
          <p:cNvPicPr>
            <a:picLocks noChangeAspect="1"/>
          </p:cNvPicPr>
          <p:nvPr/>
        </p:nvPicPr>
        <p:blipFill>
          <a:blip r:embed="rId2"/>
          <a:stretch>
            <a:fillRect/>
          </a:stretch>
        </p:blipFill>
        <p:spPr>
          <a:xfrm>
            <a:off x="2270090" y="1978925"/>
            <a:ext cx="3387987" cy="2562225"/>
          </a:xfrm>
          <a:prstGeom prst="rect">
            <a:avLst/>
          </a:prstGeom>
        </p:spPr>
      </p:pic>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4167911987"/>
                  </p:ext>
                </p:extLst>
              </p:nvPr>
            </p:nvGraphicFramePr>
            <p:xfrm>
              <a:off x="6679051" y="2280730"/>
              <a:ext cx="1351350" cy="1437945"/>
            </p:xfrm>
            <a:graphic>
              <a:graphicData uri="http://schemas.openxmlformats.org/drawingml/2006/table">
                <a:tbl>
                  <a:tblPr firstRow="1" bandRow="1">
                    <a:tableStyleId>{2D5ABB26-0587-4C30-8999-92F81FD0307C}</a:tableStyleId>
                  </a:tblPr>
                  <a:tblGrid>
                    <a:gridCol w="270270">
                      <a:extLst>
                        <a:ext uri="{9D8B030D-6E8A-4147-A177-3AD203B41FA5}">
                          <a16:colId xmlns:a16="http://schemas.microsoft.com/office/drawing/2014/main" val="3189312326"/>
                        </a:ext>
                      </a:extLst>
                    </a:gridCol>
                    <a:gridCol w="270270">
                      <a:extLst>
                        <a:ext uri="{9D8B030D-6E8A-4147-A177-3AD203B41FA5}">
                          <a16:colId xmlns:a16="http://schemas.microsoft.com/office/drawing/2014/main" val="1484999873"/>
                        </a:ext>
                      </a:extLst>
                    </a:gridCol>
                    <a:gridCol w="270270">
                      <a:extLst>
                        <a:ext uri="{9D8B030D-6E8A-4147-A177-3AD203B41FA5}">
                          <a16:colId xmlns:a16="http://schemas.microsoft.com/office/drawing/2014/main" val="3178538010"/>
                        </a:ext>
                      </a:extLst>
                    </a:gridCol>
                    <a:gridCol w="270270">
                      <a:extLst>
                        <a:ext uri="{9D8B030D-6E8A-4147-A177-3AD203B41FA5}">
                          <a16:colId xmlns:a16="http://schemas.microsoft.com/office/drawing/2014/main" val="1904377136"/>
                        </a:ext>
                      </a:extLst>
                    </a:gridCol>
                    <a:gridCol w="270270">
                      <a:extLst>
                        <a:ext uri="{9D8B030D-6E8A-4147-A177-3AD203B41FA5}">
                          <a16:colId xmlns:a16="http://schemas.microsoft.com/office/drawing/2014/main" val="3552045428"/>
                        </a:ext>
                      </a:extLst>
                    </a:gridCol>
                  </a:tblGrid>
                  <a:tr h="287589">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805139"/>
                      </a:ext>
                    </a:extLst>
                  </a:tr>
                  <a:tr h="287589">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157729"/>
                      </a:ext>
                    </a:extLst>
                  </a:tr>
                  <a:tr h="287589">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749087"/>
                      </a:ext>
                    </a:extLst>
                  </a:tr>
                  <a:tr h="287589">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5844521"/>
                      </a:ext>
                    </a:extLst>
                  </a:tr>
                  <a:tr h="287589">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2731"/>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4167911987"/>
                  </p:ext>
                </p:extLst>
              </p:nvPr>
            </p:nvGraphicFramePr>
            <p:xfrm>
              <a:off x="6679051" y="2280730"/>
              <a:ext cx="1351350" cy="1437945"/>
            </p:xfrm>
            <a:graphic>
              <a:graphicData uri="http://schemas.openxmlformats.org/drawingml/2006/table">
                <a:tbl>
                  <a:tblPr firstRow="1" bandRow="1">
                    <a:tableStyleId>{2D5ABB26-0587-4C30-8999-92F81FD0307C}</a:tableStyleId>
                  </a:tblPr>
                  <a:tblGrid>
                    <a:gridCol w="270270">
                      <a:extLst>
                        <a:ext uri="{9D8B030D-6E8A-4147-A177-3AD203B41FA5}">
                          <a16:colId xmlns:a16="http://schemas.microsoft.com/office/drawing/2014/main" val="3189312326"/>
                        </a:ext>
                      </a:extLst>
                    </a:gridCol>
                    <a:gridCol w="270270">
                      <a:extLst>
                        <a:ext uri="{9D8B030D-6E8A-4147-A177-3AD203B41FA5}">
                          <a16:colId xmlns:a16="http://schemas.microsoft.com/office/drawing/2014/main" val="1484999873"/>
                        </a:ext>
                      </a:extLst>
                    </a:gridCol>
                    <a:gridCol w="270270">
                      <a:extLst>
                        <a:ext uri="{9D8B030D-6E8A-4147-A177-3AD203B41FA5}">
                          <a16:colId xmlns:a16="http://schemas.microsoft.com/office/drawing/2014/main" val="3178538010"/>
                        </a:ext>
                      </a:extLst>
                    </a:gridCol>
                    <a:gridCol w="270270">
                      <a:extLst>
                        <a:ext uri="{9D8B030D-6E8A-4147-A177-3AD203B41FA5}">
                          <a16:colId xmlns:a16="http://schemas.microsoft.com/office/drawing/2014/main" val="1904377136"/>
                        </a:ext>
                      </a:extLst>
                    </a:gridCol>
                    <a:gridCol w="270270">
                      <a:extLst>
                        <a:ext uri="{9D8B030D-6E8A-4147-A177-3AD203B41FA5}">
                          <a16:colId xmlns:a16="http://schemas.microsoft.com/office/drawing/2014/main" val="3552045428"/>
                        </a:ext>
                      </a:extLst>
                    </a:gridCol>
                  </a:tblGrid>
                  <a:tr h="287589">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6383" r="-202222" b="-408511"/>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805139"/>
                      </a:ext>
                    </a:extLst>
                  </a:tr>
                  <a:tr h="287589">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104167" r="-202222" b="-300000"/>
                          </a:stretch>
                        </a:blip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157729"/>
                      </a:ext>
                    </a:extLst>
                  </a:tr>
                  <a:tr h="287589">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22" t="-208511" r="-400000" b="-206383"/>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4545" t="-208511" r="-309091" b="-206383"/>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208511" r="-202222" b="-206383"/>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6818" t="-208511" r="-106818" b="-206383"/>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7778" t="-208511" r="-4444" b="-206383"/>
                          </a:stretch>
                        </a:blipFill>
                      </a:tcPr>
                    </a:tc>
                    <a:extLst>
                      <a:ext uri="{0D108BD9-81ED-4DB2-BD59-A6C34878D82A}">
                        <a16:rowId xmlns:a16="http://schemas.microsoft.com/office/drawing/2014/main" val="409749087"/>
                      </a:ext>
                    </a:extLst>
                  </a:tr>
                  <a:tr h="287589">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302083" r="-202222" b="-102083"/>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5844521"/>
                      </a:ext>
                    </a:extLst>
                  </a:tr>
                  <a:tr h="287589">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410638" r="-202222" b="-4255"/>
                          </a:stretch>
                        </a:blip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273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ext uri="{D42A27DB-BD31-4B8C-83A1-F6EECF244321}">
                    <p14:modId xmlns:p14="http://schemas.microsoft.com/office/powerpoint/2010/main" val="2784304418"/>
                  </p:ext>
                </p:extLst>
              </p:nvPr>
            </p:nvGraphicFramePr>
            <p:xfrm>
              <a:off x="8742813" y="2296161"/>
              <a:ext cx="1282065" cy="1422510"/>
            </p:xfrm>
            <a:graphic>
              <a:graphicData uri="http://schemas.openxmlformats.org/drawingml/2006/table">
                <a:tbl>
                  <a:tblPr firstRow="1" bandRow="1">
                    <a:tableStyleId>{2D5ABB26-0587-4C30-8999-92F81FD0307C}</a:tableStyleId>
                  </a:tblPr>
                  <a:tblGrid>
                    <a:gridCol w="256413">
                      <a:extLst>
                        <a:ext uri="{9D8B030D-6E8A-4147-A177-3AD203B41FA5}">
                          <a16:colId xmlns:a16="http://schemas.microsoft.com/office/drawing/2014/main" val="3189312326"/>
                        </a:ext>
                      </a:extLst>
                    </a:gridCol>
                    <a:gridCol w="256413">
                      <a:extLst>
                        <a:ext uri="{9D8B030D-6E8A-4147-A177-3AD203B41FA5}">
                          <a16:colId xmlns:a16="http://schemas.microsoft.com/office/drawing/2014/main" val="1484999873"/>
                        </a:ext>
                      </a:extLst>
                    </a:gridCol>
                    <a:gridCol w="256413">
                      <a:extLst>
                        <a:ext uri="{9D8B030D-6E8A-4147-A177-3AD203B41FA5}">
                          <a16:colId xmlns:a16="http://schemas.microsoft.com/office/drawing/2014/main" val="3178538010"/>
                        </a:ext>
                      </a:extLst>
                    </a:gridCol>
                    <a:gridCol w="256413">
                      <a:extLst>
                        <a:ext uri="{9D8B030D-6E8A-4147-A177-3AD203B41FA5}">
                          <a16:colId xmlns:a16="http://schemas.microsoft.com/office/drawing/2014/main" val="1904377136"/>
                        </a:ext>
                      </a:extLst>
                    </a:gridCol>
                    <a:gridCol w="256413">
                      <a:extLst>
                        <a:ext uri="{9D8B030D-6E8A-4147-A177-3AD203B41FA5}">
                          <a16:colId xmlns:a16="http://schemas.microsoft.com/office/drawing/2014/main" val="3552045428"/>
                        </a:ext>
                      </a:extLst>
                    </a:gridCol>
                  </a:tblGrid>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805139"/>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.8</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729"/>
                      </a:ext>
                    </a:extLst>
                  </a:tr>
                  <a:tr h="284502">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49087"/>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.7</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44521"/>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.5</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52731"/>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2784304418"/>
                  </p:ext>
                </p:extLst>
              </p:nvPr>
            </p:nvGraphicFramePr>
            <p:xfrm>
              <a:off x="8742813" y="2296161"/>
              <a:ext cx="1282065" cy="1422510"/>
            </p:xfrm>
            <a:graphic>
              <a:graphicData uri="http://schemas.openxmlformats.org/drawingml/2006/table">
                <a:tbl>
                  <a:tblPr firstRow="1" bandRow="1">
                    <a:tableStyleId>{2D5ABB26-0587-4C30-8999-92F81FD0307C}</a:tableStyleId>
                  </a:tblPr>
                  <a:tblGrid>
                    <a:gridCol w="256413">
                      <a:extLst>
                        <a:ext uri="{9D8B030D-6E8A-4147-A177-3AD203B41FA5}">
                          <a16:colId xmlns:a16="http://schemas.microsoft.com/office/drawing/2014/main" val="3189312326"/>
                        </a:ext>
                      </a:extLst>
                    </a:gridCol>
                    <a:gridCol w="256413">
                      <a:extLst>
                        <a:ext uri="{9D8B030D-6E8A-4147-A177-3AD203B41FA5}">
                          <a16:colId xmlns:a16="http://schemas.microsoft.com/office/drawing/2014/main" val="1484999873"/>
                        </a:ext>
                      </a:extLst>
                    </a:gridCol>
                    <a:gridCol w="256413">
                      <a:extLst>
                        <a:ext uri="{9D8B030D-6E8A-4147-A177-3AD203B41FA5}">
                          <a16:colId xmlns:a16="http://schemas.microsoft.com/office/drawing/2014/main" val="3178538010"/>
                        </a:ext>
                      </a:extLst>
                    </a:gridCol>
                    <a:gridCol w="256413">
                      <a:extLst>
                        <a:ext uri="{9D8B030D-6E8A-4147-A177-3AD203B41FA5}">
                          <a16:colId xmlns:a16="http://schemas.microsoft.com/office/drawing/2014/main" val="1904377136"/>
                        </a:ext>
                      </a:extLst>
                    </a:gridCol>
                    <a:gridCol w="256413">
                      <a:extLst>
                        <a:ext uri="{9D8B030D-6E8A-4147-A177-3AD203B41FA5}">
                          <a16:colId xmlns:a16="http://schemas.microsoft.com/office/drawing/2014/main" val="3552045428"/>
                        </a:ext>
                      </a:extLst>
                    </a:gridCol>
                  </a:tblGrid>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7674" t="-4255" r="-200000" b="-404255"/>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805139"/>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7674" t="-104255" r="-200000" b="-304255"/>
                          </a:stretch>
                        </a:blipFill>
                      </a:tcPr>
                    </a:tc>
                    <a:tc>
                      <a:txBody>
                        <a:bodyPr/>
                        <a:lstStyle/>
                        <a:p>
                          <a:r>
                            <a:rPr lang="en-US" altLang="zh-CN" sz="1100" dirty="0"/>
                            <a:t>.8</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729"/>
                      </a:ext>
                    </a:extLst>
                  </a:tr>
                  <a:tr h="284502">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81" t="-204255" r="-407143" b="-204255"/>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2381" t="-204255" r="-307143" b="-204255"/>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7674" t="-204255" r="-200000" b="-204255"/>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4762" t="-204255" r="-104762" b="-204255"/>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04762" t="-204255" r="-4762" b="-204255"/>
                          </a:stretch>
                        </a:blipFill>
                      </a:tcPr>
                    </a:tc>
                    <a:extLst>
                      <a:ext uri="{0D108BD9-81ED-4DB2-BD59-A6C34878D82A}">
                        <a16:rowId xmlns:a16="http://schemas.microsoft.com/office/drawing/2014/main" val="409749087"/>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.7</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7674" t="-304255" r="-200000" b="-104255"/>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44521"/>
                      </a:ext>
                    </a:extLst>
                  </a:tr>
                  <a:tr h="28450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7674" t="-404255" r="-200000" b="-4255"/>
                          </a:stretch>
                        </a:blipFill>
                      </a:tcPr>
                    </a:tc>
                    <a:tc>
                      <a:txBody>
                        <a:bodyPr/>
                        <a:lstStyle/>
                        <a:p>
                          <a:r>
                            <a:rPr lang="en-US" altLang="zh-CN" sz="1100" dirty="0"/>
                            <a:t>.5</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52731"/>
                      </a:ext>
                    </a:extLst>
                  </a:tr>
                </a:tbl>
              </a:graphicData>
            </a:graphic>
          </p:graphicFrame>
        </mc:Fallback>
      </mc:AlternateContent>
      <p:graphicFrame>
        <p:nvGraphicFramePr>
          <p:cNvPr id="12" name="表格 11"/>
          <p:cNvGraphicFramePr>
            <a:graphicFrameLocks noGrp="1"/>
          </p:cNvGraphicFramePr>
          <p:nvPr>
            <p:extLst>
              <p:ext uri="{D42A27DB-BD31-4B8C-83A1-F6EECF244321}">
                <p14:modId xmlns:p14="http://schemas.microsoft.com/office/powerpoint/2010/main" val="1993800996"/>
              </p:ext>
            </p:extLst>
          </p:nvPr>
        </p:nvGraphicFramePr>
        <p:xfrm>
          <a:off x="6640589" y="4142583"/>
          <a:ext cx="1275008" cy="243842"/>
        </p:xfrm>
        <a:graphic>
          <a:graphicData uri="http://schemas.openxmlformats.org/drawingml/2006/table">
            <a:tbl>
              <a:tblPr firstRow="1" bandRow="1">
                <a:tableStyleId>{2D5ABB26-0587-4C30-8999-92F81FD0307C}</a:tableStyleId>
              </a:tblPr>
              <a:tblGrid>
                <a:gridCol w="318752">
                  <a:extLst>
                    <a:ext uri="{9D8B030D-6E8A-4147-A177-3AD203B41FA5}">
                      <a16:colId xmlns:a16="http://schemas.microsoft.com/office/drawing/2014/main" val="1559865356"/>
                    </a:ext>
                  </a:extLst>
                </a:gridCol>
                <a:gridCol w="318752">
                  <a:extLst>
                    <a:ext uri="{9D8B030D-6E8A-4147-A177-3AD203B41FA5}">
                      <a16:colId xmlns:a16="http://schemas.microsoft.com/office/drawing/2014/main" val="3009833481"/>
                    </a:ext>
                  </a:extLst>
                </a:gridCol>
                <a:gridCol w="318752">
                  <a:extLst>
                    <a:ext uri="{9D8B030D-6E8A-4147-A177-3AD203B41FA5}">
                      <a16:colId xmlns:a16="http://schemas.microsoft.com/office/drawing/2014/main" val="1018185043"/>
                    </a:ext>
                  </a:extLst>
                </a:gridCol>
                <a:gridCol w="318752">
                  <a:extLst>
                    <a:ext uri="{9D8B030D-6E8A-4147-A177-3AD203B41FA5}">
                      <a16:colId xmlns:a16="http://schemas.microsoft.com/office/drawing/2014/main" val="4180444416"/>
                    </a:ext>
                  </a:extLst>
                </a:gridCol>
              </a:tblGrid>
              <a:tr h="243842">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473293"/>
                  </a:ext>
                </a:extLst>
              </a:tr>
            </a:tbl>
          </a:graphicData>
        </a:graphic>
      </p:graphicFrame>
      <p:sp>
        <p:nvSpPr>
          <p:cNvPr id="13" name="文本框 12"/>
          <p:cNvSpPr txBox="1"/>
          <p:nvPr/>
        </p:nvSpPr>
        <p:spPr>
          <a:xfrm>
            <a:off x="6663448" y="3718671"/>
            <a:ext cx="1386983" cy="300082"/>
          </a:xfrm>
          <a:prstGeom prst="rect">
            <a:avLst/>
          </a:prstGeom>
          <a:noFill/>
        </p:spPr>
        <p:txBody>
          <a:bodyPr wrap="none" rtlCol="0">
            <a:spAutoFit/>
          </a:bodyPr>
          <a:lstStyle/>
          <a:p>
            <a:r>
              <a:rPr lang="en-US" altLang="zh-CN" sz="1350" dirty="0">
                <a:solidFill>
                  <a:srgbClr val="E8B30C"/>
                </a:solidFill>
              </a:rPr>
              <a:t>Vehicle position</a:t>
            </a:r>
            <a:endParaRPr lang="zh-CN" altLang="en-US" sz="1350" dirty="0">
              <a:solidFill>
                <a:srgbClr val="E8B30C"/>
              </a:solidFill>
            </a:endParaRPr>
          </a:p>
        </p:txBody>
      </p:sp>
      <p:sp>
        <p:nvSpPr>
          <p:cNvPr id="15" name="矩形 14"/>
          <p:cNvSpPr/>
          <p:nvPr/>
        </p:nvSpPr>
        <p:spPr>
          <a:xfrm>
            <a:off x="8742813" y="3718671"/>
            <a:ext cx="1261949" cy="300082"/>
          </a:xfrm>
          <a:prstGeom prst="rect">
            <a:avLst/>
          </a:prstGeom>
        </p:spPr>
        <p:txBody>
          <a:bodyPr wrap="none">
            <a:spAutoFit/>
          </a:bodyPr>
          <a:lstStyle/>
          <a:p>
            <a:r>
              <a:rPr lang="en-US" altLang="zh-CN" sz="1350" dirty="0">
                <a:solidFill>
                  <a:srgbClr val="E8B30C"/>
                </a:solidFill>
              </a:rPr>
              <a:t>Vehicle speed</a:t>
            </a:r>
            <a:endParaRPr lang="zh-CN" altLang="en-US" sz="1350" dirty="0">
              <a:solidFill>
                <a:srgbClr val="E8B30C"/>
              </a:solidFill>
            </a:endParaRPr>
          </a:p>
        </p:txBody>
      </p:sp>
      <p:cxnSp>
        <p:nvCxnSpPr>
          <p:cNvPr id="16" name="直接箭头连接符 15"/>
          <p:cNvCxnSpPr/>
          <p:nvPr/>
        </p:nvCxnSpPr>
        <p:spPr>
          <a:xfrm>
            <a:off x="4566381" y="3836297"/>
            <a:ext cx="0" cy="704850"/>
          </a:xfrm>
          <a:prstGeom prst="straightConnector1">
            <a:avLst/>
          </a:prstGeom>
          <a:ln w="28575">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4628688" y="4231250"/>
            <a:ext cx="1391728" cy="300082"/>
          </a:xfrm>
          <a:prstGeom prst="rect">
            <a:avLst/>
          </a:prstGeom>
          <a:noFill/>
        </p:spPr>
        <p:txBody>
          <a:bodyPr wrap="none" rtlCol="0">
            <a:spAutoFit/>
          </a:bodyPr>
          <a:lstStyle/>
          <a:p>
            <a:r>
              <a:rPr lang="en-US" altLang="zh-CN" sz="1350" dirty="0"/>
              <a:t>256m / 8m = 32</a:t>
            </a:r>
            <a:endParaRPr lang="zh-CN" altLang="en-US" sz="1350" dirty="0"/>
          </a:p>
        </p:txBody>
      </p:sp>
      <p:sp>
        <p:nvSpPr>
          <p:cNvPr id="18" name="矩形 17"/>
          <p:cNvSpPr/>
          <p:nvPr/>
        </p:nvSpPr>
        <p:spPr>
          <a:xfrm>
            <a:off x="6712885" y="4504241"/>
            <a:ext cx="1281120" cy="300082"/>
          </a:xfrm>
          <a:prstGeom prst="rect">
            <a:avLst/>
          </a:prstGeom>
        </p:spPr>
        <p:txBody>
          <a:bodyPr wrap="none">
            <a:spAutoFit/>
          </a:bodyPr>
          <a:lstStyle/>
          <a:p>
            <a:r>
              <a:rPr lang="en-US" altLang="zh-CN" sz="1350" dirty="0">
                <a:solidFill>
                  <a:srgbClr val="E8B30C"/>
                </a:solidFill>
              </a:rPr>
              <a:t>Current phase</a:t>
            </a:r>
            <a:endParaRPr lang="zh-CN" altLang="en-US" sz="1350" dirty="0">
              <a:solidFill>
                <a:srgbClr val="E8B30C"/>
              </a:solidFill>
            </a:endParaRPr>
          </a:p>
        </p:txBody>
      </p:sp>
      <p:sp>
        <p:nvSpPr>
          <p:cNvPr id="19" name="文本框 18"/>
          <p:cNvSpPr txBox="1"/>
          <p:nvPr/>
        </p:nvSpPr>
        <p:spPr>
          <a:xfrm>
            <a:off x="8030404" y="2759394"/>
            <a:ext cx="643125" cy="300082"/>
          </a:xfrm>
          <a:prstGeom prst="rect">
            <a:avLst/>
          </a:prstGeom>
          <a:noFill/>
        </p:spPr>
        <p:txBody>
          <a:bodyPr wrap="none" rtlCol="0">
            <a:spAutoFit/>
          </a:bodyPr>
          <a:lstStyle/>
          <a:p>
            <a:r>
              <a:rPr lang="en-US" altLang="zh-CN" sz="1350" dirty="0"/>
              <a:t>32*16</a:t>
            </a:r>
            <a:endParaRPr lang="zh-CN" altLang="en-US" sz="1350" dirty="0"/>
          </a:p>
        </p:txBody>
      </p:sp>
      <p:sp>
        <p:nvSpPr>
          <p:cNvPr id="20" name="文本框 19"/>
          <p:cNvSpPr txBox="1"/>
          <p:nvPr/>
        </p:nvSpPr>
        <p:spPr>
          <a:xfrm>
            <a:off x="10024878" y="2708032"/>
            <a:ext cx="643125" cy="300082"/>
          </a:xfrm>
          <a:prstGeom prst="rect">
            <a:avLst/>
          </a:prstGeom>
          <a:noFill/>
        </p:spPr>
        <p:txBody>
          <a:bodyPr wrap="none" rtlCol="0">
            <a:spAutoFit/>
          </a:bodyPr>
          <a:lstStyle/>
          <a:p>
            <a:r>
              <a:rPr lang="en-US" altLang="zh-CN" sz="1350" dirty="0"/>
              <a:t>32*16</a:t>
            </a:r>
            <a:endParaRPr lang="zh-CN" altLang="en-US" sz="1350" dirty="0"/>
          </a:p>
        </p:txBody>
      </p:sp>
      <p:sp>
        <p:nvSpPr>
          <p:cNvPr id="21" name="矩形 20"/>
          <p:cNvSpPr/>
          <p:nvPr/>
        </p:nvSpPr>
        <p:spPr>
          <a:xfrm>
            <a:off x="8076849" y="4105888"/>
            <a:ext cx="450764" cy="300082"/>
          </a:xfrm>
          <a:prstGeom prst="rect">
            <a:avLst/>
          </a:prstGeom>
        </p:spPr>
        <p:txBody>
          <a:bodyPr wrap="none">
            <a:spAutoFit/>
          </a:bodyPr>
          <a:lstStyle/>
          <a:p>
            <a:r>
              <a:rPr lang="en-US" altLang="zh-CN" sz="1350" dirty="0"/>
              <a:t>1*4</a:t>
            </a:r>
            <a:endParaRPr lang="zh-CN" altLang="en-US" sz="1350" dirty="0"/>
          </a:p>
        </p:txBody>
      </p:sp>
      <p:sp>
        <p:nvSpPr>
          <p:cNvPr id="22" name="矩形 21"/>
          <p:cNvSpPr/>
          <p:nvPr/>
        </p:nvSpPr>
        <p:spPr>
          <a:xfrm>
            <a:off x="2810232" y="5134755"/>
            <a:ext cx="6703882" cy="432939"/>
          </a:xfrm>
          <a:prstGeom prst="rect">
            <a:avLst/>
          </a:prstGeom>
        </p:spPr>
        <p:txBody>
          <a:bodyPr wrap="square">
            <a:spAutoFit/>
          </a:bodyPr>
          <a:lstStyle/>
          <a:p>
            <a:pPr marL="0" lvl="2">
              <a:lnSpc>
                <a:spcPts val="2880"/>
              </a:lnSpc>
              <a:spcBef>
                <a:spcPts val="500"/>
              </a:spcBef>
            </a:pPr>
            <a:r>
              <a:rPr lang="zh-CN" altLang="en-US" dirty="0">
                <a:solidFill>
                  <a:srgbClr val="7030A0"/>
                </a:solidFill>
                <a:ea typeface="华文楷体" panose="02010600040101010101" pitchFamily="2" charset="-122"/>
              </a:rPr>
              <a:t>核心思想：将交通状态转换成图片以保证交通状态数据的完备性</a:t>
            </a:r>
            <a:endParaRPr lang="en-US" altLang="zh-CN" dirty="0">
              <a:solidFill>
                <a:srgbClr val="7030A0"/>
              </a:solidFill>
              <a:ea typeface="华文楷体" panose="02010600040101010101" pitchFamily="2" charset="-122"/>
            </a:endParaRPr>
          </a:p>
        </p:txBody>
      </p:sp>
      <p:sp>
        <p:nvSpPr>
          <p:cNvPr id="23" name="标题 1">
            <a:extLst>
              <a:ext uri="{FF2B5EF4-FFF2-40B4-BE49-F238E27FC236}">
                <a16:creationId xmlns:a16="http://schemas.microsoft.com/office/drawing/2014/main" id="{9437B1BE-CF8D-4106-84C9-ACCFE2E2C0F0}"/>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9508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应用</a:t>
            </a:r>
            <a:r>
              <a:rPr kumimoji="1" lang="en-US" altLang="zh-CN" sz="2400">
                <a:latin typeface="+mn-ea"/>
              </a:rPr>
              <a:t>-</a:t>
            </a:r>
            <a:r>
              <a:rPr kumimoji="1" lang="zh-CN" altLang="en-US" sz="2400">
                <a:latin typeface="+mn-ea"/>
              </a:rPr>
              <a:t>交通信号灯配时</a:t>
            </a:r>
            <a:endParaRPr kumimoji="1" lang="zh-CN" altLang="en-US" sz="2400" dirty="0">
              <a:latin typeface="+mn-ea"/>
            </a:endParaRPr>
          </a:p>
        </p:txBody>
      </p:sp>
      <p:sp>
        <p:nvSpPr>
          <p:cNvPr id="2" name="AutoShape 2" descr="https://raw.githubusercontent.com/eleurent/highway-env/gh-media/docs/media/dqn.gif?raw=true"/>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立方体 22"/>
          <p:cNvSpPr/>
          <p:nvPr/>
        </p:nvSpPr>
        <p:spPr>
          <a:xfrm>
            <a:off x="4600575" y="2224502"/>
            <a:ext cx="853440" cy="1192055"/>
          </a:xfrm>
          <a:prstGeom prst="cube">
            <a:avLst>
              <a:gd name="adj" fmla="val 36358"/>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graphicFrame>
            <p:nvGraphicFramePr>
              <p:cNvPr id="24" name="表格 23"/>
              <p:cNvGraphicFramePr>
                <a:graphicFrameLocks noGrp="1"/>
              </p:cNvGraphicFramePr>
              <p:nvPr>
                <p:extLst>
                  <p:ext uri="{D42A27DB-BD31-4B8C-83A1-F6EECF244321}">
                    <p14:modId xmlns:p14="http://schemas.microsoft.com/office/powerpoint/2010/main" val="2062287388"/>
                  </p:ext>
                </p:extLst>
              </p:nvPr>
            </p:nvGraphicFramePr>
            <p:xfrm>
              <a:off x="2525473" y="2194336"/>
              <a:ext cx="1275005" cy="1372555"/>
            </p:xfrm>
            <a:graphic>
              <a:graphicData uri="http://schemas.openxmlformats.org/drawingml/2006/table">
                <a:tbl>
                  <a:tblPr firstRow="1" bandRow="1">
                    <a:tableStyleId>{2D5ABB26-0587-4C30-8999-92F81FD0307C}</a:tableStyleId>
                  </a:tblPr>
                  <a:tblGrid>
                    <a:gridCol w="255001">
                      <a:extLst>
                        <a:ext uri="{9D8B030D-6E8A-4147-A177-3AD203B41FA5}">
                          <a16:colId xmlns:a16="http://schemas.microsoft.com/office/drawing/2014/main" val="3189312326"/>
                        </a:ext>
                      </a:extLst>
                    </a:gridCol>
                    <a:gridCol w="255001">
                      <a:extLst>
                        <a:ext uri="{9D8B030D-6E8A-4147-A177-3AD203B41FA5}">
                          <a16:colId xmlns:a16="http://schemas.microsoft.com/office/drawing/2014/main" val="1484999873"/>
                        </a:ext>
                      </a:extLst>
                    </a:gridCol>
                    <a:gridCol w="255001">
                      <a:extLst>
                        <a:ext uri="{9D8B030D-6E8A-4147-A177-3AD203B41FA5}">
                          <a16:colId xmlns:a16="http://schemas.microsoft.com/office/drawing/2014/main" val="3178538010"/>
                        </a:ext>
                      </a:extLst>
                    </a:gridCol>
                    <a:gridCol w="255001">
                      <a:extLst>
                        <a:ext uri="{9D8B030D-6E8A-4147-A177-3AD203B41FA5}">
                          <a16:colId xmlns:a16="http://schemas.microsoft.com/office/drawing/2014/main" val="1904377136"/>
                        </a:ext>
                      </a:extLst>
                    </a:gridCol>
                    <a:gridCol w="255001">
                      <a:extLst>
                        <a:ext uri="{9D8B030D-6E8A-4147-A177-3AD203B41FA5}">
                          <a16:colId xmlns:a16="http://schemas.microsoft.com/office/drawing/2014/main" val="3552045428"/>
                        </a:ext>
                      </a:extLst>
                    </a:gridCol>
                  </a:tblGrid>
                  <a:tr h="274511">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805139"/>
                      </a:ext>
                    </a:extLst>
                  </a:tr>
                  <a:tr h="274511">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157729"/>
                      </a:ext>
                    </a:extLst>
                  </a:tr>
                  <a:tr h="274511">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749087"/>
                      </a:ext>
                    </a:extLst>
                  </a:tr>
                  <a:tr h="274511">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5844521"/>
                      </a:ext>
                    </a:extLst>
                  </a:tr>
                  <a:tr h="274511">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2731"/>
                      </a:ext>
                    </a:extLst>
                  </a:tr>
                </a:tbl>
              </a:graphicData>
            </a:graphic>
          </p:graphicFrame>
        </mc:Choice>
        <mc:Fallback xmlns="">
          <p:graphicFrame>
            <p:nvGraphicFramePr>
              <p:cNvPr id="24" name="表格 23"/>
              <p:cNvGraphicFramePr>
                <a:graphicFrameLocks noGrp="1"/>
              </p:cNvGraphicFramePr>
              <p:nvPr>
                <p:extLst>
                  <p:ext uri="{D42A27DB-BD31-4B8C-83A1-F6EECF244321}">
                    <p14:modId xmlns:p14="http://schemas.microsoft.com/office/powerpoint/2010/main" val="2062287388"/>
                  </p:ext>
                </p:extLst>
              </p:nvPr>
            </p:nvGraphicFramePr>
            <p:xfrm>
              <a:off x="2525473" y="2194336"/>
              <a:ext cx="1275005" cy="1372555"/>
            </p:xfrm>
            <a:graphic>
              <a:graphicData uri="http://schemas.openxmlformats.org/drawingml/2006/table">
                <a:tbl>
                  <a:tblPr firstRow="1" bandRow="1">
                    <a:tableStyleId>{2D5ABB26-0587-4C30-8999-92F81FD0307C}</a:tableStyleId>
                  </a:tblPr>
                  <a:tblGrid>
                    <a:gridCol w="255001">
                      <a:extLst>
                        <a:ext uri="{9D8B030D-6E8A-4147-A177-3AD203B41FA5}">
                          <a16:colId xmlns:a16="http://schemas.microsoft.com/office/drawing/2014/main" val="3189312326"/>
                        </a:ext>
                      </a:extLst>
                    </a:gridCol>
                    <a:gridCol w="255001">
                      <a:extLst>
                        <a:ext uri="{9D8B030D-6E8A-4147-A177-3AD203B41FA5}">
                          <a16:colId xmlns:a16="http://schemas.microsoft.com/office/drawing/2014/main" val="1484999873"/>
                        </a:ext>
                      </a:extLst>
                    </a:gridCol>
                    <a:gridCol w="255001">
                      <a:extLst>
                        <a:ext uri="{9D8B030D-6E8A-4147-A177-3AD203B41FA5}">
                          <a16:colId xmlns:a16="http://schemas.microsoft.com/office/drawing/2014/main" val="3178538010"/>
                        </a:ext>
                      </a:extLst>
                    </a:gridCol>
                    <a:gridCol w="255001">
                      <a:extLst>
                        <a:ext uri="{9D8B030D-6E8A-4147-A177-3AD203B41FA5}">
                          <a16:colId xmlns:a16="http://schemas.microsoft.com/office/drawing/2014/main" val="1904377136"/>
                        </a:ext>
                      </a:extLst>
                    </a:gridCol>
                    <a:gridCol w="255001">
                      <a:extLst>
                        <a:ext uri="{9D8B030D-6E8A-4147-A177-3AD203B41FA5}">
                          <a16:colId xmlns:a16="http://schemas.microsoft.com/office/drawing/2014/main" val="3552045428"/>
                        </a:ext>
                      </a:extLst>
                    </a:gridCol>
                  </a:tblGrid>
                  <a:tr h="274511">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381" t="-4444" r="-204762" b="-408889"/>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5805139"/>
                      </a:ext>
                    </a:extLst>
                  </a:tr>
                  <a:tr h="274511">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381" t="-102174" r="-204762" b="-300000"/>
                          </a:stretch>
                        </a:blip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157729"/>
                      </a:ext>
                    </a:extLst>
                  </a:tr>
                  <a:tr h="274511">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81" t="-206667" r="-404762" b="-206667"/>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381" t="-206667" r="-304762" b="-206667"/>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381" t="-206667" r="-204762" b="-206667"/>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2381" t="-206667" r="-104762" b="-206667"/>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2381" t="-206667" r="-4762" b="-206667"/>
                          </a:stretch>
                        </a:blipFill>
                      </a:tcPr>
                    </a:tc>
                    <a:extLst>
                      <a:ext uri="{0D108BD9-81ED-4DB2-BD59-A6C34878D82A}">
                        <a16:rowId xmlns:a16="http://schemas.microsoft.com/office/drawing/2014/main" val="409749087"/>
                      </a:ext>
                    </a:extLst>
                  </a:tr>
                  <a:tr h="274511">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381" t="-300000" r="-204762" b="-102174"/>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5844521"/>
                      </a:ext>
                    </a:extLst>
                  </a:tr>
                  <a:tr h="274511">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381" t="-408889" r="-204762" b="-4444"/>
                          </a:stretch>
                        </a:blipFill>
                      </a:tcPr>
                    </a:tc>
                    <a:tc>
                      <a:txBody>
                        <a:bodyPr/>
                        <a:lstStyle/>
                        <a:p>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25273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2604009243"/>
                  </p:ext>
                </p:extLst>
              </p:nvPr>
            </p:nvGraphicFramePr>
            <p:xfrm>
              <a:off x="2525474" y="3810724"/>
              <a:ext cx="1275005" cy="1280160"/>
            </p:xfrm>
            <a:graphic>
              <a:graphicData uri="http://schemas.openxmlformats.org/drawingml/2006/table">
                <a:tbl>
                  <a:tblPr firstRow="1" bandRow="1">
                    <a:tableStyleId>{2D5ABB26-0587-4C30-8999-92F81FD0307C}</a:tableStyleId>
                  </a:tblPr>
                  <a:tblGrid>
                    <a:gridCol w="255001">
                      <a:extLst>
                        <a:ext uri="{9D8B030D-6E8A-4147-A177-3AD203B41FA5}">
                          <a16:colId xmlns:a16="http://schemas.microsoft.com/office/drawing/2014/main" val="3189312326"/>
                        </a:ext>
                      </a:extLst>
                    </a:gridCol>
                    <a:gridCol w="255001">
                      <a:extLst>
                        <a:ext uri="{9D8B030D-6E8A-4147-A177-3AD203B41FA5}">
                          <a16:colId xmlns:a16="http://schemas.microsoft.com/office/drawing/2014/main" val="1484999873"/>
                        </a:ext>
                      </a:extLst>
                    </a:gridCol>
                    <a:gridCol w="255001">
                      <a:extLst>
                        <a:ext uri="{9D8B030D-6E8A-4147-A177-3AD203B41FA5}">
                          <a16:colId xmlns:a16="http://schemas.microsoft.com/office/drawing/2014/main" val="3178538010"/>
                        </a:ext>
                      </a:extLst>
                    </a:gridCol>
                    <a:gridCol w="255001">
                      <a:extLst>
                        <a:ext uri="{9D8B030D-6E8A-4147-A177-3AD203B41FA5}">
                          <a16:colId xmlns:a16="http://schemas.microsoft.com/office/drawing/2014/main" val="1904377136"/>
                        </a:ext>
                      </a:extLst>
                    </a:gridCol>
                    <a:gridCol w="255001">
                      <a:extLst>
                        <a:ext uri="{9D8B030D-6E8A-4147-A177-3AD203B41FA5}">
                          <a16:colId xmlns:a16="http://schemas.microsoft.com/office/drawing/2014/main" val="3552045428"/>
                        </a:ext>
                      </a:extLst>
                    </a:gridCol>
                  </a:tblGrid>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805139"/>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.8</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729"/>
                      </a:ext>
                    </a:extLst>
                  </a:tr>
                  <a:tr h="256032">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49087"/>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.7</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44521"/>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m:t>
                                </m:r>
                              </m:oMath>
                            </m:oMathPara>
                          </a14:m>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.5</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52731"/>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2604009243"/>
                  </p:ext>
                </p:extLst>
              </p:nvPr>
            </p:nvGraphicFramePr>
            <p:xfrm>
              <a:off x="2525474" y="3810724"/>
              <a:ext cx="1275005" cy="1280160"/>
            </p:xfrm>
            <a:graphic>
              <a:graphicData uri="http://schemas.openxmlformats.org/drawingml/2006/table">
                <a:tbl>
                  <a:tblPr firstRow="1" bandRow="1">
                    <a:tableStyleId>{2D5ABB26-0587-4C30-8999-92F81FD0307C}</a:tableStyleId>
                  </a:tblPr>
                  <a:tblGrid>
                    <a:gridCol w="255001">
                      <a:extLst>
                        <a:ext uri="{9D8B030D-6E8A-4147-A177-3AD203B41FA5}">
                          <a16:colId xmlns:a16="http://schemas.microsoft.com/office/drawing/2014/main" val="3189312326"/>
                        </a:ext>
                      </a:extLst>
                    </a:gridCol>
                    <a:gridCol w="255001">
                      <a:extLst>
                        <a:ext uri="{9D8B030D-6E8A-4147-A177-3AD203B41FA5}">
                          <a16:colId xmlns:a16="http://schemas.microsoft.com/office/drawing/2014/main" val="1484999873"/>
                        </a:ext>
                      </a:extLst>
                    </a:gridCol>
                    <a:gridCol w="255001">
                      <a:extLst>
                        <a:ext uri="{9D8B030D-6E8A-4147-A177-3AD203B41FA5}">
                          <a16:colId xmlns:a16="http://schemas.microsoft.com/office/drawing/2014/main" val="3178538010"/>
                        </a:ext>
                      </a:extLst>
                    </a:gridCol>
                    <a:gridCol w="255001">
                      <a:extLst>
                        <a:ext uri="{9D8B030D-6E8A-4147-A177-3AD203B41FA5}">
                          <a16:colId xmlns:a16="http://schemas.microsoft.com/office/drawing/2014/main" val="1904377136"/>
                        </a:ext>
                      </a:extLst>
                    </a:gridCol>
                    <a:gridCol w="255001">
                      <a:extLst>
                        <a:ext uri="{9D8B030D-6E8A-4147-A177-3AD203B41FA5}">
                          <a16:colId xmlns:a16="http://schemas.microsoft.com/office/drawing/2014/main" val="3552045428"/>
                        </a:ext>
                      </a:extLst>
                    </a:gridCol>
                  </a:tblGrid>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381" t="-7143" r="-204762" b="-411905"/>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805139"/>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381" t="-107143" r="-204762" b="-311905"/>
                          </a:stretch>
                        </a:blipFill>
                      </a:tcPr>
                    </a:tc>
                    <a:tc>
                      <a:txBody>
                        <a:bodyPr/>
                        <a:lstStyle/>
                        <a:p>
                          <a:r>
                            <a:rPr lang="en-US" altLang="zh-CN" sz="1100" dirty="0"/>
                            <a:t>.8</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729"/>
                      </a:ext>
                    </a:extLst>
                  </a:tr>
                  <a:tr h="256032">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81" t="-202326" r="-404762" b="-204651"/>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381" t="-202326" r="-304762" b="-204651"/>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381" t="-202326" r="-204762" b="-204651"/>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2381" t="-202326" r="-104762" b="-204651"/>
                          </a:stretch>
                        </a:blipFill>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2381" t="-202326" r="-4762" b="-204651"/>
                          </a:stretch>
                        </a:blipFill>
                      </a:tcPr>
                    </a:tc>
                    <a:extLst>
                      <a:ext uri="{0D108BD9-81ED-4DB2-BD59-A6C34878D82A}">
                        <a16:rowId xmlns:a16="http://schemas.microsoft.com/office/drawing/2014/main" val="409749087"/>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.7</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381" t="-309524" r="-204762" b="-109524"/>
                          </a:stretch>
                        </a:blipFill>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44521"/>
                      </a:ext>
                    </a:extLst>
                  </a:tr>
                  <a:tr h="256032">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381" t="-409524" r="-204762" b="-9524"/>
                          </a:stretch>
                        </a:blipFill>
                      </a:tcPr>
                    </a:tc>
                    <a:tc>
                      <a:txBody>
                        <a:bodyPr/>
                        <a:lstStyle/>
                        <a:p>
                          <a:r>
                            <a:rPr lang="en-US" altLang="zh-CN" sz="1100" dirty="0"/>
                            <a:t>.5</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52731"/>
                      </a:ext>
                    </a:extLst>
                  </a:tr>
                </a:tbl>
              </a:graphicData>
            </a:graphic>
          </p:graphicFrame>
        </mc:Fallback>
      </mc:AlternateContent>
      <p:graphicFrame>
        <p:nvGraphicFramePr>
          <p:cNvPr id="26" name="表格 25"/>
          <p:cNvGraphicFramePr>
            <a:graphicFrameLocks noGrp="1"/>
          </p:cNvGraphicFramePr>
          <p:nvPr>
            <p:extLst>
              <p:ext uri="{D42A27DB-BD31-4B8C-83A1-F6EECF244321}">
                <p14:modId xmlns:p14="http://schemas.microsoft.com/office/powerpoint/2010/main" val="1574738312"/>
              </p:ext>
            </p:extLst>
          </p:nvPr>
        </p:nvGraphicFramePr>
        <p:xfrm>
          <a:off x="2525468" y="5334722"/>
          <a:ext cx="1275008" cy="243842"/>
        </p:xfrm>
        <a:graphic>
          <a:graphicData uri="http://schemas.openxmlformats.org/drawingml/2006/table">
            <a:tbl>
              <a:tblPr firstRow="1" bandRow="1">
                <a:tableStyleId>{2D5ABB26-0587-4C30-8999-92F81FD0307C}</a:tableStyleId>
              </a:tblPr>
              <a:tblGrid>
                <a:gridCol w="318752">
                  <a:extLst>
                    <a:ext uri="{9D8B030D-6E8A-4147-A177-3AD203B41FA5}">
                      <a16:colId xmlns:a16="http://schemas.microsoft.com/office/drawing/2014/main" val="1559865356"/>
                    </a:ext>
                  </a:extLst>
                </a:gridCol>
                <a:gridCol w="318752">
                  <a:extLst>
                    <a:ext uri="{9D8B030D-6E8A-4147-A177-3AD203B41FA5}">
                      <a16:colId xmlns:a16="http://schemas.microsoft.com/office/drawing/2014/main" val="3009833481"/>
                    </a:ext>
                  </a:extLst>
                </a:gridCol>
                <a:gridCol w="318752">
                  <a:extLst>
                    <a:ext uri="{9D8B030D-6E8A-4147-A177-3AD203B41FA5}">
                      <a16:colId xmlns:a16="http://schemas.microsoft.com/office/drawing/2014/main" val="1018185043"/>
                    </a:ext>
                  </a:extLst>
                </a:gridCol>
                <a:gridCol w="318752">
                  <a:extLst>
                    <a:ext uri="{9D8B030D-6E8A-4147-A177-3AD203B41FA5}">
                      <a16:colId xmlns:a16="http://schemas.microsoft.com/office/drawing/2014/main" val="4180444416"/>
                    </a:ext>
                  </a:extLst>
                </a:gridCol>
              </a:tblGrid>
              <a:tr h="243842">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1</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dirty="0"/>
                        <a:t>0</a:t>
                      </a:r>
                      <a:endParaRPr lang="zh-CN" alt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473293"/>
                  </a:ext>
                </a:extLst>
              </a:tr>
            </a:tbl>
          </a:graphicData>
        </a:graphic>
      </p:graphicFrame>
      <p:sp>
        <p:nvSpPr>
          <p:cNvPr id="27" name="矩形 26"/>
          <p:cNvSpPr/>
          <p:nvPr/>
        </p:nvSpPr>
        <p:spPr>
          <a:xfrm>
            <a:off x="2488041" y="2207986"/>
            <a:ext cx="679977" cy="67309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2765497" y="2215609"/>
            <a:ext cx="615878" cy="679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p:nvSpPr>
        <p:spPr>
          <a:xfrm>
            <a:off x="2488041" y="3810724"/>
            <a:ext cx="679977" cy="64008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2765497" y="3815806"/>
            <a:ext cx="615878" cy="634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箭头连接符 30"/>
          <p:cNvCxnSpPr/>
          <p:nvPr/>
        </p:nvCxnSpPr>
        <p:spPr>
          <a:xfrm>
            <a:off x="3800473" y="5456647"/>
            <a:ext cx="15773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2828030" y="1920107"/>
                <a:ext cx="457433" cy="161583"/>
              </a:xfrm>
              <a:prstGeom prst="rect">
                <a:avLst/>
              </a:prstGeom>
              <a:noFill/>
            </p:spPr>
            <p:txBody>
              <a:bodyPr wrap="none" lIns="0" tIns="0" rIns="0" bIns="0" rtlCol="0">
                <a:spAutoFit/>
              </a:bodyPr>
              <a:lstStyle/>
              <a:p>
                <a14:m>
                  <m:oMath xmlns:m="http://schemas.openxmlformats.org/officeDocument/2006/math">
                    <m:r>
                      <a:rPr lang="en-US" altLang="zh-CN" sz="1050" i="1">
                        <a:latin typeface="Cambria Math" panose="02040503050406030204" pitchFamily="18" charset="0"/>
                      </a:rPr>
                      <m:t>32</m:t>
                    </m:r>
                    <m:r>
                      <a:rPr lang="en-US" altLang="zh-CN" sz="1050" i="1">
                        <a:latin typeface="Cambria Math" panose="02040503050406030204" pitchFamily="18" charset="0"/>
                        <a:ea typeface="Cambria Math" panose="02040503050406030204" pitchFamily="18" charset="0"/>
                      </a:rPr>
                      <m:t>×1</m:t>
                    </m:r>
                  </m:oMath>
                </a14:m>
                <a:r>
                  <a:rPr lang="en-US" altLang="zh-CN" sz="1050" dirty="0"/>
                  <a:t>6</a:t>
                </a:r>
                <a:endParaRPr lang="zh-CN" altLang="en-US" sz="135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828030" y="1920107"/>
                <a:ext cx="457433" cy="161583"/>
              </a:xfrm>
              <a:prstGeom prst="rect">
                <a:avLst/>
              </a:prstGeom>
              <a:blipFill>
                <a:blip r:embed="rId4"/>
                <a:stretch>
                  <a:fillRect l="-10667" t="-26923" r="-16000"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2828029" y="3588162"/>
                <a:ext cx="457433" cy="161583"/>
              </a:xfrm>
              <a:prstGeom prst="rect">
                <a:avLst/>
              </a:prstGeom>
              <a:noFill/>
            </p:spPr>
            <p:txBody>
              <a:bodyPr wrap="none" lIns="0" tIns="0" rIns="0" bIns="0" rtlCol="0">
                <a:spAutoFit/>
              </a:bodyPr>
              <a:lstStyle/>
              <a:p>
                <a14:m>
                  <m:oMath xmlns:m="http://schemas.openxmlformats.org/officeDocument/2006/math">
                    <m:r>
                      <a:rPr lang="en-US" altLang="zh-CN" sz="1050" i="1">
                        <a:latin typeface="Cambria Math" panose="02040503050406030204" pitchFamily="18" charset="0"/>
                      </a:rPr>
                      <m:t>32</m:t>
                    </m:r>
                    <m:r>
                      <a:rPr lang="en-US" altLang="zh-CN" sz="1050" i="1">
                        <a:latin typeface="Cambria Math" panose="02040503050406030204" pitchFamily="18" charset="0"/>
                        <a:ea typeface="Cambria Math" panose="02040503050406030204" pitchFamily="18" charset="0"/>
                      </a:rPr>
                      <m:t>×1</m:t>
                    </m:r>
                  </m:oMath>
                </a14:m>
                <a:r>
                  <a:rPr lang="en-US" altLang="zh-CN" sz="1050" dirty="0"/>
                  <a:t>6</a:t>
                </a:r>
                <a:endParaRPr lang="zh-CN" altLang="en-US" sz="135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2828029" y="3588162"/>
                <a:ext cx="457433" cy="161583"/>
              </a:xfrm>
              <a:prstGeom prst="rect">
                <a:avLst/>
              </a:prstGeom>
              <a:blipFill>
                <a:blip r:embed="rId4"/>
                <a:stretch>
                  <a:fillRect l="-10667" t="-26923" r="-16000" b="-50000"/>
                </a:stretch>
              </a:blipFill>
            </p:spPr>
            <p:txBody>
              <a:bodyPr/>
              <a:lstStyle/>
              <a:p>
                <a:r>
                  <a:rPr lang="zh-CN" altLang="en-US">
                    <a:noFill/>
                  </a:rPr>
                  <a:t> </a:t>
                </a:r>
              </a:p>
            </p:txBody>
          </p:sp>
        </mc:Fallback>
      </mc:AlternateContent>
      <p:sp>
        <p:nvSpPr>
          <p:cNvPr id="34" name="立方体 33"/>
          <p:cNvSpPr/>
          <p:nvPr/>
        </p:nvSpPr>
        <p:spPr>
          <a:xfrm>
            <a:off x="5743575" y="2224502"/>
            <a:ext cx="1478280" cy="1192055"/>
          </a:xfrm>
          <a:prstGeom prst="cube">
            <a:avLst>
              <a:gd name="adj" fmla="val 24852"/>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cxnSp>
        <p:nvCxnSpPr>
          <p:cNvPr id="35" name="直接连接符 34"/>
          <p:cNvCxnSpPr/>
          <p:nvPr/>
        </p:nvCxnSpPr>
        <p:spPr>
          <a:xfrm>
            <a:off x="3381375" y="2215607"/>
            <a:ext cx="1325880" cy="664394"/>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381375" y="2880001"/>
            <a:ext cx="1325880" cy="1084"/>
          </a:xfrm>
          <a:prstGeom prst="line">
            <a:avLst/>
          </a:prstGeom>
        </p:spPr>
        <p:style>
          <a:lnRef idx="1">
            <a:schemeClr val="dk1"/>
          </a:lnRef>
          <a:fillRef idx="0">
            <a:schemeClr val="dk1"/>
          </a:fillRef>
          <a:effectRef idx="0">
            <a:schemeClr val="dk1"/>
          </a:effectRef>
          <a:fontRef idx="minor">
            <a:schemeClr val="tx1"/>
          </a:fontRef>
        </p:style>
      </p:cxnSp>
      <p:sp>
        <p:nvSpPr>
          <p:cNvPr id="37" name="立方体 36"/>
          <p:cNvSpPr/>
          <p:nvPr/>
        </p:nvSpPr>
        <p:spPr>
          <a:xfrm>
            <a:off x="4600575" y="2710526"/>
            <a:ext cx="777240" cy="277466"/>
          </a:xfrm>
          <a:prstGeom prst="cube">
            <a:avLst>
              <a:gd name="adj" fmla="val 36358"/>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38" name="立方体 37"/>
          <p:cNvSpPr/>
          <p:nvPr/>
        </p:nvSpPr>
        <p:spPr>
          <a:xfrm>
            <a:off x="5743575" y="2703308"/>
            <a:ext cx="1386840" cy="277466"/>
          </a:xfrm>
          <a:prstGeom prst="cube">
            <a:avLst>
              <a:gd name="adj" fmla="val 36358"/>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39" name="文本框 38"/>
          <p:cNvSpPr txBox="1"/>
          <p:nvPr/>
        </p:nvSpPr>
        <p:spPr>
          <a:xfrm>
            <a:off x="4674032" y="1750652"/>
            <a:ext cx="702436" cy="415498"/>
          </a:xfrm>
          <a:prstGeom prst="rect">
            <a:avLst/>
          </a:prstGeom>
          <a:noFill/>
        </p:spPr>
        <p:txBody>
          <a:bodyPr wrap="none" rtlCol="0">
            <a:spAutoFit/>
          </a:bodyPr>
          <a:lstStyle/>
          <a:p>
            <a:r>
              <a:rPr lang="en-US" altLang="zh-CN" sz="1050" dirty="0"/>
              <a:t>16-filters</a:t>
            </a:r>
          </a:p>
          <a:p>
            <a:r>
              <a:rPr lang="en-US" altLang="zh-CN" sz="1050" dirty="0"/>
              <a:t>  4 x 4</a:t>
            </a:r>
            <a:endParaRPr lang="zh-CN" altLang="en-US" sz="1050" dirty="0"/>
          </a:p>
        </p:txBody>
      </p:sp>
      <p:sp>
        <p:nvSpPr>
          <p:cNvPr id="40" name="文本框 39"/>
          <p:cNvSpPr txBox="1"/>
          <p:nvPr/>
        </p:nvSpPr>
        <p:spPr>
          <a:xfrm>
            <a:off x="4717317" y="1547143"/>
            <a:ext cx="607859" cy="253916"/>
          </a:xfrm>
          <a:prstGeom prst="rect">
            <a:avLst/>
          </a:prstGeom>
          <a:noFill/>
        </p:spPr>
        <p:txBody>
          <a:bodyPr wrap="none" rtlCol="0">
            <a:spAutoFit/>
          </a:bodyPr>
          <a:lstStyle/>
          <a:p>
            <a:r>
              <a:rPr lang="en-US" altLang="zh-CN" sz="1050" b="1" dirty="0"/>
              <a:t>Conv1</a:t>
            </a:r>
            <a:endParaRPr lang="zh-CN" altLang="en-US" sz="1050" b="1" dirty="0"/>
          </a:p>
        </p:txBody>
      </p:sp>
      <p:sp>
        <p:nvSpPr>
          <p:cNvPr id="41" name="文本框 40"/>
          <p:cNvSpPr txBox="1"/>
          <p:nvPr/>
        </p:nvSpPr>
        <p:spPr>
          <a:xfrm>
            <a:off x="6099353" y="1754261"/>
            <a:ext cx="702436" cy="415498"/>
          </a:xfrm>
          <a:prstGeom prst="rect">
            <a:avLst/>
          </a:prstGeom>
          <a:noFill/>
        </p:spPr>
        <p:txBody>
          <a:bodyPr wrap="none" rtlCol="0">
            <a:spAutoFit/>
          </a:bodyPr>
          <a:lstStyle/>
          <a:p>
            <a:r>
              <a:rPr lang="en-US" altLang="zh-CN" sz="1050" dirty="0"/>
              <a:t>32-filters</a:t>
            </a:r>
          </a:p>
          <a:p>
            <a:r>
              <a:rPr lang="en-US" altLang="zh-CN" sz="1050" dirty="0"/>
              <a:t>  2 x 2</a:t>
            </a:r>
            <a:endParaRPr lang="zh-CN" altLang="en-US" sz="1050" dirty="0"/>
          </a:p>
        </p:txBody>
      </p:sp>
      <p:sp>
        <p:nvSpPr>
          <p:cNvPr id="42" name="文本框 41"/>
          <p:cNvSpPr txBox="1"/>
          <p:nvPr/>
        </p:nvSpPr>
        <p:spPr>
          <a:xfrm>
            <a:off x="6142638" y="1546757"/>
            <a:ext cx="607859" cy="253916"/>
          </a:xfrm>
          <a:prstGeom prst="rect">
            <a:avLst/>
          </a:prstGeom>
          <a:noFill/>
        </p:spPr>
        <p:txBody>
          <a:bodyPr wrap="none" rtlCol="0">
            <a:spAutoFit/>
          </a:bodyPr>
          <a:lstStyle/>
          <a:p>
            <a:r>
              <a:rPr lang="en-US" altLang="zh-CN" sz="1050" b="1" dirty="0"/>
              <a:t>Conv2</a:t>
            </a:r>
            <a:endParaRPr lang="zh-CN" altLang="en-US" sz="1050" b="1" dirty="0"/>
          </a:p>
        </p:txBody>
      </p:sp>
      <p:cxnSp>
        <p:nvCxnSpPr>
          <p:cNvPr id="43" name="直接连接符 42"/>
          <p:cNvCxnSpPr/>
          <p:nvPr/>
        </p:nvCxnSpPr>
        <p:spPr>
          <a:xfrm>
            <a:off x="5361169" y="2710529"/>
            <a:ext cx="764819" cy="169475"/>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V="1">
            <a:off x="5283815" y="2880003"/>
            <a:ext cx="858820" cy="107991"/>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283815" y="2820527"/>
            <a:ext cx="815538" cy="59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V="1">
            <a:off x="5377815" y="2880001"/>
            <a:ext cx="721538" cy="16324"/>
          </a:xfrm>
          <a:prstGeom prst="line">
            <a:avLst/>
          </a:prstGeom>
        </p:spPr>
        <p:style>
          <a:lnRef idx="1">
            <a:schemeClr val="dk1"/>
          </a:lnRef>
          <a:fillRef idx="0">
            <a:schemeClr val="dk1"/>
          </a:fillRef>
          <a:effectRef idx="0">
            <a:schemeClr val="dk1"/>
          </a:effectRef>
          <a:fontRef idx="minor">
            <a:schemeClr val="tx1"/>
          </a:fontRef>
        </p:style>
      </p:cxnSp>
      <p:sp>
        <p:nvSpPr>
          <p:cNvPr id="47" name="立方体 46"/>
          <p:cNvSpPr/>
          <p:nvPr/>
        </p:nvSpPr>
        <p:spPr>
          <a:xfrm>
            <a:off x="7654918" y="2127856"/>
            <a:ext cx="92718" cy="1303917"/>
          </a:xfrm>
          <a:prstGeom prst="cub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8" name="直接连接符 47"/>
          <p:cNvCxnSpPr>
            <a:endCxn id="47" idx="1"/>
          </p:cNvCxnSpPr>
          <p:nvPr/>
        </p:nvCxnSpPr>
        <p:spPr>
          <a:xfrm flipV="1">
            <a:off x="7074438" y="2151032"/>
            <a:ext cx="615253" cy="218372"/>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a:endCxn id="47" idx="3"/>
          </p:cNvCxnSpPr>
          <p:nvPr/>
        </p:nvCxnSpPr>
        <p:spPr>
          <a:xfrm>
            <a:off x="7130415" y="3223984"/>
            <a:ext cx="559272" cy="207786"/>
          </a:xfrm>
          <a:prstGeom prst="line">
            <a:avLst/>
          </a:prstGeom>
        </p:spPr>
        <p:style>
          <a:lnRef idx="1">
            <a:schemeClr val="dk1"/>
          </a:lnRef>
          <a:fillRef idx="0">
            <a:schemeClr val="dk1"/>
          </a:fillRef>
          <a:effectRef idx="0">
            <a:schemeClr val="dk1"/>
          </a:effectRef>
          <a:fontRef idx="minor">
            <a:schemeClr val="tx1"/>
          </a:fontRef>
        </p:style>
      </p:cxnSp>
      <p:sp>
        <p:nvSpPr>
          <p:cNvPr id="50" name="立方体 49"/>
          <p:cNvSpPr/>
          <p:nvPr/>
        </p:nvSpPr>
        <p:spPr>
          <a:xfrm>
            <a:off x="4627241" y="3810727"/>
            <a:ext cx="853440" cy="1192055"/>
          </a:xfrm>
          <a:prstGeom prst="cube">
            <a:avLst>
              <a:gd name="adj" fmla="val 36358"/>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51" name="立方体 50"/>
          <p:cNvSpPr/>
          <p:nvPr/>
        </p:nvSpPr>
        <p:spPr>
          <a:xfrm>
            <a:off x="5770241" y="3810727"/>
            <a:ext cx="1478280" cy="1192055"/>
          </a:xfrm>
          <a:prstGeom prst="cube">
            <a:avLst>
              <a:gd name="adj" fmla="val 24852"/>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cxnSp>
        <p:nvCxnSpPr>
          <p:cNvPr id="52" name="直接连接符 51"/>
          <p:cNvCxnSpPr/>
          <p:nvPr/>
        </p:nvCxnSpPr>
        <p:spPr>
          <a:xfrm>
            <a:off x="3408041" y="3801832"/>
            <a:ext cx="1325880" cy="664394"/>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3381376" y="4466226"/>
            <a:ext cx="1352546" cy="1084"/>
          </a:xfrm>
          <a:prstGeom prst="line">
            <a:avLst/>
          </a:prstGeom>
        </p:spPr>
        <p:style>
          <a:lnRef idx="1">
            <a:schemeClr val="dk1"/>
          </a:lnRef>
          <a:fillRef idx="0">
            <a:schemeClr val="dk1"/>
          </a:fillRef>
          <a:effectRef idx="0">
            <a:schemeClr val="dk1"/>
          </a:effectRef>
          <a:fontRef idx="minor">
            <a:schemeClr val="tx1"/>
          </a:fontRef>
        </p:style>
      </p:cxnSp>
      <p:sp>
        <p:nvSpPr>
          <p:cNvPr id="54" name="立方体 53"/>
          <p:cNvSpPr/>
          <p:nvPr/>
        </p:nvSpPr>
        <p:spPr>
          <a:xfrm>
            <a:off x="4627241" y="4296751"/>
            <a:ext cx="777240" cy="277466"/>
          </a:xfrm>
          <a:prstGeom prst="cube">
            <a:avLst>
              <a:gd name="adj" fmla="val 36358"/>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55" name="立方体 54"/>
          <p:cNvSpPr/>
          <p:nvPr/>
        </p:nvSpPr>
        <p:spPr>
          <a:xfrm>
            <a:off x="5770241" y="4289533"/>
            <a:ext cx="1386840" cy="277466"/>
          </a:xfrm>
          <a:prstGeom prst="cube">
            <a:avLst>
              <a:gd name="adj" fmla="val 36358"/>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56" name="文本框 55"/>
          <p:cNvSpPr txBox="1"/>
          <p:nvPr/>
        </p:nvSpPr>
        <p:spPr>
          <a:xfrm>
            <a:off x="4699294" y="3413375"/>
            <a:ext cx="702436" cy="415498"/>
          </a:xfrm>
          <a:prstGeom prst="rect">
            <a:avLst/>
          </a:prstGeom>
          <a:noFill/>
        </p:spPr>
        <p:txBody>
          <a:bodyPr wrap="none" rtlCol="0">
            <a:spAutoFit/>
          </a:bodyPr>
          <a:lstStyle/>
          <a:p>
            <a:r>
              <a:rPr lang="en-US" altLang="zh-CN" sz="1050" dirty="0"/>
              <a:t>16-filters</a:t>
            </a:r>
          </a:p>
          <a:p>
            <a:r>
              <a:rPr lang="en-US" altLang="zh-CN" sz="1050" dirty="0"/>
              <a:t>  4 x 4</a:t>
            </a:r>
            <a:endParaRPr lang="zh-CN" altLang="en-US" sz="1050" dirty="0"/>
          </a:p>
        </p:txBody>
      </p:sp>
      <p:sp>
        <p:nvSpPr>
          <p:cNvPr id="57" name="文本框 56"/>
          <p:cNvSpPr txBox="1"/>
          <p:nvPr/>
        </p:nvSpPr>
        <p:spPr>
          <a:xfrm>
            <a:off x="6131777" y="3408788"/>
            <a:ext cx="702436" cy="415498"/>
          </a:xfrm>
          <a:prstGeom prst="rect">
            <a:avLst/>
          </a:prstGeom>
          <a:noFill/>
        </p:spPr>
        <p:txBody>
          <a:bodyPr wrap="none" rtlCol="0">
            <a:spAutoFit/>
          </a:bodyPr>
          <a:lstStyle/>
          <a:p>
            <a:r>
              <a:rPr lang="en-US" altLang="zh-CN" sz="1050" dirty="0"/>
              <a:t>32-filters</a:t>
            </a:r>
          </a:p>
          <a:p>
            <a:r>
              <a:rPr lang="en-US" altLang="zh-CN" sz="1050" dirty="0"/>
              <a:t>  2 x 2</a:t>
            </a:r>
            <a:endParaRPr lang="zh-CN" altLang="en-US" sz="1050" dirty="0"/>
          </a:p>
        </p:txBody>
      </p:sp>
      <p:cxnSp>
        <p:nvCxnSpPr>
          <p:cNvPr id="58" name="直接连接符 57"/>
          <p:cNvCxnSpPr/>
          <p:nvPr/>
        </p:nvCxnSpPr>
        <p:spPr>
          <a:xfrm>
            <a:off x="5387835" y="4296754"/>
            <a:ext cx="764819" cy="169475"/>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V="1">
            <a:off x="5310481" y="4466229"/>
            <a:ext cx="858820" cy="107991"/>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5310481" y="4406752"/>
            <a:ext cx="815538" cy="59474"/>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5404481" y="4466226"/>
            <a:ext cx="721538" cy="16324"/>
          </a:xfrm>
          <a:prstGeom prst="line">
            <a:avLst/>
          </a:prstGeom>
        </p:spPr>
        <p:style>
          <a:lnRef idx="1">
            <a:schemeClr val="dk1"/>
          </a:lnRef>
          <a:fillRef idx="0">
            <a:schemeClr val="dk1"/>
          </a:fillRef>
          <a:effectRef idx="0">
            <a:schemeClr val="dk1"/>
          </a:effectRef>
          <a:fontRef idx="minor">
            <a:schemeClr val="tx1"/>
          </a:fontRef>
        </p:style>
      </p:cxnSp>
      <p:sp>
        <p:nvSpPr>
          <p:cNvPr id="62" name="立方体 61"/>
          <p:cNvSpPr/>
          <p:nvPr/>
        </p:nvSpPr>
        <p:spPr>
          <a:xfrm>
            <a:off x="7665550" y="3711597"/>
            <a:ext cx="92718" cy="1303917"/>
          </a:xfrm>
          <a:prstGeom prst="cub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3" name="直接连接符 62"/>
          <p:cNvCxnSpPr>
            <a:endCxn id="62" idx="1"/>
          </p:cNvCxnSpPr>
          <p:nvPr/>
        </p:nvCxnSpPr>
        <p:spPr>
          <a:xfrm flipV="1">
            <a:off x="7085070" y="3734774"/>
            <a:ext cx="615253" cy="218372"/>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7141047" y="4808353"/>
            <a:ext cx="559272" cy="2077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文本框 64"/>
              <p:cNvSpPr txBox="1"/>
              <p:nvPr/>
            </p:nvSpPr>
            <p:spPr>
              <a:xfrm>
                <a:off x="2765497" y="5132015"/>
                <a:ext cx="34362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a:latin typeface="Cambria Math" panose="02040503050406030204" pitchFamily="18" charset="0"/>
                          <a:ea typeface="Cambria Math" panose="02040503050406030204" pitchFamily="18" charset="0"/>
                        </a:rPr>
                        <m:t>4×1</m:t>
                      </m:r>
                    </m:oMath>
                  </m:oMathPara>
                </a14:m>
                <a:endParaRPr lang="zh-CN" altLang="en-US" sz="135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2765497" y="5132015"/>
                <a:ext cx="343620" cy="161583"/>
              </a:xfrm>
              <a:prstGeom prst="rect">
                <a:avLst/>
              </a:prstGeom>
              <a:blipFill>
                <a:blip r:embed="rId5"/>
                <a:stretch>
                  <a:fillRect l="-8929" r="-8929" b="-11538"/>
                </a:stretch>
              </a:blipFill>
            </p:spPr>
            <p:txBody>
              <a:bodyPr/>
              <a:lstStyle/>
              <a:p>
                <a:r>
                  <a:rPr lang="zh-CN" altLang="en-US">
                    <a:noFill/>
                  </a:rPr>
                  <a:t> </a:t>
                </a:r>
              </a:p>
            </p:txBody>
          </p:sp>
        </mc:Fallback>
      </mc:AlternateContent>
      <p:sp>
        <p:nvSpPr>
          <p:cNvPr id="66" name="文本框 65"/>
          <p:cNvSpPr txBox="1"/>
          <p:nvPr/>
        </p:nvSpPr>
        <p:spPr>
          <a:xfrm>
            <a:off x="7568120" y="1876506"/>
            <a:ext cx="335348" cy="253916"/>
          </a:xfrm>
          <a:prstGeom prst="rect">
            <a:avLst/>
          </a:prstGeom>
          <a:noFill/>
        </p:spPr>
        <p:txBody>
          <a:bodyPr wrap="none" rtlCol="0">
            <a:spAutoFit/>
          </a:bodyPr>
          <a:lstStyle/>
          <a:p>
            <a:r>
              <a:rPr lang="en-US" altLang="zh-CN" sz="1050" dirty="0"/>
              <a:t>64</a:t>
            </a:r>
            <a:endParaRPr lang="zh-CN" altLang="en-US" sz="1050" dirty="0"/>
          </a:p>
        </p:txBody>
      </p:sp>
      <p:sp>
        <p:nvSpPr>
          <p:cNvPr id="67" name="文本框 66"/>
          <p:cNvSpPr txBox="1"/>
          <p:nvPr/>
        </p:nvSpPr>
        <p:spPr>
          <a:xfrm>
            <a:off x="7568120" y="3469172"/>
            <a:ext cx="335348" cy="253916"/>
          </a:xfrm>
          <a:prstGeom prst="rect">
            <a:avLst/>
          </a:prstGeom>
          <a:noFill/>
        </p:spPr>
        <p:txBody>
          <a:bodyPr wrap="none" rtlCol="0">
            <a:spAutoFit/>
          </a:bodyPr>
          <a:lstStyle/>
          <a:p>
            <a:r>
              <a:rPr lang="en-US" altLang="zh-CN" sz="1050" dirty="0"/>
              <a:t>64</a:t>
            </a:r>
            <a:endParaRPr lang="zh-CN" altLang="en-US" sz="1050" dirty="0"/>
          </a:p>
        </p:txBody>
      </p:sp>
      <p:sp>
        <p:nvSpPr>
          <p:cNvPr id="68" name="立方体 67"/>
          <p:cNvSpPr/>
          <p:nvPr/>
        </p:nvSpPr>
        <p:spPr>
          <a:xfrm>
            <a:off x="5351149" y="4997363"/>
            <a:ext cx="102866" cy="963108"/>
          </a:xfrm>
          <a:prstGeom prst="cub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文本框 68"/>
          <p:cNvSpPr txBox="1"/>
          <p:nvPr/>
        </p:nvSpPr>
        <p:spPr>
          <a:xfrm>
            <a:off x="5269303" y="4790279"/>
            <a:ext cx="335348" cy="253916"/>
          </a:xfrm>
          <a:prstGeom prst="rect">
            <a:avLst/>
          </a:prstGeom>
          <a:noFill/>
        </p:spPr>
        <p:txBody>
          <a:bodyPr wrap="none" rtlCol="0">
            <a:spAutoFit/>
          </a:bodyPr>
          <a:lstStyle/>
          <a:p>
            <a:r>
              <a:rPr lang="en-US" altLang="zh-CN" sz="1050" dirty="0"/>
              <a:t>10</a:t>
            </a:r>
            <a:endParaRPr lang="zh-CN" altLang="en-US" sz="1050" dirty="0"/>
          </a:p>
        </p:txBody>
      </p:sp>
      <p:cxnSp>
        <p:nvCxnSpPr>
          <p:cNvPr id="70" name="直接箭头连接符 69"/>
          <p:cNvCxnSpPr>
            <a:stCxn id="47" idx="5"/>
          </p:cNvCxnSpPr>
          <p:nvPr/>
        </p:nvCxnSpPr>
        <p:spPr>
          <a:xfrm>
            <a:off x="7747639" y="2768225"/>
            <a:ext cx="1161399" cy="492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文本框 70"/>
          <p:cNvSpPr txBox="1"/>
          <p:nvPr/>
        </p:nvSpPr>
        <p:spPr>
          <a:xfrm>
            <a:off x="8841557" y="2389515"/>
            <a:ext cx="410690" cy="253916"/>
          </a:xfrm>
          <a:prstGeom prst="rect">
            <a:avLst/>
          </a:prstGeom>
          <a:noFill/>
        </p:spPr>
        <p:txBody>
          <a:bodyPr wrap="none" rtlCol="0">
            <a:spAutoFit/>
          </a:bodyPr>
          <a:lstStyle/>
          <a:p>
            <a:r>
              <a:rPr lang="en-US" altLang="zh-CN" sz="1050" dirty="0"/>
              <a:t>128</a:t>
            </a:r>
            <a:endParaRPr lang="zh-CN" altLang="en-US" sz="1050" dirty="0"/>
          </a:p>
        </p:txBody>
      </p:sp>
      <p:sp>
        <p:nvSpPr>
          <p:cNvPr id="72" name="立方体 71"/>
          <p:cNvSpPr/>
          <p:nvPr/>
        </p:nvSpPr>
        <p:spPr>
          <a:xfrm>
            <a:off x="9945148" y="3511976"/>
            <a:ext cx="70163" cy="341018"/>
          </a:xfrm>
          <a:prstGeom prst="cub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3" name="直接连接符 72"/>
          <p:cNvCxnSpPr>
            <a:endCxn id="72" idx="1"/>
          </p:cNvCxnSpPr>
          <p:nvPr/>
        </p:nvCxnSpPr>
        <p:spPr>
          <a:xfrm>
            <a:off x="9221767" y="2710528"/>
            <a:ext cx="749690" cy="818991"/>
          </a:xfrm>
          <a:prstGeom prst="line">
            <a:avLst/>
          </a:prstGeom>
        </p:spPr>
        <p:style>
          <a:lnRef idx="1">
            <a:schemeClr val="dk1"/>
          </a:lnRef>
          <a:fillRef idx="0">
            <a:schemeClr val="dk1"/>
          </a:fillRef>
          <a:effectRef idx="0">
            <a:schemeClr val="dk1"/>
          </a:effectRef>
          <a:fontRef idx="minor">
            <a:schemeClr val="tx1"/>
          </a:fontRef>
        </p:style>
      </p:cxnSp>
      <p:cxnSp>
        <p:nvCxnSpPr>
          <p:cNvPr id="74" name="直接连接符 73"/>
          <p:cNvCxnSpPr>
            <a:endCxn id="72" idx="3"/>
          </p:cNvCxnSpPr>
          <p:nvPr/>
        </p:nvCxnSpPr>
        <p:spPr>
          <a:xfrm flipV="1">
            <a:off x="9221767" y="3852997"/>
            <a:ext cx="749690" cy="956999"/>
          </a:xfrm>
          <a:prstGeom prst="line">
            <a:avLst/>
          </a:prstGeom>
        </p:spPr>
        <p:style>
          <a:lnRef idx="1">
            <a:schemeClr val="dk1"/>
          </a:lnRef>
          <a:fillRef idx="0">
            <a:schemeClr val="dk1"/>
          </a:fillRef>
          <a:effectRef idx="0">
            <a:schemeClr val="dk1"/>
          </a:effectRef>
          <a:fontRef idx="minor">
            <a:schemeClr val="tx1"/>
          </a:fontRef>
        </p:style>
      </p:cxnSp>
      <p:cxnSp>
        <p:nvCxnSpPr>
          <p:cNvPr id="75" name="直接箭头连接符 74"/>
          <p:cNvCxnSpPr>
            <a:stCxn id="62" idx="5"/>
          </p:cNvCxnSpPr>
          <p:nvPr/>
        </p:nvCxnSpPr>
        <p:spPr>
          <a:xfrm flipV="1">
            <a:off x="7758268" y="3959495"/>
            <a:ext cx="1145588" cy="392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p:cNvCxnSpPr>
            <a:stCxn id="68" idx="5"/>
          </p:cNvCxnSpPr>
          <p:nvPr/>
        </p:nvCxnSpPr>
        <p:spPr>
          <a:xfrm flipV="1">
            <a:off x="5454016" y="4800959"/>
            <a:ext cx="3445070" cy="665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9945790" y="3266558"/>
            <a:ext cx="260008" cy="253916"/>
          </a:xfrm>
          <a:prstGeom prst="rect">
            <a:avLst/>
          </a:prstGeom>
          <a:noFill/>
        </p:spPr>
        <p:txBody>
          <a:bodyPr wrap="none" rtlCol="0">
            <a:spAutoFit/>
          </a:bodyPr>
          <a:lstStyle/>
          <a:p>
            <a:r>
              <a:rPr lang="en-US" altLang="zh-CN" sz="1050" dirty="0"/>
              <a:t>2</a:t>
            </a:r>
            <a:endParaRPr lang="zh-CN" altLang="en-US" sz="1050" dirty="0"/>
          </a:p>
        </p:txBody>
      </p:sp>
      <p:sp>
        <p:nvSpPr>
          <p:cNvPr id="78" name="矩形 77"/>
          <p:cNvSpPr/>
          <p:nvPr/>
        </p:nvSpPr>
        <p:spPr>
          <a:xfrm>
            <a:off x="8903860" y="2703311"/>
            <a:ext cx="299819" cy="2186123"/>
          </a:xfrm>
          <a:prstGeom prst="rect">
            <a:avLst/>
          </a:prstGeom>
        </p:spPr>
        <p:style>
          <a:lnRef idx="2">
            <a:schemeClr val="dk1"/>
          </a:lnRef>
          <a:fillRef idx="1">
            <a:schemeClr val="lt1"/>
          </a:fillRef>
          <a:effectRef idx="0">
            <a:schemeClr val="dk1"/>
          </a:effectRef>
          <a:fontRef idx="minor">
            <a:schemeClr val="dk1"/>
          </a:fontRef>
        </p:style>
        <p:txBody>
          <a:bodyPr vert="eaVert" rtlCol="0" anchor="ctr"/>
          <a:lstStyle/>
          <a:p>
            <a:pPr algn="ctr"/>
            <a:r>
              <a:rPr lang="en-US" altLang="zh-CN" sz="1500" dirty="0"/>
              <a:t>LSTM</a:t>
            </a:r>
            <a:endParaRPr lang="zh-CN" altLang="en-US" sz="1500" dirty="0"/>
          </a:p>
        </p:txBody>
      </p:sp>
      <p:sp>
        <p:nvSpPr>
          <p:cNvPr id="135" name="矩形 134"/>
          <p:cNvSpPr/>
          <p:nvPr/>
        </p:nvSpPr>
        <p:spPr>
          <a:xfrm>
            <a:off x="2413309" y="5872372"/>
            <a:ext cx="6703882" cy="432939"/>
          </a:xfrm>
          <a:prstGeom prst="rect">
            <a:avLst/>
          </a:prstGeom>
        </p:spPr>
        <p:txBody>
          <a:bodyPr wrap="square">
            <a:spAutoFit/>
          </a:bodyPr>
          <a:lstStyle/>
          <a:p>
            <a:pPr marL="0" lvl="2">
              <a:lnSpc>
                <a:spcPts val="2880"/>
              </a:lnSpc>
              <a:spcBef>
                <a:spcPts val="500"/>
              </a:spcBef>
            </a:pPr>
            <a:r>
              <a:rPr lang="zh-CN" altLang="en-US" dirty="0">
                <a:solidFill>
                  <a:srgbClr val="7030A0"/>
                </a:solidFill>
                <a:ea typeface="华文楷体" panose="02010600040101010101" pitchFamily="2" charset="-122"/>
              </a:rPr>
              <a:t>核心思想：融合深度卷积网络和长短时记忆（</a:t>
            </a:r>
            <a:r>
              <a:rPr lang="en-US" altLang="zh-CN" dirty="0">
                <a:solidFill>
                  <a:srgbClr val="7030A0"/>
                </a:solidFill>
                <a:ea typeface="华文楷体" panose="02010600040101010101" pitchFamily="2" charset="-122"/>
              </a:rPr>
              <a:t>LSTM</a:t>
            </a:r>
            <a:r>
              <a:rPr lang="zh-CN" altLang="en-US" dirty="0">
                <a:solidFill>
                  <a:srgbClr val="7030A0"/>
                </a:solidFill>
                <a:ea typeface="华文楷体" panose="02010600040101010101" pitchFamily="2" charset="-122"/>
              </a:rPr>
              <a:t>）</a:t>
            </a:r>
            <a:endParaRPr lang="en-US" altLang="zh-CN" dirty="0">
              <a:solidFill>
                <a:srgbClr val="7030A0"/>
              </a:solidFill>
              <a:ea typeface="华文楷体" panose="02010600040101010101" pitchFamily="2" charset="-122"/>
            </a:endParaRPr>
          </a:p>
        </p:txBody>
      </p:sp>
      <p:sp>
        <p:nvSpPr>
          <p:cNvPr id="79" name="标题 1">
            <a:extLst>
              <a:ext uri="{FF2B5EF4-FFF2-40B4-BE49-F238E27FC236}">
                <a16:creationId xmlns:a16="http://schemas.microsoft.com/office/drawing/2014/main" id="{B72B9784-D20C-4B59-9186-8420CB16B1C1}"/>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8549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1+#ppt_w/2"/>
                                          </p:val>
                                        </p:tav>
                                        <p:tav tm="100000">
                                          <p:val>
                                            <p:strVal val="#ppt_x"/>
                                          </p:val>
                                        </p:tav>
                                      </p:tavLst>
                                    </p:anim>
                                    <p:anim calcmode="lin" valueType="num">
                                      <p:cBhvr additive="base">
                                        <p:cTn id="8" dur="500" fill="hold"/>
                                        <p:tgtEl>
                                          <p:spTgt spid="1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应用</a:t>
            </a:r>
            <a:r>
              <a:rPr kumimoji="1" lang="en-US" altLang="zh-CN" sz="2400">
                <a:latin typeface="+mn-ea"/>
              </a:rPr>
              <a:t>-</a:t>
            </a:r>
            <a:r>
              <a:rPr kumimoji="1" lang="zh-CN" altLang="en-US" sz="2400">
                <a:latin typeface="+mn-ea"/>
              </a:rPr>
              <a:t>交通信号灯配时</a:t>
            </a:r>
            <a:endParaRPr kumimoji="1" lang="zh-CN" altLang="en-US" sz="2400" dirty="0">
              <a:latin typeface="+mn-ea"/>
            </a:endParaRPr>
          </a:p>
        </p:txBody>
      </p:sp>
      <p:sp>
        <p:nvSpPr>
          <p:cNvPr id="2" name="AutoShape 2" descr="https://raw.githubusercontent.com/eleurent/highway-env/gh-media/docs/media/dqn.gif?raw=true"/>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9" name="图片 78"/>
          <p:cNvPicPr>
            <a:picLocks noChangeAspect="1"/>
          </p:cNvPicPr>
          <p:nvPr/>
        </p:nvPicPr>
        <p:blipFill>
          <a:blip r:embed="rId2"/>
          <a:stretch>
            <a:fillRect/>
          </a:stretch>
        </p:blipFill>
        <p:spPr>
          <a:xfrm>
            <a:off x="3171828" y="1750449"/>
            <a:ext cx="5027295" cy="3657056"/>
          </a:xfrm>
          <a:prstGeom prst="rect">
            <a:avLst/>
          </a:prstGeom>
        </p:spPr>
      </p:pic>
      <p:sp>
        <p:nvSpPr>
          <p:cNvPr id="8" name="标题 1">
            <a:extLst>
              <a:ext uri="{FF2B5EF4-FFF2-40B4-BE49-F238E27FC236}">
                <a16:creationId xmlns:a16="http://schemas.microsoft.com/office/drawing/2014/main" id="{FE5F611E-0C03-4E06-909C-D06CA9AAA0CB}"/>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344494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dirty="0">
                <a:latin typeface="+mn-ea"/>
              </a:rPr>
              <a:t>应用</a:t>
            </a:r>
            <a:r>
              <a:rPr kumimoji="1" lang="en-US" altLang="zh-CN" sz="2400" dirty="0">
                <a:latin typeface="+mn-ea"/>
              </a:rPr>
              <a:t>-Atari</a:t>
            </a:r>
            <a:r>
              <a:rPr kumimoji="1" lang="zh-CN" altLang="en-US" sz="2400" dirty="0">
                <a:latin typeface="+mn-ea"/>
              </a:rPr>
              <a:t>游戏</a:t>
            </a:r>
          </a:p>
        </p:txBody>
      </p:sp>
      <p:pic>
        <p:nvPicPr>
          <p:cNvPr id="8" name="D98990D">
            <a:hlinkClick r:id="" action="ppaction://media"/>
          </p:cNvPr>
          <p:cNvPicPr>
            <a:picLocks noChangeAspect="1"/>
          </p:cNvPicPr>
          <p:nvPr>
            <a:videoFile r:link="rId1"/>
            <p:extLst>
              <p:ext uri="{DAA4B4D4-6D71-4841-9C94-3DE7FCFB9230}">
                <p14:media xmlns:p14="http://schemas.microsoft.com/office/powerpoint/2010/main" r:embed="rId2">
                  <p14:trim st="2597" end="962.1746"/>
                </p14:media>
              </p:ext>
            </p:extLst>
          </p:nvPr>
        </p:nvPicPr>
        <p:blipFill>
          <a:blip r:embed="rId4"/>
          <a:stretch>
            <a:fillRect/>
          </a:stretch>
        </p:blipFill>
        <p:spPr>
          <a:xfrm>
            <a:off x="3645532" y="1411447"/>
            <a:ext cx="4566261" cy="3450454"/>
          </a:xfrm>
          <a:prstGeom prst="rect">
            <a:avLst/>
          </a:prstGeom>
        </p:spPr>
      </p:pic>
      <p:sp>
        <p:nvSpPr>
          <p:cNvPr id="11" name="文本框 10"/>
          <p:cNvSpPr txBox="1"/>
          <p:nvPr/>
        </p:nvSpPr>
        <p:spPr>
          <a:xfrm>
            <a:off x="2801254" y="5192623"/>
            <a:ext cx="7351492" cy="101566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状态输入：游戏视频画面，不做任何人为的特征提取</a:t>
            </a:r>
            <a:endParaRPr lang="en-US" altLang="zh-CN" sz="2000"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动作：向左移动、向右移动</a:t>
            </a:r>
            <a:endParaRPr lang="en-US" altLang="zh-CN" sz="2000"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效果：和人类最高水准相同</a:t>
            </a:r>
          </a:p>
        </p:txBody>
      </p:sp>
      <p:sp>
        <p:nvSpPr>
          <p:cNvPr id="12" name="矩形 11"/>
          <p:cNvSpPr/>
          <p:nvPr/>
        </p:nvSpPr>
        <p:spPr>
          <a:xfrm>
            <a:off x="5386569" y="4861904"/>
            <a:ext cx="1371243" cy="432939"/>
          </a:xfrm>
          <a:prstGeom prst="rect">
            <a:avLst/>
          </a:prstGeom>
        </p:spPr>
        <p:txBody>
          <a:bodyPr wrap="square">
            <a:spAutoFit/>
          </a:bodyPr>
          <a:lstStyle/>
          <a:p>
            <a:pPr marL="0" lvl="2">
              <a:lnSpc>
                <a:spcPts val="2880"/>
              </a:lnSpc>
              <a:spcBef>
                <a:spcPts val="500"/>
              </a:spcBef>
            </a:pPr>
            <a:r>
              <a:rPr lang="en-US" altLang="zh-CN" dirty="0">
                <a:solidFill>
                  <a:srgbClr val="7030A0"/>
                </a:solidFill>
                <a:ea typeface="华文楷体" panose="02010600040101010101" pitchFamily="2" charset="-122"/>
              </a:rPr>
              <a:t>Atari</a:t>
            </a:r>
            <a:r>
              <a:rPr lang="zh-CN" altLang="en-US" dirty="0">
                <a:solidFill>
                  <a:srgbClr val="7030A0"/>
                </a:solidFill>
                <a:ea typeface="华文楷体" panose="02010600040101010101" pitchFamily="2" charset="-122"/>
              </a:rPr>
              <a:t>游戏</a:t>
            </a:r>
            <a:endParaRPr lang="en-US" altLang="zh-CN" dirty="0">
              <a:solidFill>
                <a:srgbClr val="7030A0"/>
              </a:solidFill>
              <a:ea typeface="华文楷体" panose="02010600040101010101" pitchFamily="2" charset="-122"/>
            </a:endParaRPr>
          </a:p>
        </p:txBody>
      </p:sp>
      <p:sp>
        <p:nvSpPr>
          <p:cNvPr id="9" name="标题 1">
            <a:extLst>
              <a:ext uri="{FF2B5EF4-FFF2-40B4-BE49-F238E27FC236}">
                <a16:creationId xmlns:a16="http://schemas.microsoft.com/office/drawing/2014/main" id="{0424BE08-9DE0-4772-9E93-703C8F7935EE}"/>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187828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5814"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par>
                                <p:cTn id="13" presetID="22" presetClass="entr" presetSubtype="8"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wipe(left)">
                                      <p:cBhvr>
                                        <p:cTn id="15" dur="500"/>
                                        <p:tgtEl>
                                          <p:spTgt spid="11">
                                            <p:txEl>
                                              <p:pRg st="0" end="0"/>
                                            </p:txEl>
                                          </p:spTgt>
                                        </p:tgtEl>
                                      </p:cBhvr>
                                    </p:animEffect>
                                  </p:childTnLst>
                                </p:cTn>
                              </p:par>
                              <p:par>
                                <p:cTn id="16" presetID="22" presetClass="entr" presetSubtype="8" fill="hold" nodeType="withEffect">
                                  <p:stCondLst>
                                    <p:cond delay="50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wipe(left)">
                                      <p:cBhvr>
                                        <p:cTn id="18" dur="500"/>
                                        <p:tgtEl>
                                          <p:spTgt spid="11">
                                            <p:txEl>
                                              <p:pRg st="1" end="1"/>
                                            </p:txEl>
                                          </p:spTgt>
                                        </p:tgtEl>
                                      </p:cBhvr>
                                    </p:animEffect>
                                  </p:childTnLst>
                                </p:cTn>
                              </p:par>
                              <p:par>
                                <p:cTn id="19" presetID="22" presetClass="entr" presetSubtype="8" fill="hold" nodeType="withEffect">
                                  <p:stCondLst>
                                    <p:cond delay="100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wipe(left)">
                                      <p:cBhvr>
                                        <p:cTn id="21"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fill="hold" display="0">
                  <p:stCondLst>
                    <p:cond delay="indefinite"/>
                  </p:stCondLst>
                </p:cTn>
                <p:tgtEl>
                  <p:spTgt spid="8"/>
                </p:tgtEl>
              </p:cMediaNode>
            </p:video>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决策者的分类</a:t>
            </a:r>
          </a:p>
        </p:txBody>
      </p:sp>
      <p:sp>
        <p:nvSpPr>
          <p:cNvPr id="14" name="矩形 13"/>
          <p:cNvSpPr/>
          <p:nvPr/>
        </p:nvSpPr>
        <p:spPr>
          <a:xfrm>
            <a:off x="2153486" y="3727454"/>
            <a:ext cx="7314364" cy="1884618"/>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情报：收集信息</a:t>
            </a:r>
          </a:p>
          <a:p>
            <a:pPr marL="800100" lvl="1" indent="-342900">
              <a:lnSpc>
                <a:spcPct val="150000"/>
              </a:lnSpc>
              <a:buFont typeface="Arial" panose="020B0604020202020204" pitchFamily="34" charset="0"/>
              <a:buChar char="•"/>
            </a:pPr>
            <a:r>
              <a:rPr lang="zh-CN" altLang="en-US" sz="2000" dirty="0">
                <a:latin typeface="+mn-ea"/>
              </a:rPr>
              <a:t>设计：形成候选方案</a:t>
            </a:r>
          </a:p>
          <a:p>
            <a:pPr marL="800100" lvl="1" indent="-342900">
              <a:lnSpc>
                <a:spcPct val="150000"/>
              </a:lnSpc>
              <a:buFont typeface="Arial" panose="020B0604020202020204" pitchFamily="34" charset="0"/>
              <a:buChar char="•"/>
            </a:pPr>
            <a:r>
              <a:rPr lang="zh-CN" altLang="en-US" sz="2000" dirty="0">
                <a:latin typeface="+mn-ea"/>
              </a:rPr>
              <a:t>抉择：根据不同标准排序、寻优</a:t>
            </a:r>
          </a:p>
          <a:p>
            <a:pPr marL="800100" lvl="1" indent="-342900">
              <a:lnSpc>
                <a:spcPct val="150000"/>
              </a:lnSpc>
              <a:buFont typeface="Arial" panose="020B0604020202020204" pitchFamily="34" charset="0"/>
              <a:buChar char="•"/>
            </a:pPr>
            <a:r>
              <a:rPr lang="zh-CN" altLang="en-US" sz="2000" dirty="0">
                <a:latin typeface="+mn-ea"/>
              </a:rPr>
              <a:t>实施：观察决策效果，收集反馈信息</a:t>
            </a:r>
          </a:p>
        </p:txBody>
      </p:sp>
      <p:sp>
        <p:nvSpPr>
          <p:cNvPr id="17" name="矩形 16"/>
          <p:cNvSpPr/>
          <p:nvPr/>
        </p:nvSpPr>
        <p:spPr>
          <a:xfrm>
            <a:off x="2153486" y="1472826"/>
            <a:ext cx="7314364" cy="1477328"/>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专业决策者：各类专业人员，如教师、医生、会计</a:t>
            </a:r>
          </a:p>
          <a:p>
            <a:pPr marL="800100" lvl="1" indent="-342900">
              <a:lnSpc>
                <a:spcPct val="150000"/>
              </a:lnSpc>
              <a:buFont typeface="Arial" panose="020B0604020202020204" pitchFamily="34" charset="0"/>
              <a:buChar char="•"/>
            </a:pPr>
            <a:r>
              <a:rPr lang="zh-CN" altLang="en-US" sz="2000" dirty="0">
                <a:latin typeface="+mn-ea"/>
              </a:rPr>
              <a:t>管理决策者：企事业管理人员</a:t>
            </a:r>
          </a:p>
          <a:p>
            <a:pPr marL="800100" lvl="1" indent="-342900">
              <a:lnSpc>
                <a:spcPct val="150000"/>
              </a:lnSpc>
              <a:buFont typeface="Arial" panose="020B0604020202020204" pitchFamily="34" charset="0"/>
              <a:buChar char="•"/>
            </a:pPr>
            <a:r>
              <a:rPr lang="zh-CN" altLang="en-US" sz="2000" dirty="0">
                <a:latin typeface="+mn-ea"/>
              </a:rPr>
              <a:t>公共决策者：政府和公共事务的行政管理人员</a:t>
            </a:r>
          </a:p>
        </p:txBody>
      </p:sp>
      <p:grpSp>
        <p:nvGrpSpPr>
          <p:cNvPr id="2" name="组合 1"/>
          <p:cNvGrpSpPr/>
          <p:nvPr/>
        </p:nvGrpSpPr>
        <p:grpSpPr>
          <a:xfrm>
            <a:off x="2153489" y="3183953"/>
            <a:ext cx="8948623" cy="548395"/>
            <a:chOff x="629486" y="3183950"/>
            <a:chExt cx="8948623" cy="548395"/>
          </a:xfrm>
        </p:grpSpPr>
        <p:sp>
          <p:nvSpPr>
            <p:cNvPr id="16" name="内容占位符 2"/>
            <p:cNvSpPr txBox="1">
              <a:spLocks/>
            </p:cNvSpPr>
            <p:nvPr/>
          </p:nvSpPr>
          <p:spPr>
            <a:xfrm>
              <a:off x="629486" y="3184843"/>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决策的过程</a:t>
              </a:r>
            </a:p>
          </p:txBody>
        </p:sp>
        <p:sp>
          <p:nvSpPr>
            <p:cNvPr id="4" name="矩形 3"/>
            <p:cNvSpPr/>
            <p:nvPr/>
          </p:nvSpPr>
          <p:spPr>
            <a:xfrm>
              <a:off x="3116697" y="3183950"/>
              <a:ext cx="6461412" cy="369332"/>
            </a:xfrm>
            <a:prstGeom prst="rect">
              <a:avLst/>
            </a:prstGeom>
          </p:spPr>
          <p:txBody>
            <a:bodyPr wrap="square">
              <a:spAutoFit/>
            </a:bodyPr>
            <a:lstStyle/>
            <a:p>
              <a:r>
                <a:rPr lang="zh-CN" altLang="en-US" dirty="0"/>
                <a:t>（西蒙 </a:t>
              </a:r>
              <a:r>
                <a:rPr lang="en-US" altLang="zh-CN" sz="1400" dirty="0"/>
                <a:t>https://zhidao.baidu.com/question/691356494271596524.html</a:t>
              </a:r>
              <a:r>
                <a:rPr lang="zh-CN" altLang="en-US" dirty="0"/>
                <a:t>）</a:t>
              </a:r>
              <a:endParaRPr lang="en-US" altLang="zh-CN" dirty="0"/>
            </a:p>
          </p:txBody>
        </p:sp>
      </p:grpSp>
      <p:sp>
        <p:nvSpPr>
          <p:cNvPr id="11" name="标题 1">
            <a:extLst>
              <a:ext uri="{FF2B5EF4-FFF2-40B4-BE49-F238E27FC236}">
                <a16:creationId xmlns:a16="http://schemas.microsoft.com/office/drawing/2014/main" id="{AA0AF29E-8AB3-4ECD-A6F3-8847E8A7DCBC}"/>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161123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应用</a:t>
            </a:r>
            <a:r>
              <a:rPr kumimoji="1" lang="en-US" altLang="zh-CN" sz="2400">
                <a:latin typeface="+mn-ea"/>
              </a:rPr>
              <a:t>-</a:t>
            </a:r>
            <a:r>
              <a:rPr kumimoji="1" lang="zh-CN" altLang="en-US" sz="2400">
                <a:latin typeface="+mn-ea"/>
              </a:rPr>
              <a:t>乒乓</a:t>
            </a:r>
            <a:endParaRPr kumimoji="1" lang="zh-CN" altLang="en-US" sz="2400" dirty="0">
              <a:latin typeface="+mn-ea"/>
            </a:endParaRPr>
          </a:p>
        </p:txBody>
      </p:sp>
      <p:pic>
        <p:nvPicPr>
          <p:cNvPr id="9" name="Picture 2" descr="「policy gradient」的图片搜寻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41" y="1704035"/>
            <a:ext cx="4276382" cy="1843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karpathy.github.io/assets/rl/episod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9540" y="3547111"/>
            <a:ext cx="4276382" cy="158039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2433483" y="5345916"/>
            <a:ext cx="7351492" cy="70788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状态输入：游戏视频画面，不做任何人为的特征提取</a:t>
            </a:r>
            <a:endParaRPr lang="en-US" altLang="zh-CN" sz="2000"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动作：向上移动、向下移动</a:t>
            </a:r>
            <a:endParaRPr lang="en-US" altLang="zh-CN" sz="2000" dirty="0">
              <a:solidFill>
                <a:schemeClr val="tx1">
                  <a:lumMod val="75000"/>
                  <a:lumOff val="25000"/>
                </a:schemeClr>
              </a:solidFill>
              <a:ea typeface="华文楷体" panose="02010600040101010101" pitchFamily="2" charset="-122"/>
            </a:endParaRPr>
          </a:p>
        </p:txBody>
      </p:sp>
      <p:pic>
        <p:nvPicPr>
          <p:cNvPr id="16" name="4CC80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12938" y="1704032"/>
            <a:ext cx="2617183" cy="3436544"/>
          </a:xfrm>
          <a:prstGeom prst="rect">
            <a:avLst/>
          </a:prstGeom>
        </p:spPr>
      </p:pic>
      <p:sp>
        <p:nvSpPr>
          <p:cNvPr id="11" name="标题 1">
            <a:extLst>
              <a:ext uri="{FF2B5EF4-FFF2-40B4-BE49-F238E27FC236}">
                <a16:creationId xmlns:a16="http://schemas.microsoft.com/office/drawing/2014/main" id="{3CCA28C6-79CF-46F9-828E-C42FE2766988}"/>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33959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00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left)">
                                      <p:cBhvr>
                                        <p:cTn id="10" dur="500"/>
                                        <p:tgtEl>
                                          <p:spTgt spid="15">
                                            <p:txEl>
                                              <p:pRg st="0" end="0"/>
                                            </p:txEl>
                                          </p:spTgt>
                                        </p:tgtEl>
                                      </p:cBhvr>
                                    </p:animEffect>
                                  </p:childTnLst>
                                </p:cTn>
                              </p:par>
                            </p:childTnLst>
                          </p:cTn>
                        </p:par>
                        <p:par>
                          <p:cTn id="11" fill="hold">
                            <p:stCondLst>
                              <p:cond delay="2500"/>
                            </p:stCondLst>
                            <p:childTnLst>
                              <p:par>
                                <p:cTn id="12" presetID="22" presetClass="entr" presetSubtype="8" fill="hold" nodeType="afterEffect">
                                  <p:stCondLst>
                                    <p:cond delay="200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wipe(left)">
                                      <p:cBhvr>
                                        <p:cTn id="14" dur="500"/>
                                        <p:tgtEl>
                                          <p:spTgt spid="15">
                                            <p:txEl>
                                              <p:pRg st="1" end="1"/>
                                            </p:txEl>
                                          </p:spTgt>
                                        </p:tgtEl>
                                      </p:cBhvr>
                                    </p:animEffect>
                                  </p:childTnLst>
                                </p:cTn>
                              </p:par>
                            </p:childTnLst>
                          </p:cTn>
                        </p:par>
                        <p:par>
                          <p:cTn id="15" fill="hold">
                            <p:stCondLst>
                              <p:cond delay="5000"/>
                            </p:stCondLst>
                            <p:childTnLst>
                              <p:par>
                                <p:cTn id="16" presetID="1" presetClass="mediacall" presetSubtype="0" fill="hold" nodeType="afterEffect">
                                  <p:stCondLst>
                                    <p:cond delay="0"/>
                                  </p:stCondLst>
                                  <p:childTnLst>
                                    <p:cmd type="call" cmd="playFrom(0.0)">
                                      <p:cBhvr>
                                        <p:cTn id="17" dur="1667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video>
              <p:cMediaNode vol="80000" mute="1">
                <p:cTn id="23" fill="hold" display="0">
                  <p:stCondLst>
                    <p:cond delay="indefinite"/>
                  </p:stCondLst>
                </p:cTn>
                <p:tgtEl>
                  <p:spTgt spid="16"/>
                </p:tgtEl>
              </p:cMediaNode>
            </p:video>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54470" y="838675"/>
            <a:ext cx="7733464" cy="581057"/>
          </a:xfrm>
          <a:prstGeom prst="rect">
            <a:avLst/>
          </a:prstGeom>
        </p:spPr>
        <p:txBody>
          <a:bodyPr wrap="square">
            <a:spAutoFit/>
          </a:bodyPr>
          <a:lstStyle/>
          <a:p>
            <a:pPr marL="800100" lvl="1" indent="-342900">
              <a:lnSpc>
                <a:spcPct val="150000"/>
              </a:lnSpc>
              <a:buFont typeface="Wingdings" panose="05000000000000000000" pitchFamily="2" charset="2"/>
              <a:buChar char="Ø"/>
            </a:pPr>
            <a:r>
              <a:rPr kumimoji="1" lang="zh-CN" altLang="en-US" sz="2400">
                <a:latin typeface="+mn-ea"/>
              </a:rPr>
              <a:t>应用</a:t>
            </a:r>
            <a:r>
              <a:rPr kumimoji="1" lang="en-US" altLang="zh-CN" sz="2400">
                <a:latin typeface="+mn-ea"/>
              </a:rPr>
              <a:t>-</a:t>
            </a:r>
            <a:r>
              <a:rPr kumimoji="1" lang="zh-CN" altLang="en-US" sz="2400">
                <a:latin typeface="+mn-ea"/>
              </a:rPr>
              <a:t>高维动作控制</a:t>
            </a:r>
            <a:endParaRPr kumimoji="1" lang="zh-CN" altLang="en-US" sz="2400" dirty="0">
              <a:latin typeface="+mn-ea"/>
            </a:endParaRPr>
          </a:p>
        </p:txBody>
      </p:sp>
      <p:sp>
        <p:nvSpPr>
          <p:cNvPr id="9" name="文本框 8"/>
          <p:cNvSpPr txBox="1"/>
          <p:nvPr/>
        </p:nvSpPr>
        <p:spPr>
          <a:xfrm>
            <a:off x="1872474" y="1833515"/>
            <a:ext cx="4041340" cy="4093428"/>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右图中的木偶由多个关节组成</a:t>
            </a:r>
            <a:endParaRPr lang="en-US" altLang="zh-CN" sz="2000" dirty="0">
              <a:solidFill>
                <a:schemeClr val="tx1">
                  <a:lumMod val="75000"/>
                  <a:lumOff val="25000"/>
                </a:schemeClr>
              </a:solidFill>
              <a:ea typeface="华文楷体" panose="02010600040101010101" pitchFamily="2" charset="-122"/>
            </a:endParaRP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智能体需要操纵木偶学会站立、走路等基本动作，然后寻找足球场上的红球</a:t>
            </a: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白球会不断击打木偶，以破环它的平衡性</a:t>
            </a:r>
          </a:p>
          <a:p>
            <a:pPr marL="342900" indent="-342900" algn="just">
              <a:lnSpc>
                <a:spcPct val="130000"/>
              </a:lnSpc>
              <a:buFont typeface="Wingdings" panose="05000000000000000000" pitchFamily="2" charset="2"/>
              <a:buChar char="Ø"/>
            </a:pPr>
            <a:r>
              <a:rPr lang="zh-CN" altLang="en-US" sz="2000" dirty="0">
                <a:solidFill>
                  <a:schemeClr val="tx1">
                    <a:lumMod val="75000"/>
                    <a:lumOff val="25000"/>
                  </a:schemeClr>
                </a:solidFill>
                <a:ea typeface="华文楷体" panose="02010600040101010101" pitchFamily="2" charset="-122"/>
              </a:rPr>
              <a:t>木偶完全通过自学习就可以学会走路并具备一定的抗击打能力。即使摔倒了也可以迅速爬起来</a:t>
            </a:r>
            <a:endParaRPr lang="en-US" altLang="zh-CN" sz="2000" dirty="0">
              <a:solidFill>
                <a:schemeClr val="tx1">
                  <a:lumMod val="75000"/>
                  <a:lumOff val="25000"/>
                </a:schemeClr>
              </a:solidFill>
              <a:ea typeface="华文楷体" panose="02010600040101010101" pitchFamily="2" charset="-122"/>
            </a:endParaRPr>
          </a:p>
        </p:txBody>
      </p:sp>
      <p:pic>
        <p:nvPicPr>
          <p:cNvPr id="13" name="videoplayback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36009" y="2172796"/>
            <a:ext cx="4272007" cy="2848005"/>
          </a:xfrm>
          <a:prstGeom prst="rect">
            <a:avLst/>
          </a:prstGeom>
        </p:spPr>
      </p:pic>
      <p:sp>
        <p:nvSpPr>
          <p:cNvPr id="8" name="标题 1">
            <a:extLst>
              <a:ext uri="{FF2B5EF4-FFF2-40B4-BE49-F238E27FC236}">
                <a16:creationId xmlns:a16="http://schemas.microsoft.com/office/drawing/2014/main" id="{3EE66AAA-9A37-4C61-BAEE-F99083BB51BB}"/>
              </a:ext>
            </a:extLst>
          </p:cNvPr>
          <p:cNvSpPr txBox="1">
            <a:spLocks/>
          </p:cNvSpPr>
          <p:nvPr/>
        </p:nvSpPr>
        <p:spPr>
          <a:xfrm>
            <a:off x="1638300" y="145922"/>
            <a:ext cx="2260600" cy="72407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强化学习</a:t>
            </a:r>
          </a:p>
        </p:txBody>
      </p:sp>
    </p:spTree>
    <p:extLst>
      <p:ext uri="{BB962C8B-B14F-4D97-AF65-F5344CB8AC3E}">
        <p14:creationId xmlns:p14="http://schemas.microsoft.com/office/powerpoint/2010/main" val="152286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wipe(left)">
                                      <p:cBhvr>
                                        <p:cTn id="19" dur="500"/>
                                        <p:tgtEl>
                                          <p:spTgt spid="9">
                                            <p:txEl>
                                              <p:pRg st="2" end="2"/>
                                            </p:txEl>
                                          </p:spTgt>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wipe(left)">
                                      <p:cBhvr>
                                        <p:cTn id="23" dur="500"/>
                                        <p:tgtEl>
                                          <p:spTgt spid="9">
                                            <p:txEl>
                                              <p:pRg st="3" end="3"/>
                                            </p:txEl>
                                          </p:spTgt>
                                        </p:tgtEl>
                                      </p:cBhvr>
                                    </p:animEffect>
                                  </p:childTnLst>
                                </p:cTn>
                              </p:par>
                              <p:par>
                                <p:cTn id="24" presetID="1" presetClass="mediacall" presetSubtype="0" fill="hold" nodeType="withEffect">
                                  <p:stCondLst>
                                    <p:cond delay="0"/>
                                  </p:stCondLst>
                                  <p:childTnLst>
                                    <p:cmd type="call" cmd="playFrom(0.0)">
                                      <p:cBhvr>
                                        <p:cTn id="25" dur="5008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3"/>
                                        </p:tgtEl>
                                      </p:cBhvr>
                                    </p:cmd>
                                  </p:childTnLst>
                                </p:cTn>
                              </p:par>
                            </p:childTnLst>
                          </p:cTn>
                        </p:par>
                      </p:childTnLst>
                    </p:cTn>
                  </p:par>
                </p:childTnLst>
              </p:cTn>
              <p:nextCondLst>
                <p:cond evt="onClick" delay="0">
                  <p:tgtEl>
                    <p:spTgt spid="13"/>
                  </p:tgtEl>
                </p:cond>
              </p:nextCondLst>
            </p:seq>
            <p:video>
              <p:cMediaNode vol="80000">
                <p:cTn id="31" fill="hold" display="0">
                  <p:stCondLst>
                    <p:cond delay="indefinite"/>
                  </p:stCondLst>
                </p:cTn>
                <p:tgtEl>
                  <p:spTgt spid="13"/>
                </p:tgtEl>
              </p:cMediaNode>
            </p:video>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276475" y="1060624"/>
            <a:ext cx="7733464" cy="581057"/>
          </a:xfrm>
          <a:prstGeom prst="rect">
            <a:avLst/>
          </a:prstGeom>
        </p:spPr>
        <p:txBody>
          <a:bodyPr wrap="square">
            <a:spAutoFit/>
          </a:bodyPr>
          <a:lstStyle/>
          <a:p>
            <a:pPr lvl="1">
              <a:lnSpc>
                <a:spcPct val="150000"/>
              </a:lnSpc>
            </a:pPr>
            <a:r>
              <a:rPr lang="en-US" altLang="zh-CN" sz="2400" dirty="0">
                <a:latin typeface="+mn-ea"/>
              </a:rPr>
              <a:t>	</a:t>
            </a:r>
            <a:r>
              <a:rPr kumimoji="1" lang="zh-CN" altLang="en-US" sz="2400" dirty="0">
                <a:latin typeface="+mn-ea"/>
              </a:rPr>
              <a:t>对状态概率的估计往往不一定十分准确。</a:t>
            </a:r>
          </a:p>
        </p:txBody>
      </p:sp>
      <p:sp>
        <p:nvSpPr>
          <p:cNvPr id="12" name="矩形 11"/>
          <p:cNvSpPr/>
          <p:nvPr/>
        </p:nvSpPr>
        <p:spPr>
          <a:xfrm>
            <a:off x="2276475" y="1943678"/>
            <a:ext cx="7429500" cy="1754326"/>
          </a:xfrm>
          <a:prstGeom prst="rect">
            <a:avLst/>
          </a:prstGeom>
        </p:spPr>
        <p:txBody>
          <a:bodyPr wrap="square">
            <a:spAutoFit/>
          </a:bodyPr>
          <a:lstStyle/>
          <a:p>
            <a:pPr lvl="1">
              <a:lnSpc>
                <a:spcPct val="150000"/>
              </a:lnSpc>
            </a:pPr>
            <a:r>
              <a:rPr lang="en-US" altLang="zh-CN" sz="2400" dirty="0">
                <a:latin typeface="+mn-ea"/>
              </a:rPr>
              <a:t>	</a:t>
            </a:r>
            <a:r>
              <a:rPr lang="zh-CN" altLang="en-US" sz="2400" dirty="0">
                <a:latin typeface="+mn-ea"/>
              </a:rPr>
              <a:t>当状态概率发生变化时，会对所选最优方案产生怎样的影响？或者当状态概率在何范围内变化时，所选最优方案不变？</a:t>
            </a:r>
            <a:endParaRPr kumimoji="1" lang="zh-CN" altLang="en-US" sz="2400" dirty="0">
              <a:latin typeface="+mn-ea"/>
            </a:endParaRPr>
          </a:p>
        </p:txBody>
      </p:sp>
      <p:sp>
        <p:nvSpPr>
          <p:cNvPr id="13" name="矩形 12"/>
          <p:cNvSpPr/>
          <p:nvPr/>
        </p:nvSpPr>
        <p:spPr>
          <a:xfrm>
            <a:off x="2276475" y="3921729"/>
            <a:ext cx="7733464" cy="581057"/>
          </a:xfrm>
          <a:prstGeom prst="rect">
            <a:avLst/>
          </a:prstGeom>
        </p:spPr>
        <p:txBody>
          <a:bodyPr wrap="square">
            <a:spAutoFit/>
          </a:bodyPr>
          <a:lstStyle/>
          <a:p>
            <a:pPr lvl="1">
              <a:lnSpc>
                <a:spcPct val="150000"/>
              </a:lnSpc>
            </a:pPr>
            <a:r>
              <a:rPr lang="en-US" altLang="zh-CN" sz="2400" dirty="0">
                <a:latin typeface="+mn-ea"/>
              </a:rPr>
              <a:t>	</a:t>
            </a:r>
            <a:r>
              <a:rPr lang="zh-CN" altLang="en-US" sz="2400" dirty="0">
                <a:latin typeface="+mn-ea"/>
              </a:rPr>
              <a:t>对以上问题的分析就是</a:t>
            </a:r>
            <a:r>
              <a:rPr lang="zh-CN" altLang="en-US" sz="2400" dirty="0">
                <a:solidFill>
                  <a:srgbClr val="FF0000"/>
                </a:solidFill>
                <a:latin typeface="+mn-ea"/>
              </a:rPr>
              <a:t>灵敏度分析</a:t>
            </a:r>
            <a:r>
              <a:rPr lang="zh-CN" altLang="en-US" sz="2400" dirty="0">
                <a:latin typeface="+mn-ea"/>
              </a:rPr>
              <a:t> </a:t>
            </a:r>
            <a:endParaRPr kumimoji="1" lang="zh-CN" altLang="en-US" sz="2400" dirty="0">
              <a:latin typeface="+mn-ea"/>
            </a:endParaRPr>
          </a:p>
        </p:txBody>
      </p:sp>
      <p:sp>
        <p:nvSpPr>
          <p:cNvPr id="8" name="标题 1">
            <a:extLst>
              <a:ext uri="{FF2B5EF4-FFF2-40B4-BE49-F238E27FC236}">
                <a16:creationId xmlns:a16="http://schemas.microsoft.com/office/drawing/2014/main" id="{DCFC5E48-D144-46B3-A1EE-C722323127A3}"/>
              </a:ext>
            </a:extLst>
          </p:cNvPr>
          <p:cNvSpPr txBox="1">
            <a:spLocks/>
          </p:cNvSpPr>
          <p:nvPr/>
        </p:nvSpPr>
        <p:spPr>
          <a:xfrm>
            <a:off x="1323976" y="236425"/>
            <a:ext cx="2232024" cy="747999"/>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灵敏度分析</a:t>
            </a:r>
          </a:p>
        </p:txBody>
      </p:sp>
    </p:spTree>
    <p:extLst>
      <p:ext uri="{BB962C8B-B14F-4D97-AF65-F5344CB8AC3E}">
        <p14:creationId xmlns:p14="http://schemas.microsoft.com/office/powerpoint/2010/main" val="10084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86811" y="891209"/>
            <a:ext cx="7886700" cy="2554545"/>
          </a:xfrm>
          <a:prstGeom prst="rect">
            <a:avLst/>
          </a:prstGeom>
        </p:spPr>
        <p:txBody>
          <a:bodyPr wrap="square">
            <a:spAutoFit/>
          </a:bodyPr>
          <a:lstStyle/>
          <a:p>
            <a:pPr lvl="1">
              <a:lnSpc>
                <a:spcPct val="150000"/>
              </a:lnSpc>
            </a:pPr>
            <a:r>
              <a:rPr lang="zh-CN" altLang="en-US" sz="2000" b="1" dirty="0">
                <a:solidFill>
                  <a:srgbClr val="FF0000"/>
                </a:solidFill>
                <a:latin typeface="+mn-ea"/>
              </a:rPr>
              <a:t>例</a:t>
            </a:r>
            <a:r>
              <a:rPr lang="en-US" altLang="zh-CN" sz="2000" b="1" dirty="0">
                <a:solidFill>
                  <a:srgbClr val="FF0000"/>
                </a:solidFill>
                <a:latin typeface="+mn-ea"/>
              </a:rPr>
              <a:t>3</a:t>
            </a:r>
            <a:r>
              <a:rPr lang="zh-CN" altLang="en-US" sz="2000" dirty="0">
                <a:latin typeface="+mn-ea"/>
              </a:rPr>
              <a:t>：为生产某种产品而设计了两个基本建设方案：一是建大厂，二是建小厂。建大厂需投资</a:t>
            </a:r>
            <a:r>
              <a:rPr lang="en-US" altLang="zh-CN" sz="2000" dirty="0">
                <a:latin typeface="+mn-ea"/>
              </a:rPr>
              <a:t>300</a:t>
            </a:r>
            <a:r>
              <a:rPr lang="zh-CN" altLang="en-US" sz="2000" dirty="0">
                <a:latin typeface="+mn-ea"/>
              </a:rPr>
              <a:t>万元，建小厂需投资</a:t>
            </a:r>
            <a:r>
              <a:rPr lang="en-US" altLang="zh-CN" sz="2000" dirty="0">
                <a:latin typeface="+mn-ea"/>
              </a:rPr>
              <a:t>140</a:t>
            </a:r>
            <a:r>
              <a:rPr lang="zh-CN" altLang="en-US" sz="2000" dirty="0">
                <a:latin typeface="+mn-ea"/>
              </a:rPr>
              <a:t>万元。两者的使用期限都是</a:t>
            </a:r>
            <a:r>
              <a:rPr lang="en-US" altLang="zh-CN" sz="2000" dirty="0">
                <a:latin typeface="+mn-ea"/>
              </a:rPr>
              <a:t>10</a:t>
            </a:r>
            <a:r>
              <a:rPr lang="zh-CN" altLang="en-US" sz="2000" dirty="0">
                <a:latin typeface="+mn-ea"/>
              </a:rPr>
              <a:t>年。估计在此期间产品的销路好的概率是</a:t>
            </a:r>
            <a:r>
              <a:rPr lang="en-US" altLang="zh-CN" sz="2000" dirty="0">
                <a:latin typeface="+mn-ea"/>
              </a:rPr>
              <a:t>0.7</a:t>
            </a:r>
            <a:r>
              <a:rPr lang="zh-CN" altLang="en-US" sz="2000" dirty="0">
                <a:latin typeface="+mn-ea"/>
              </a:rPr>
              <a:t>，销路差的概率是</a:t>
            </a:r>
            <a:r>
              <a:rPr lang="en-US" altLang="zh-CN" sz="2000" dirty="0">
                <a:latin typeface="+mn-ea"/>
              </a:rPr>
              <a:t>0.3</a:t>
            </a:r>
            <a:r>
              <a:rPr lang="zh-CN" altLang="en-US" sz="2000" dirty="0">
                <a:latin typeface="+mn-ea"/>
              </a:rPr>
              <a:t>，两方案的年度益损表如下。</a:t>
            </a:r>
            <a:endParaRPr lang="en-US" altLang="zh-CN" sz="2000" dirty="0">
              <a:latin typeface="+mn-ea"/>
            </a:endParaRPr>
          </a:p>
          <a:p>
            <a:pPr lvl="1">
              <a:lnSpc>
                <a:spcPct val="200000"/>
              </a:lnSpc>
            </a:pPr>
            <a:r>
              <a:rPr kumimoji="1" lang="en-US" altLang="zh-CN" sz="2000" dirty="0">
                <a:solidFill>
                  <a:srgbClr val="0000FF"/>
                </a:solidFill>
                <a:latin typeface="+mn-ea"/>
              </a:rPr>
              <a:t>	</a:t>
            </a:r>
            <a:r>
              <a:rPr kumimoji="1" lang="zh-CN" altLang="en-US" sz="2000" dirty="0">
                <a:solidFill>
                  <a:srgbClr val="7030A0"/>
                </a:solidFill>
                <a:latin typeface="+mn-ea"/>
              </a:rPr>
              <a:t>请做出风险决策，并作灵敏度分析</a:t>
            </a:r>
            <a:endParaRPr lang="zh-CN" altLang="en-US" sz="2000" dirty="0">
              <a:solidFill>
                <a:srgbClr val="7030A0"/>
              </a:solidFill>
              <a:latin typeface="+mn-ea"/>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1996127714"/>
              </p:ext>
            </p:extLst>
          </p:nvPr>
        </p:nvGraphicFramePr>
        <p:xfrm>
          <a:off x="2438403" y="3511202"/>
          <a:ext cx="7535111" cy="2473227"/>
        </p:xfrm>
        <a:graphic>
          <a:graphicData uri="http://schemas.openxmlformats.org/presentationml/2006/ole">
            <mc:AlternateContent xmlns:mc="http://schemas.openxmlformats.org/markup-compatibility/2006">
              <mc:Choice xmlns:v="urn:schemas-microsoft-com:vml" Requires="v">
                <p:oleObj spid="_x0000_s3200" name="Visio" r:id="rId3" imgW="4657871" imgH="1504923" progId="Visio.Drawing.11">
                  <p:embed/>
                </p:oleObj>
              </mc:Choice>
              <mc:Fallback>
                <p:oleObj name="Visio" r:id="rId3" imgW="4657871" imgH="1504923" progId="Visio.Drawing.11">
                  <p:embed/>
                  <p:pic>
                    <p:nvPicPr>
                      <p:cNvPr id="336901" name="Object 5"/>
                      <p:cNvPicPr>
                        <a:picLocks noChangeAspect="1" noChangeArrowheads="1"/>
                      </p:cNvPicPr>
                      <p:nvPr/>
                    </p:nvPicPr>
                    <p:blipFill>
                      <a:blip r:embed="rId4"/>
                      <a:srcRect/>
                      <a:stretch>
                        <a:fillRect/>
                      </a:stretch>
                    </p:blipFill>
                    <p:spPr bwMode="auto">
                      <a:xfrm>
                        <a:off x="2438403" y="3511202"/>
                        <a:ext cx="7535111" cy="2473227"/>
                      </a:xfrm>
                      <a:prstGeom prst="rect">
                        <a:avLst/>
                      </a:prstGeom>
                      <a:noFill/>
                      <a:ln>
                        <a:noFill/>
                      </a:ln>
                      <a:effectLst/>
                      <a:extLst/>
                    </p:spPr>
                  </p:pic>
                </p:oleObj>
              </mc:Fallback>
            </mc:AlternateContent>
          </a:graphicData>
        </a:graphic>
      </p:graphicFrame>
      <p:sp>
        <p:nvSpPr>
          <p:cNvPr id="12" name="标题 1">
            <a:extLst>
              <a:ext uri="{FF2B5EF4-FFF2-40B4-BE49-F238E27FC236}">
                <a16:creationId xmlns:a16="http://schemas.microsoft.com/office/drawing/2014/main" id="{A90F74DA-8DFD-41CC-86EE-32A857942F42}"/>
              </a:ext>
            </a:extLst>
          </p:cNvPr>
          <p:cNvSpPr txBox="1">
            <a:spLocks/>
          </p:cNvSpPr>
          <p:nvPr/>
        </p:nvSpPr>
        <p:spPr>
          <a:xfrm>
            <a:off x="1323976" y="236425"/>
            <a:ext cx="2232024" cy="747999"/>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灵敏度分析</a:t>
            </a:r>
          </a:p>
        </p:txBody>
      </p:sp>
    </p:spTree>
    <p:extLst>
      <p:ext uri="{BB962C8B-B14F-4D97-AF65-F5344CB8AC3E}">
        <p14:creationId xmlns:p14="http://schemas.microsoft.com/office/powerpoint/2010/main" val="8071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1905000" y="838200"/>
            <a:ext cx="8763000" cy="2133918"/>
          </a:xfrm>
          <a:prstGeom prst="rect">
            <a:avLst/>
          </a:prstGeom>
          <a:noFill/>
          <a:ln w="9525">
            <a:noFill/>
            <a:miter lim="800000"/>
            <a:headEnd/>
            <a:tailEnd/>
          </a:ln>
          <a:effectLst/>
        </p:spPr>
        <p:txBody>
          <a:bodyPr>
            <a:spAutoFit/>
          </a:bodyPr>
          <a:lstStyle/>
          <a:p>
            <a:pPr eaLnBrk="0" hangingPunct="0">
              <a:lnSpc>
                <a:spcPct val="150000"/>
              </a:lnSpc>
              <a:defRPr/>
            </a:pPr>
            <a:r>
              <a:rPr kumimoji="1" lang="zh-CN" altLang="en-US" sz="2400" dirty="0">
                <a:solidFill>
                  <a:srgbClr val="7030A0"/>
                </a:solidFill>
                <a:latin typeface="+mn-ea"/>
              </a:rPr>
              <a:t>（</a:t>
            </a:r>
            <a:r>
              <a:rPr kumimoji="1" lang="en-US" altLang="zh-CN" sz="2400" dirty="0">
                <a:solidFill>
                  <a:srgbClr val="7030A0"/>
                </a:solidFill>
                <a:latin typeface="+mn-ea"/>
              </a:rPr>
              <a:t>1</a:t>
            </a:r>
            <a:r>
              <a:rPr kumimoji="1" lang="zh-CN" altLang="en-US" sz="2400" dirty="0">
                <a:solidFill>
                  <a:srgbClr val="7030A0"/>
                </a:solidFill>
                <a:latin typeface="+mn-ea"/>
              </a:rPr>
              <a:t>）风险决策</a:t>
            </a:r>
          </a:p>
          <a:p>
            <a:pPr eaLnBrk="0" hangingPunct="0">
              <a:lnSpc>
                <a:spcPts val="2880"/>
              </a:lnSpc>
              <a:defRPr/>
            </a:pPr>
            <a:r>
              <a:rPr kumimoji="1" lang="zh-CN" altLang="en-US" sz="2400" dirty="0">
                <a:solidFill>
                  <a:srgbClr val="0000FF"/>
                </a:solidFill>
                <a:latin typeface="+mn-ea"/>
              </a:rPr>
              <a:t>      </a:t>
            </a:r>
            <a:r>
              <a:rPr kumimoji="1" lang="zh-CN" altLang="en-US" sz="2000" dirty="0">
                <a:latin typeface="+mn-ea"/>
              </a:rPr>
              <a:t>根据期望值法，有：</a:t>
            </a:r>
          </a:p>
          <a:p>
            <a:pPr eaLnBrk="0" hangingPunct="0">
              <a:lnSpc>
                <a:spcPts val="2880"/>
              </a:lnSpc>
              <a:defRPr/>
            </a:pPr>
            <a:r>
              <a:rPr kumimoji="1" lang="zh-CN" altLang="en-US" sz="2000" dirty="0">
                <a:latin typeface="+mn-ea"/>
              </a:rPr>
              <a:t>      </a:t>
            </a:r>
            <a:r>
              <a:rPr kumimoji="1" lang="en-US" altLang="zh-CN" sz="2000" dirty="0">
                <a:latin typeface="+mn-ea"/>
              </a:rPr>
              <a:t>E(A1)=0.7×100×10</a:t>
            </a:r>
            <a:r>
              <a:rPr kumimoji="1" lang="zh-CN" altLang="en-US" sz="2000" dirty="0">
                <a:latin typeface="+mn-ea"/>
              </a:rPr>
              <a:t>＋</a:t>
            </a:r>
            <a:r>
              <a:rPr kumimoji="1" lang="en-US" altLang="zh-CN" sz="2000" dirty="0">
                <a:latin typeface="+mn-ea"/>
              </a:rPr>
              <a:t>0.3×(-20)×10-300=</a:t>
            </a:r>
            <a:r>
              <a:rPr kumimoji="1" lang="en-US" altLang="zh-CN" sz="2000" dirty="0">
                <a:solidFill>
                  <a:srgbClr val="FF0000"/>
                </a:solidFill>
                <a:latin typeface="+mn-ea"/>
              </a:rPr>
              <a:t>340</a:t>
            </a:r>
            <a:r>
              <a:rPr kumimoji="1" lang="zh-CN" altLang="en-US" sz="2000" dirty="0">
                <a:solidFill>
                  <a:srgbClr val="FF0000"/>
                </a:solidFill>
                <a:latin typeface="+mn-ea"/>
              </a:rPr>
              <a:t>万元</a:t>
            </a:r>
          </a:p>
          <a:p>
            <a:pPr eaLnBrk="0" hangingPunct="0">
              <a:lnSpc>
                <a:spcPts val="2880"/>
              </a:lnSpc>
              <a:defRPr/>
            </a:pPr>
            <a:r>
              <a:rPr kumimoji="1" lang="zh-CN" altLang="en-US" sz="2000" dirty="0">
                <a:latin typeface="+mn-ea"/>
              </a:rPr>
              <a:t>      </a:t>
            </a:r>
            <a:r>
              <a:rPr kumimoji="1" lang="en-US" altLang="zh-CN" sz="2000" dirty="0">
                <a:latin typeface="+mn-ea"/>
              </a:rPr>
              <a:t>E(A2)=0.7×40×10</a:t>
            </a:r>
            <a:r>
              <a:rPr kumimoji="1" lang="zh-CN" altLang="en-US" sz="2000" dirty="0">
                <a:latin typeface="+mn-ea"/>
              </a:rPr>
              <a:t>＋</a:t>
            </a:r>
            <a:r>
              <a:rPr kumimoji="1" lang="en-US" altLang="zh-CN" sz="2000" dirty="0">
                <a:latin typeface="+mn-ea"/>
              </a:rPr>
              <a:t>0.3×10×10-140=170</a:t>
            </a:r>
            <a:r>
              <a:rPr kumimoji="1" lang="zh-CN" altLang="en-US" sz="2000" dirty="0">
                <a:latin typeface="+mn-ea"/>
              </a:rPr>
              <a:t>万元</a:t>
            </a:r>
          </a:p>
          <a:p>
            <a:pPr eaLnBrk="0" hangingPunct="0">
              <a:lnSpc>
                <a:spcPts val="2880"/>
              </a:lnSpc>
              <a:defRPr/>
            </a:pPr>
            <a:r>
              <a:rPr kumimoji="1" lang="zh-CN" altLang="en-US" sz="2000" dirty="0">
                <a:latin typeface="+mn-ea"/>
              </a:rPr>
              <a:t>因为：</a:t>
            </a:r>
            <a:r>
              <a:rPr kumimoji="1" lang="en-US" altLang="zh-CN" sz="2000" dirty="0">
                <a:latin typeface="+mn-ea"/>
              </a:rPr>
              <a:t>E(A1)&gt;E(A2)</a:t>
            </a:r>
            <a:r>
              <a:rPr kumimoji="1" lang="zh-CN" altLang="en-US" sz="2000" dirty="0">
                <a:latin typeface="+mn-ea"/>
              </a:rPr>
              <a:t>，所以建大厂比建小厂好</a:t>
            </a:r>
            <a:endParaRPr kumimoji="1" lang="zh-CN" altLang="en-US" sz="2000" dirty="0">
              <a:solidFill>
                <a:srgbClr val="0000FF"/>
              </a:solidFill>
              <a:latin typeface="+mn-ea"/>
            </a:endParaRPr>
          </a:p>
        </p:txBody>
      </p:sp>
      <p:sp>
        <p:nvSpPr>
          <p:cNvPr id="9" name="Rectangle 8"/>
          <p:cNvSpPr>
            <a:spLocks noChangeArrowheads="1"/>
          </p:cNvSpPr>
          <p:nvPr/>
        </p:nvSpPr>
        <p:spPr bwMode="auto">
          <a:xfrm>
            <a:off x="1905000" y="3016561"/>
            <a:ext cx="7696200" cy="461963"/>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dirty="0">
                <a:solidFill>
                  <a:srgbClr val="7030A0"/>
                </a:solidFill>
                <a:latin typeface="+mn-ea"/>
              </a:rPr>
              <a:t>（</a:t>
            </a:r>
            <a:r>
              <a:rPr kumimoji="1" lang="en-US" altLang="zh-CN" sz="2400" dirty="0">
                <a:solidFill>
                  <a:srgbClr val="7030A0"/>
                </a:solidFill>
                <a:latin typeface="+mn-ea"/>
              </a:rPr>
              <a:t>2</a:t>
            </a:r>
            <a:r>
              <a:rPr kumimoji="1" lang="zh-CN" altLang="en-US" sz="2400" dirty="0">
                <a:solidFill>
                  <a:srgbClr val="7030A0"/>
                </a:solidFill>
                <a:latin typeface="+mn-ea"/>
              </a:rPr>
              <a:t>）灵敏度分析</a:t>
            </a:r>
          </a:p>
        </p:txBody>
      </p:sp>
      <p:sp>
        <p:nvSpPr>
          <p:cNvPr id="15" name="Rectangle 7"/>
          <p:cNvSpPr>
            <a:spLocks noChangeArrowheads="1"/>
          </p:cNvSpPr>
          <p:nvPr/>
        </p:nvSpPr>
        <p:spPr bwMode="auto">
          <a:xfrm>
            <a:off x="1905000" y="3533346"/>
            <a:ext cx="8191500" cy="2631490"/>
          </a:xfrm>
          <a:prstGeom prst="rect">
            <a:avLst/>
          </a:prstGeom>
          <a:noFill/>
          <a:ln w="9525">
            <a:noFill/>
            <a:miter lim="800000"/>
            <a:headEnd/>
            <a:tailEnd/>
          </a:ln>
          <a:effectLst/>
        </p:spPr>
        <p:txBody>
          <a:bodyPr wrap="square">
            <a:spAutoFit/>
          </a:bodyPr>
          <a:lstStyle/>
          <a:p>
            <a:pPr eaLnBrk="0" hangingPunct="0">
              <a:lnSpc>
                <a:spcPts val="2880"/>
              </a:lnSpc>
              <a:spcBef>
                <a:spcPct val="25000"/>
              </a:spcBef>
              <a:defRPr/>
            </a:pPr>
            <a:r>
              <a:rPr kumimoji="1" lang="en-US" altLang="zh-CN" sz="2000" dirty="0">
                <a:latin typeface="+mn-ea"/>
              </a:rPr>
              <a:t>	</a:t>
            </a:r>
            <a:r>
              <a:rPr kumimoji="1" lang="zh-CN" altLang="en-US" sz="2000" dirty="0">
                <a:latin typeface="+mn-ea"/>
              </a:rPr>
              <a:t>设 </a:t>
            </a:r>
            <a:r>
              <a:rPr kumimoji="1" lang="en-US" altLang="zh-CN" sz="2000" dirty="0">
                <a:latin typeface="+mn-ea"/>
              </a:rPr>
              <a:t>p </a:t>
            </a:r>
            <a:r>
              <a:rPr kumimoji="1" lang="zh-CN" altLang="en-US" sz="2000" dirty="0">
                <a:latin typeface="+mn-ea"/>
              </a:rPr>
              <a:t>代表销路好的概率，则 </a:t>
            </a:r>
            <a:r>
              <a:rPr kumimoji="1" lang="en-US" altLang="zh-CN" sz="2000" dirty="0">
                <a:latin typeface="+mn-ea"/>
              </a:rPr>
              <a:t>(1-p) </a:t>
            </a:r>
            <a:r>
              <a:rPr kumimoji="1" lang="zh-CN" altLang="en-US" sz="2000" dirty="0">
                <a:latin typeface="+mn-ea"/>
              </a:rPr>
              <a:t>代表销路差的概率。另两方案的期望收益值相等，则有：</a:t>
            </a:r>
          </a:p>
          <a:p>
            <a:pPr eaLnBrk="0" hangingPunct="0">
              <a:lnSpc>
                <a:spcPts val="2880"/>
              </a:lnSpc>
              <a:spcBef>
                <a:spcPct val="25000"/>
              </a:spcBef>
              <a:defRPr/>
            </a:pPr>
            <a:r>
              <a:rPr kumimoji="1" lang="en-US" altLang="zh-CN" sz="2000" dirty="0">
                <a:latin typeface="+mn-ea"/>
              </a:rPr>
              <a:t>100×10p+</a:t>
            </a:r>
            <a:r>
              <a:rPr kumimoji="1" lang="zh-CN" altLang="en-US" sz="2000" dirty="0">
                <a:latin typeface="+mn-ea"/>
              </a:rPr>
              <a:t>（</a:t>
            </a:r>
            <a:r>
              <a:rPr kumimoji="1" lang="en-US" altLang="zh-CN" sz="2000" dirty="0">
                <a:latin typeface="+mn-ea"/>
              </a:rPr>
              <a:t>-20)×10(1-p)-300=40×10p</a:t>
            </a:r>
            <a:r>
              <a:rPr kumimoji="1" lang="zh-CN" altLang="en-US" sz="2000" dirty="0">
                <a:latin typeface="+mn-ea"/>
              </a:rPr>
              <a:t>＋</a:t>
            </a:r>
            <a:r>
              <a:rPr kumimoji="1" lang="en-US" altLang="zh-CN" sz="2000" dirty="0">
                <a:latin typeface="+mn-ea"/>
              </a:rPr>
              <a:t>10×10(1-p)-140</a:t>
            </a:r>
          </a:p>
          <a:p>
            <a:pPr eaLnBrk="0" hangingPunct="0">
              <a:lnSpc>
                <a:spcPts val="2880"/>
              </a:lnSpc>
              <a:spcBef>
                <a:spcPct val="25000"/>
              </a:spcBef>
              <a:defRPr/>
            </a:pPr>
            <a:r>
              <a:rPr kumimoji="1" lang="zh-CN" altLang="en-US" sz="2000" dirty="0">
                <a:latin typeface="+mn-ea"/>
              </a:rPr>
              <a:t>化简得：</a:t>
            </a:r>
            <a:r>
              <a:rPr kumimoji="1" lang="en-US" altLang="zh-CN" sz="2000" dirty="0">
                <a:solidFill>
                  <a:srgbClr val="FF0000"/>
                </a:solidFill>
                <a:latin typeface="+mn-ea"/>
              </a:rPr>
              <a:t>p</a:t>
            </a:r>
            <a:r>
              <a:rPr kumimoji="1" lang="zh-CN" altLang="en-US" sz="2000" dirty="0">
                <a:solidFill>
                  <a:srgbClr val="FF0000"/>
                </a:solidFill>
                <a:latin typeface="+mn-ea"/>
              </a:rPr>
              <a:t>＝</a:t>
            </a:r>
            <a:r>
              <a:rPr kumimoji="1" lang="en-US" altLang="zh-CN" sz="2000" dirty="0">
                <a:solidFill>
                  <a:srgbClr val="FF0000"/>
                </a:solidFill>
                <a:latin typeface="+mn-ea"/>
              </a:rPr>
              <a:t>0.511</a:t>
            </a:r>
            <a:r>
              <a:rPr kumimoji="1" lang="zh-CN" altLang="en-US" sz="2000" dirty="0">
                <a:latin typeface="+mn-ea"/>
              </a:rPr>
              <a:t>。称其为转折概率。</a:t>
            </a:r>
          </a:p>
          <a:p>
            <a:pPr eaLnBrk="0" hangingPunct="0">
              <a:lnSpc>
                <a:spcPts val="2880"/>
              </a:lnSpc>
              <a:spcBef>
                <a:spcPct val="25000"/>
              </a:spcBef>
              <a:defRPr/>
            </a:pPr>
            <a:r>
              <a:rPr kumimoji="1" lang="en-US" altLang="zh-CN" sz="2000" dirty="0">
                <a:latin typeface="+mn-ea"/>
              </a:rPr>
              <a:t>	</a:t>
            </a:r>
            <a:r>
              <a:rPr kumimoji="1" lang="zh-CN" altLang="en-US" sz="2000" dirty="0">
                <a:latin typeface="+mn-ea"/>
              </a:rPr>
              <a:t>当</a:t>
            </a:r>
            <a:r>
              <a:rPr kumimoji="1" lang="en-US" altLang="zh-CN" sz="2000" dirty="0">
                <a:latin typeface="+mn-ea"/>
              </a:rPr>
              <a:t>p&gt;0.511</a:t>
            </a:r>
            <a:r>
              <a:rPr kumimoji="1" lang="zh-CN" altLang="en-US" sz="2000" dirty="0">
                <a:latin typeface="+mn-ea"/>
              </a:rPr>
              <a:t>时，建大厂好；当</a:t>
            </a:r>
            <a:r>
              <a:rPr kumimoji="1" lang="en-US" altLang="zh-CN" sz="2000" dirty="0">
                <a:latin typeface="+mn-ea"/>
              </a:rPr>
              <a:t>p&lt;0.511</a:t>
            </a:r>
            <a:r>
              <a:rPr kumimoji="1" lang="zh-CN" altLang="en-US" sz="2000" dirty="0">
                <a:latin typeface="+mn-ea"/>
              </a:rPr>
              <a:t>时，建小厂好；</a:t>
            </a:r>
          </a:p>
          <a:p>
            <a:pPr eaLnBrk="0" hangingPunct="0">
              <a:lnSpc>
                <a:spcPts val="2880"/>
              </a:lnSpc>
              <a:spcBef>
                <a:spcPct val="25000"/>
              </a:spcBef>
              <a:defRPr/>
            </a:pPr>
            <a:r>
              <a:rPr kumimoji="1" lang="en-US" altLang="zh-CN" sz="2000" dirty="0">
                <a:latin typeface="+mn-ea"/>
              </a:rPr>
              <a:t>	</a:t>
            </a:r>
            <a:r>
              <a:rPr kumimoji="1" lang="zh-CN" altLang="en-US" sz="2000" dirty="0">
                <a:latin typeface="+mn-ea"/>
              </a:rPr>
              <a:t>当</a:t>
            </a:r>
            <a:r>
              <a:rPr kumimoji="1" lang="en-US" altLang="zh-CN" sz="2000" dirty="0">
                <a:latin typeface="+mn-ea"/>
              </a:rPr>
              <a:t>p=0.511</a:t>
            </a:r>
            <a:r>
              <a:rPr kumimoji="1" lang="zh-CN" altLang="en-US" sz="2000" dirty="0">
                <a:latin typeface="+mn-ea"/>
              </a:rPr>
              <a:t>时，建大厂或建小厂一样。</a:t>
            </a:r>
          </a:p>
        </p:txBody>
      </p:sp>
      <p:sp>
        <p:nvSpPr>
          <p:cNvPr id="11" name="标题 1">
            <a:extLst>
              <a:ext uri="{FF2B5EF4-FFF2-40B4-BE49-F238E27FC236}">
                <a16:creationId xmlns:a16="http://schemas.microsoft.com/office/drawing/2014/main" id="{4D275ED3-489C-4F2D-9490-AD5CC151D3C1}"/>
              </a:ext>
            </a:extLst>
          </p:cNvPr>
          <p:cNvSpPr txBox="1">
            <a:spLocks/>
          </p:cNvSpPr>
          <p:nvPr/>
        </p:nvSpPr>
        <p:spPr>
          <a:xfrm>
            <a:off x="1323976" y="236425"/>
            <a:ext cx="2232024" cy="747999"/>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灵敏度分析</a:t>
            </a:r>
          </a:p>
        </p:txBody>
      </p:sp>
    </p:spTree>
    <p:extLst>
      <p:ext uri="{BB962C8B-B14F-4D97-AF65-F5344CB8AC3E}">
        <p14:creationId xmlns:p14="http://schemas.microsoft.com/office/powerpoint/2010/main" val="264876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srgbClr val="7030A0"/>
                </a:solidFill>
              </a:rPr>
              <a:t>问题的提出</a:t>
            </a:r>
          </a:p>
        </p:txBody>
      </p:sp>
      <p:sp>
        <p:nvSpPr>
          <p:cNvPr id="13" name="Rectangle 5"/>
          <p:cNvSpPr>
            <a:spLocks noChangeArrowheads="1"/>
          </p:cNvSpPr>
          <p:nvPr/>
        </p:nvSpPr>
        <p:spPr bwMode="auto">
          <a:xfrm>
            <a:off x="2309540" y="1476185"/>
            <a:ext cx="4038600" cy="499624"/>
          </a:xfrm>
          <a:prstGeom prst="rect">
            <a:avLst/>
          </a:prstGeom>
          <a:noFill/>
          <a:ln w="9525">
            <a:noFill/>
            <a:miter lim="800000"/>
            <a:headEnd/>
            <a:tailEnd/>
          </a:ln>
          <a:effectLst/>
        </p:spPr>
        <p:txBody>
          <a:bodyPr>
            <a:spAutoFit/>
          </a:bodyPr>
          <a:lstStyle/>
          <a:p>
            <a:pPr marL="800100" lvl="1" indent="-342900">
              <a:lnSpc>
                <a:spcPct val="150000"/>
              </a:lnSpc>
              <a:spcBef>
                <a:spcPct val="50000"/>
              </a:spcBef>
              <a:buFont typeface="Arial" panose="020B0604020202020204" pitchFamily="34" charset="0"/>
              <a:buChar char="•"/>
              <a:defRPr/>
            </a:pPr>
            <a:r>
              <a:rPr lang="zh-CN" altLang="en-US" sz="2000" dirty="0">
                <a:latin typeface="+mn-ea"/>
              </a:rPr>
              <a:t>决策需要情报</a:t>
            </a:r>
          </a:p>
        </p:txBody>
      </p:sp>
      <p:sp>
        <p:nvSpPr>
          <p:cNvPr id="14" name="Rectangle 6"/>
          <p:cNvSpPr>
            <a:spLocks noChangeArrowheads="1"/>
          </p:cNvSpPr>
          <p:nvPr/>
        </p:nvSpPr>
        <p:spPr bwMode="auto">
          <a:xfrm>
            <a:off x="2309540" y="1941414"/>
            <a:ext cx="3962400" cy="499624"/>
          </a:xfrm>
          <a:prstGeom prst="rect">
            <a:avLst/>
          </a:prstGeom>
          <a:noFill/>
          <a:ln w="9525">
            <a:noFill/>
            <a:miter lim="800000"/>
            <a:headEnd/>
            <a:tailEnd/>
          </a:ln>
          <a:effectLst/>
        </p:spPr>
        <p:txBody>
          <a:bodyPr>
            <a:spAutoFit/>
          </a:bodyPr>
          <a:lstStyle/>
          <a:p>
            <a:pPr marL="800100" lvl="1" indent="-342900">
              <a:lnSpc>
                <a:spcPct val="150000"/>
              </a:lnSpc>
              <a:spcBef>
                <a:spcPct val="50000"/>
              </a:spcBef>
              <a:buFont typeface="Arial" panose="020B0604020202020204" pitchFamily="34" charset="0"/>
              <a:buChar char="•"/>
              <a:defRPr/>
            </a:pPr>
            <a:r>
              <a:rPr lang="zh-CN" altLang="en-US" sz="2000" dirty="0">
                <a:latin typeface="+mn-ea"/>
              </a:rPr>
              <a:t>情报的获取需要代价</a:t>
            </a:r>
          </a:p>
        </p:txBody>
      </p:sp>
      <p:sp>
        <p:nvSpPr>
          <p:cNvPr id="16" name="Rectangle 7"/>
          <p:cNvSpPr>
            <a:spLocks noChangeArrowheads="1"/>
          </p:cNvSpPr>
          <p:nvPr/>
        </p:nvSpPr>
        <p:spPr bwMode="auto">
          <a:xfrm>
            <a:off x="2309540" y="2439368"/>
            <a:ext cx="7848600" cy="1115177"/>
          </a:xfrm>
          <a:prstGeom prst="rect">
            <a:avLst/>
          </a:prstGeom>
          <a:noFill/>
          <a:ln w="9525">
            <a:noFill/>
            <a:miter lim="800000"/>
            <a:headEnd/>
            <a:tailEnd/>
          </a:ln>
          <a:effectLst/>
        </p:spPr>
        <p:txBody>
          <a:bodyPr>
            <a:spAutoFit/>
          </a:bodyPr>
          <a:lstStyle/>
          <a:p>
            <a:pPr marL="800100" lvl="1" indent="-342900">
              <a:lnSpc>
                <a:spcPct val="150000"/>
              </a:lnSpc>
              <a:spcBef>
                <a:spcPct val="50000"/>
              </a:spcBef>
              <a:buFont typeface="Arial" panose="020B0604020202020204" pitchFamily="34" charset="0"/>
              <a:buChar char="•"/>
              <a:defRPr/>
            </a:pPr>
            <a:r>
              <a:rPr lang="zh-CN" altLang="en-US" sz="2000" dirty="0">
                <a:latin typeface="+mn-ea"/>
              </a:rPr>
              <a:t>支付的费用低，则难以获得需要的情报</a:t>
            </a:r>
          </a:p>
          <a:p>
            <a:pPr lvl="1">
              <a:lnSpc>
                <a:spcPct val="150000"/>
              </a:lnSpc>
              <a:spcBef>
                <a:spcPct val="50000"/>
              </a:spcBef>
              <a:defRPr/>
            </a:pPr>
            <a:r>
              <a:rPr lang="en-US" altLang="zh-CN" sz="2000" dirty="0">
                <a:latin typeface="+mn-ea"/>
              </a:rPr>
              <a:t>    </a:t>
            </a:r>
            <a:r>
              <a:rPr lang="zh-CN" altLang="en-US" sz="2000" dirty="0">
                <a:latin typeface="+mn-ea"/>
              </a:rPr>
              <a:t>支付的费用高，则可能不合算。</a:t>
            </a:r>
          </a:p>
        </p:txBody>
      </p:sp>
      <p:sp>
        <p:nvSpPr>
          <p:cNvPr id="17" name="Rectangle 8"/>
          <p:cNvSpPr>
            <a:spLocks noChangeArrowheads="1"/>
          </p:cNvSpPr>
          <p:nvPr/>
        </p:nvSpPr>
        <p:spPr bwMode="auto">
          <a:xfrm>
            <a:off x="2271440" y="3572848"/>
            <a:ext cx="3962400" cy="499624"/>
          </a:xfrm>
          <a:prstGeom prst="rect">
            <a:avLst/>
          </a:prstGeom>
          <a:noFill/>
          <a:ln w="9525">
            <a:noFill/>
            <a:miter lim="800000"/>
            <a:headEnd/>
            <a:tailEnd/>
          </a:ln>
          <a:effectLst/>
        </p:spPr>
        <p:txBody>
          <a:bodyPr>
            <a:spAutoFit/>
          </a:bodyPr>
          <a:lstStyle/>
          <a:p>
            <a:pPr marL="800100" lvl="1" indent="-342900">
              <a:lnSpc>
                <a:spcPct val="150000"/>
              </a:lnSpc>
              <a:spcBef>
                <a:spcPct val="50000"/>
              </a:spcBef>
              <a:buFont typeface="Arial" panose="020B0604020202020204" pitchFamily="34" charset="0"/>
              <a:buChar char="•"/>
              <a:defRPr/>
            </a:pPr>
            <a:r>
              <a:rPr lang="zh-CN" altLang="en-US" sz="2000" dirty="0">
                <a:latin typeface="+mn-ea"/>
              </a:rPr>
              <a:t>如何评价情报的价值？</a:t>
            </a:r>
          </a:p>
        </p:txBody>
      </p:sp>
      <p:sp>
        <p:nvSpPr>
          <p:cNvPr id="19" name="内容占位符 2"/>
          <p:cNvSpPr txBox="1">
            <a:spLocks/>
          </p:cNvSpPr>
          <p:nvPr/>
        </p:nvSpPr>
        <p:spPr>
          <a:xfrm>
            <a:off x="2153486" y="4182103"/>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srgbClr val="7030A0"/>
                </a:solidFill>
              </a:rPr>
              <a:t>决策所需的情报的种类</a:t>
            </a:r>
          </a:p>
        </p:txBody>
      </p:sp>
      <p:sp>
        <p:nvSpPr>
          <p:cNvPr id="20" name="矩形 19"/>
          <p:cNvSpPr/>
          <p:nvPr/>
        </p:nvSpPr>
        <p:spPr>
          <a:xfrm>
            <a:off x="2153486" y="4839239"/>
            <a:ext cx="7905750" cy="1297791"/>
          </a:xfrm>
          <a:prstGeom prst="rect">
            <a:avLst/>
          </a:prstGeom>
        </p:spPr>
        <p:txBody>
          <a:bodyPr wrap="square">
            <a:spAutoFit/>
          </a:bodyPr>
          <a:lstStyle/>
          <a:p>
            <a:pPr eaLnBrk="0" hangingPunct="0">
              <a:spcBef>
                <a:spcPct val="50000"/>
              </a:spcBef>
              <a:defRPr/>
            </a:pPr>
            <a:r>
              <a:rPr kumimoji="1" lang="zh-CN" altLang="en-US" sz="2000" dirty="0">
                <a:latin typeface="+mn-ea"/>
              </a:rPr>
              <a:t>（</a:t>
            </a:r>
            <a:r>
              <a:rPr kumimoji="1" lang="en-US" altLang="zh-CN" sz="2000" dirty="0">
                <a:latin typeface="+mn-ea"/>
              </a:rPr>
              <a:t>1</a:t>
            </a:r>
            <a:r>
              <a:rPr kumimoji="1" lang="zh-CN" altLang="en-US" sz="2000" dirty="0">
                <a:latin typeface="+mn-ea"/>
              </a:rPr>
              <a:t>）完全情报，即完全可以肯定某一状态发生的情报</a:t>
            </a:r>
          </a:p>
          <a:p>
            <a:pPr eaLnBrk="0" hangingPunct="0">
              <a:lnSpc>
                <a:spcPts val="2880"/>
              </a:lnSpc>
              <a:spcBef>
                <a:spcPct val="50000"/>
              </a:spcBef>
              <a:defRPr/>
            </a:pPr>
            <a:r>
              <a:rPr kumimoji="1" lang="zh-CN" altLang="en-US" sz="2000" dirty="0">
                <a:latin typeface="+mn-ea"/>
              </a:rPr>
              <a:t>（</a:t>
            </a:r>
            <a:r>
              <a:rPr kumimoji="1" lang="en-US" altLang="zh-CN" sz="2000" dirty="0">
                <a:latin typeface="+mn-ea"/>
              </a:rPr>
              <a:t>2</a:t>
            </a:r>
            <a:r>
              <a:rPr kumimoji="1" lang="zh-CN" altLang="en-US" sz="2000" dirty="0">
                <a:latin typeface="+mn-ea"/>
              </a:rPr>
              <a:t>）</a:t>
            </a:r>
            <a:r>
              <a:rPr kumimoji="1" lang="zh-CN" altLang="en-US" sz="2000" b="1" dirty="0">
                <a:latin typeface="+mn-ea"/>
              </a:rPr>
              <a:t>非完全情报</a:t>
            </a:r>
            <a:r>
              <a:rPr kumimoji="1" lang="zh-CN" altLang="en-US" sz="2000" dirty="0">
                <a:latin typeface="+mn-ea"/>
              </a:rPr>
              <a:t>（或称抽样情报），即不能完全肯定某一状态发生的情报</a:t>
            </a:r>
          </a:p>
        </p:txBody>
      </p:sp>
      <p:sp>
        <p:nvSpPr>
          <p:cNvPr id="2" name="文本占位符 1">
            <a:extLst>
              <a:ext uri="{FF2B5EF4-FFF2-40B4-BE49-F238E27FC236}">
                <a16:creationId xmlns:a16="http://schemas.microsoft.com/office/drawing/2014/main" id="{98C3757C-03EF-44FF-B37C-F67B85EDAAFD}"/>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392976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5.1 </a:t>
            </a:r>
            <a:r>
              <a:rPr lang="zh-CN" altLang="en-US" dirty="0"/>
              <a:t>完全情报的价值</a:t>
            </a:r>
          </a:p>
        </p:txBody>
      </p:sp>
      <p:sp>
        <p:nvSpPr>
          <p:cNvPr id="12" name="矩形 11"/>
          <p:cNvSpPr/>
          <p:nvPr/>
        </p:nvSpPr>
        <p:spPr>
          <a:xfrm>
            <a:off x="2066925" y="1526089"/>
            <a:ext cx="7733464" cy="961289"/>
          </a:xfrm>
          <a:prstGeom prst="rect">
            <a:avLst/>
          </a:prstGeom>
        </p:spPr>
        <p:txBody>
          <a:bodyPr wrap="square">
            <a:spAutoFit/>
          </a:bodyPr>
          <a:lstStyle/>
          <a:p>
            <a:pPr lvl="1">
              <a:lnSpc>
                <a:spcPct val="150000"/>
              </a:lnSpc>
            </a:pPr>
            <a:r>
              <a:rPr kumimoji="1" lang="en-US" altLang="zh-CN" sz="2000" dirty="0">
                <a:latin typeface="+mn-ea"/>
              </a:rPr>
              <a:t>	</a:t>
            </a:r>
            <a:r>
              <a:rPr kumimoji="1" lang="zh-CN" altLang="en-US" sz="2000" dirty="0">
                <a:latin typeface="+mn-ea"/>
              </a:rPr>
              <a:t>有了完全情报，决策者就可以准确预料即将出现什么状态。即风险型决策变为确定型决策。</a:t>
            </a:r>
          </a:p>
        </p:txBody>
      </p:sp>
      <p:sp>
        <p:nvSpPr>
          <p:cNvPr id="15" name="矩形 14"/>
          <p:cNvSpPr/>
          <p:nvPr/>
        </p:nvSpPr>
        <p:spPr>
          <a:xfrm>
            <a:off x="2066925" y="2672918"/>
            <a:ext cx="7733464" cy="499624"/>
          </a:xfrm>
          <a:prstGeom prst="rect">
            <a:avLst/>
          </a:prstGeom>
        </p:spPr>
        <p:txBody>
          <a:bodyPr wrap="square">
            <a:spAutoFit/>
          </a:bodyPr>
          <a:lstStyle/>
          <a:p>
            <a:pPr lvl="1">
              <a:lnSpc>
                <a:spcPct val="150000"/>
              </a:lnSpc>
            </a:pPr>
            <a:r>
              <a:rPr kumimoji="1" lang="zh-CN" altLang="en-US" sz="2000" dirty="0">
                <a:latin typeface="+mn-ea"/>
              </a:rPr>
              <a:t> </a:t>
            </a:r>
            <a:r>
              <a:rPr kumimoji="1" lang="en-US" altLang="zh-CN" sz="2000" dirty="0">
                <a:latin typeface="+mn-ea"/>
              </a:rPr>
              <a:t>	</a:t>
            </a:r>
            <a:r>
              <a:rPr kumimoji="1" lang="zh-CN" altLang="en-US" sz="2000" dirty="0">
                <a:latin typeface="+mn-ea"/>
              </a:rPr>
              <a:t>然而，在得到完全情报之前，并不知道会发生哪种状态。</a:t>
            </a:r>
          </a:p>
        </p:txBody>
      </p:sp>
      <p:sp>
        <p:nvSpPr>
          <p:cNvPr id="18" name="矩形 17"/>
          <p:cNvSpPr/>
          <p:nvPr/>
        </p:nvSpPr>
        <p:spPr>
          <a:xfrm>
            <a:off x="2066925" y="3275558"/>
            <a:ext cx="7733464" cy="1846146"/>
          </a:xfrm>
          <a:prstGeom prst="rect">
            <a:avLst/>
          </a:prstGeom>
        </p:spPr>
        <p:txBody>
          <a:bodyPr wrap="square">
            <a:spAutoFit/>
          </a:bodyPr>
          <a:lstStyle/>
          <a:p>
            <a:pPr lvl="1">
              <a:lnSpc>
                <a:spcPct val="200000"/>
              </a:lnSpc>
            </a:pPr>
            <a:r>
              <a:rPr kumimoji="1" lang="en-US" altLang="zh-CN" sz="2000" dirty="0">
                <a:latin typeface="+mn-ea"/>
              </a:rPr>
              <a:t>	</a:t>
            </a:r>
            <a:r>
              <a:rPr kumimoji="1" lang="zh-CN" altLang="en-US" sz="2000" dirty="0">
                <a:latin typeface="+mn-ea"/>
              </a:rPr>
              <a:t>这样，我们需要计算因获得该情报而使决策者的期望收益提高的数额，并与获得情报所支付的费用相比较。</a:t>
            </a:r>
            <a:endParaRPr kumimoji="1" lang="en-US" altLang="zh-CN" sz="2000" dirty="0">
              <a:latin typeface="+mn-ea"/>
            </a:endParaRPr>
          </a:p>
          <a:p>
            <a:pPr lvl="1">
              <a:lnSpc>
                <a:spcPct val="200000"/>
              </a:lnSpc>
            </a:pPr>
            <a:r>
              <a:rPr kumimoji="1" lang="en-US" altLang="zh-CN" sz="2000" dirty="0">
                <a:latin typeface="+mn-ea"/>
              </a:rPr>
              <a:t>	</a:t>
            </a:r>
            <a:r>
              <a:rPr kumimoji="1" lang="zh-CN" altLang="en-US" sz="2000" dirty="0">
                <a:latin typeface="+mn-ea"/>
              </a:rPr>
              <a:t>如果前者大于后者，则获取该情报有利。</a:t>
            </a:r>
          </a:p>
        </p:txBody>
      </p:sp>
      <p:sp>
        <p:nvSpPr>
          <p:cNvPr id="13" name="文本占位符 1">
            <a:extLst>
              <a:ext uri="{FF2B5EF4-FFF2-40B4-BE49-F238E27FC236}">
                <a16:creationId xmlns:a16="http://schemas.microsoft.com/office/drawing/2014/main" id="{FAB86F8F-F3F1-48C9-93B8-D6791A1D6F61}"/>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130369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1828800" y="1399336"/>
            <a:ext cx="891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    </a:t>
            </a:r>
            <a:r>
              <a:rPr kumimoji="1" lang="zh-CN" altLang="en-US" sz="2400" b="0" dirty="0">
                <a:solidFill>
                  <a:schemeClr val="tx1"/>
                </a:solidFill>
                <a:latin typeface="黑体" panose="02010609060101010101" pitchFamily="49" charset="-122"/>
              </a:rPr>
              <a:t>试衡量</a:t>
            </a:r>
            <a:r>
              <a:rPr kumimoji="1" lang="zh-CN" altLang="en-US" sz="2400" b="0" dirty="0">
                <a:solidFill>
                  <a:schemeClr val="accent1">
                    <a:lumMod val="75000"/>
                  </a:schemeClr>
                </a:solidFill>
                <a:latin typeface="黑体" panose="02010609060101010101" pitchFamily="49" charset="-122"/>
                <a:hlinkClick r:id="rId2" action="ppaction://hlinksldjump"/>
              </a:rPr>
              <a:t>例</a:t>
            </a:r>
            <a:r>
              <a:rPr kumimoji="1" lang="en-US" altLang="zh-CN" sz="2400" b="0" dirty="0">
                <a:solidFill>
                  <a:schemeClr val="accent1">
                    <a:lumMod val="75000"/>
                  </a:schemeClr>
                </a:solidFill>
                <a:latin typeface="黑体" panose="02010609060101010101" pitchFamily="49" charset="-122"/>
                <a:hlinkClick r:id="rId2" action="ppaction://hlinksldjump"/>
              </a:rPr>
              <a:t>3</a:t>
            </a:r>
            <a:r>
              <a:rPr kumimoji="1" lang="zh-CN" altLang="en-US" sz="2400" b="0" dirty="0">
                <a:solidFill>
                  <a:schemeClr val="tx1"/>
                </a:solidFill>
                <a:latin typeface="黑体" panose="02010609060101010101" pitchFamily="49" charset="-122"/>
              </a:rPr>
              <a:t>中，决策者准备花费</a:t>
            </a:r>
            <a:r>
              <a:rPr kumimoji="1" lang="en-US" altLang="zh-CN" sz="2400" b="0" dirty="0">
                <a:solidFill>
                  <a:srgbClr val="FF0000"/>
                </a:solidFill>
                <a:latin typeface="黑体" panose="02010609060101010101" pitchFamily="49" charset="-122"/>
              </a:rPr>
              <a:t>60</a:t>
            </a:r>
            <a:r>
              <a:rPr kumimoji="1" lang="zh-CN" altLang="en-US" sz="2400" b="0" dirty="0">
                <a:solidFill>
                  <a:schemeClr val="tx1"/>
                </a:solidFill>
                <a:latin typeface="黑体" panose="02010609060101010101" pitchFamily="49" charset="-122"/>
              </a:rPr>
              <a:t>万元购买</a:t>
            </a:r>
            <a:r>
              <a:rPr kumimoji="1" lang="zh-CN" altLang="en-US" sz="2400" b="0" dirty="0">
                <a:solidFill>
                  <a:schemeClr val="tx1"/>
                </a:solidFill>
                <a:latin typeface="Times New Roman" panose="02020603050405020304" pitchFamily="18" charset="0"/>
              </a:rPr>
              <a:t>“</a:t>
            </a:r>
            <a:r>
              <a:rPr kumimoji="1" lang="zh-CN" altLang="en-US" sz="2400" b="0" dirty="0">
                <a:solidFill>
                  <a:schemeClr val="tx1"/>
                </a:solidFill>
                <a:latin typeface="黑体" panose="02010609060101010101" pitchFamily="49" charset="-122"/>
              </a:rPr>
              <a:t>销路好坏情报</a:t>
            </a:r>
            <a:r>
              <a:rPr kumimoji="1" lang="zh-CN" altLang="en-US" sz="2400" b="0" dirty="0">
                <a:solidFill>
                  <a:schemeClr val="tx1"/>
                </a:solidFill>
                <a:latin typeface="Times New Roman" panose="02020603050405020304" pitchFamily="18" charset="0"/>
              </a:rPr>
              <a:t>”</a:t>
            </a:r>
            <a:r>
              <a:rPr kumimoji="1" lang="zh-CN" altLang="en-US" sz="2400" b="0" dirty="0">
                <a:solidFill>
                  <a:schemeClr val="tx1"/>
                </a:solidFill>
                <a:latin typeface="黑体" panose="02010609060101010101" pitchFamily="49" charset="-122"/>
              </a:rPr>
              <a:t>是否合算。</a:t>
            </a:r>
          </a:p>
        </p:txBody>
      </p:sp>
      <p:sp>
        <p:nvSpPr>
          <p:cNvPr id="13" name="Rectangle 3"/>
          <p:cNvSpPr>
            <a:spLocks noChangeArrowheads="1"/>
          </p:cNvSpPr>
          <p:nvPr/>
        </p:nvSpPr>
        <p:spPr bwMode="auto">
          <a:xfrm>
            <a:off x="1905000" y="942133"/>
            <a:ext cx="4191000" cy="457200"/>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b="1" dirty="0">
                <a:solidFill>
                  <a:srgbClr val="7030A0"/>
                </a:solidFill>
                <a:latin typeface="黑体" pitchFamily="2" charset="-122"/>
                <a:ea typeface="黑体" pitchFamily="2" charset="-122"/>
              </a:rPr>
              <a:t>例</a:t>
            </a:r>
            <a:r>
              <a:rPr kumimoji="1" lang="en-US" altLang="zh-CN" sz="2400" b="1" dirty="0">
                <a:solidFill>
                  <a:srgbClr val="7030A0"/>
                </a:solidFill>
                <a:latin typeface="黑体" pitchFamily="2" charset="-122"/>
                <a:ea typeface="黑体" pitchFamily="2" charset="-122"/>
              </a:rPr>
              <a:t>4</a:t>
            </a:r>
            <a:endParaRPr kumimoji="1" lang="en-US" altLang="zh-CN" sz="2400" b="1" dirty="0">
              <a:solidFill>
                <a:srgbClr val="7030A0"/>
              </a:solidFill>
              <a:effectLst>
                <a:outerShdw blurRad="38100" dist="38100" dir="2700000" algn="tl">
                  <a:srgbClr val="000000"/>
                </a:outerShdw>
              </a:effectLst>
              <a:latin typeface="黑体" pitchFamily="2" charset="-122"/>
              <a:ea typeface="黑体" pitchFamily="2" charset="-122"/>
            </a:endParaRPr>
          </a:p>
        </p:txBody>
      </p:sp>
      <p:sp>
        <p:nvSpPr>
          <p:cNvPr id="14" name="Rectangle 4"/>
          <p:cNvSpPr>
            <a:spLocks noChangeArrowheads="1"/>
          </p:cNvSpPr>
          <p:nvPr/>
        </p:nvSpPr>
        <p:spPr bwMode="auto">
          <a:xfrm>
            <a:off x="1828800" y="2161336"/>
            <a:ext cx="853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rgbClr val="0000FF"/>
                </a:solidFill>
                <a:latin typeface="黑体" panose="02010609060101010101" pitchFamily="49" charset="-122"/>
              </a:rPr>
              <a:t>    </a:t>
            </a:r>
            <a:r>
              <a:rPr kumimoji="1" lang="zh-CN" altLang="en-US" sz="2400" b="0" dirty="0">
                <a:solidFill>
                  <a:schemeClr val="tx1"/>
                </a:solidFill>
                <a:latin typeface="黑体" panose="02010609060101010101" pitchFamily="49" charset="-122"/>
              </a:rPr>
              <a:t>假设完全情报指出：</a:t>
            </a:r>
            <a:r>
              <a:rPr kumimoji="1" lang="zh-CN" altLang="en-US" sz="2400" b="0" dirty="0">
                <a:solidFill>
                  <a:srgbClr val="FF0000"/>
                </a:solidFill>
                <a:latin typeface="Times New Roman" panose="02020603050405020304" pitchFamily="18" charset="0"/>
              </a:rPr>
              <a:t>“</a:t>
            </a:r>
            <a:r>
              <a:rPr kumimoji="1" lang="zh-CN" altLang="en-US" sz="2400" b="0" dirty="0">
                <a:solidFill>
                  <a:srgbClr val="FF0000"/>
                </a:solidFill>
                <a:latin typeface="黑体" panose="02010609060101010101" pitchFamily="49" charset="-122"/>
              </a:rPr>
              <a:t>销路好”，（决策）</a:t>
            </a:r>
            <a:r>
              <a:rPr kumimoji="1" lang="zh-CN" altLang="en-US" sz="2400" b="0" dirty="0">
                <a:solidFill>
                  <a:schemeClr val="tx1"/>
                </a:solidFill>
                <a:latin typeface="黑体" panose="02010609060101010101" pitchFamily="49" charset="-122"/>
              </a:rPr>
              <a:t>就建大厂，年收益</a:t>
            </a:r>
            <a:r>
              <a:rPr kumimoji="1" lang="en-US" altLang="zh-CN" sz="2400" b="0" dirty="0">
                <a:solidFill>
                  <a:schemeClr val="tx1"/>
                </a:solidFill>
                <a:latin typeface="黑体" panose="02010609060101010101" pitchFamily="49" charset="-122"/>
              </a:rPr>
              <a:t>100</a:t>
            </a:r>
            <a:r>
              <a:rPr kumimoji="1" lang="zh-CN" altLang="en-US" sz="2400" b="0" dirty="0">
                <a:solidFill>
                  <a:schemeClr val="tx1"/>
                </a:solidFill>
                <a:latin typeface="黑体" panose="02010609060101010101" pitchFamily="49" charset="-122"/>
              </a:rPr>
              <a:t>万元；</a:t>
            </a:r>
            <a:r>
              <a:rPr kumimoji="1" lang="zh-CN" altLang="en-US" sz="2400" b="0" dirty="0">
                <a:solidFill>
                  <a:srgbClr val="FF0000"/>
                </a:solidFill>
                <a:latin typeface="黑体" panose="02010609060101010101" pitchFamily="49" charset="-122"/>
              </a:rPr>
              <a:t>“销路差”</a:t>
            </a:r>
            <a:r>
              <a:rPr kumimoji="1" lang="zh-CN" altLang="en-US" sz="2400" b="0" dirty="0">
                <a:solidFill>
                  <a:schemeClr val="tx1"/>
                </a:solidFill>
                <a:latin typeface="黑体" panose="02010609060101010101" pitchFamily="49" charset="-122"/>
              </a:rPr>
              <a:t>，就建小厂，年收益</a:t>
            </a:r>
            <a:r>
              <a:rPr kumimoji="1" lang="en-US" altLang="zh-CN" sz="2400" b="0" dirty="0">
                <a:solidFill>
                  <a:schemeClr val="tx1"/>
                </a:solidFill>
                <a:latin typeface="黑体" panose="02010609060101010101" pitchFamily="49" charset="-122"/>
              </a:rPr>
              <a:t>10</a:t>
            </a:r>
            <a:r>
              <a:rPr kumimoji="1" lang="zh-CN" altLang="en-US" sz="2400" b="0" dirty="0">
                <a:solidFill>
                  <a:schemeClr val="tx1"/>
                </a:solidFill>
                <a:latin typeface="黑体" panose="02010609060101010101" pitchFamily="49" charset="-122"/>
              </a:rPr>
              <a:t>万元”</a:t>
            </a:r>
            <a:endParaRPr kumimoji="1" lang="zh-CN" altLang="en-US" sz="2400" b="0" dirty="0">
              <a:solidFill>
                <a:srgbClr val="FF0000"/>
              </a:solidFill>
              <a:latin typeface="黑体" panose="02010609060101010101" pitchFamily="49" charset="-122"/>
            </a:endParaRPr>
          </a:p>
        </p:txBody>
      </p:sp>
      <p:sp>
        <p:nvSpPr>
          <p:cNvPr id="16" name="Rectangle 5"/>
          <p:cNvSpPr>
            <a:spLocks noChangeArrowheads="1"/>
          </p:cNvSpPr>
          <p:nvPr/>
        </p:nvSpPr>
        <p:spPr bwMode="auto">
          <a:xfrm>
            <a:off x="1752600" y="2923333"/>
            <a:ext cx="85344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None/>
            </a:pPr>
            <a:r>
              <a:rPr kumimoji="1" lang="en-US" altLang="zh-CN" sz="2400" b="0" dirty="0">
                <a:solidFill>
                  <a:srgbClr val="0000FF"/>
                </a:solidFill>
                <a:latin typeface="黑体" panose="02010609060101010101" pitchFamily="49" charset="-122"/>
              </a:rPr>
              <a:t>    </a:t>
            </a:r>
            <a:r>
              <a:rPr kumimoji="1" lang="zh-CN" altLang="en-US" sz="2400" b="0" dirty="0">
                <a:solidFill>
                  <a:schemeClr val="tx1"/>
                </a:solidFill>
                <a:latin typeface="黑体" panose="02010609060101010101" pitchFamily="49" charset="-122"/>
              </a:rPr>
              <a:t>由于在决定是否购买这一情报之前时，还不知道完全情报的内容，故在决策时，无法算出确切的收益，只能算出在完全情报下的期望收益，即</a:t>
            </a:r>
          </a:p>
          <a:p>
            <a:pPr algn="ctr">
              <a:spcBef>
                <a:spcPct val="50000"/>
              </a:spcBef>
              <a:buClrTx/>
              <a:buFontTx/>
              <a:buNone/>
            </a:pPr>
            <a:r>
              <a:rPr kumimoji="1" lang="zh-CN" altLang="en-US" sz="2400" b="0" dirty="0">
                <a:solidFill>
                  <a:srgbClr val="0000FF"/>
                </a:solidFill>
                <a:latin typeface="黑体" panose="02010609060101010101" pitchFamily="49" charset="-122"/>
              </a:rPr>
              <a:t> </a:t>
            </a:r>
            <a:r>
              <a:rPr kumimoji="1" lang="en-US" altLang="zh-CN" sz="2400" b="0" dirty="0">
                <a:solidFill>
                  <a:schemeClr val="tx1"/>
                </a:solidFill>
                <a:latin typeface="黑体" panose="02010609060101010101" pitchFamily="49" charset="-122"/>
              </a:rPr>
              <a:t>0.7×(100×10-300)+0.3×(10×10-140)=478</a:t>
            </a:r>
            <a:r>
              <a:rPr kumimoji="1" lang="zh-CN" altLang="en-US" sz="2400" b="0" dirty="0">
                <a:solidFill>
                  <a:schemeClr val="tx1"/>
                </a:solidFill>
                <a:latin typeface="黑体" panose="02010609060101010101" pitchFamily="49" charset="-122"/>
              </a:rPr>
              <a:t>万元</a:t>
            </a:r>
          </a:p>
        </p:txBody>
      </p:sp>
      <p:sp>
        <p:nvSpPr>
          <p:cNvPr id="17" name="Rectangle 6"/>
          <p:cNvSpPr>
            <a:spLocks noChangeArrowheads="1"/>
          </p:cNvSpPr>
          <p:nvPr/>
        </p:nvSpPr>
        <p:spPr bwMode="auto">
          <a:xfrm>
            <a:off x="1828800" y="4675936"/>
            <a:ext cx="853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rgbClr val="0000FF"/>
                </a:solidFill>
                <a:latin typeface="黑体" panose="02010609060101010101" pitchFamily="49" charset="-122"/>
              </a:rPr>
              <a:t>    </a:t>
            </a:r>
            <a:r>
              <a:rPr kumimoji="1" lang="zh-CN" altLang="en-US" sz="2400" b="0" dirty="0">
                <a:solidFill>
                  <a:schemeClr val="tx1"/>
                </a:solidFill>
                <a:latin typeface="黑体" panose="02010609060101010101" pitchFamily="49" charset="-122"/>
              </a:rPr>
              <a:t>而原期望收益（采用建大厂方案）为</a:t>
            </a:r>
            <a:r>
              <a:rPr kumimoji="1" lang="en-US" altLang="zh-CN" sz="2400" b="0" dirty="0">
                <a:solidFill>
                  <a:schemeClr val="tx1"/>
                </a:solidFill>
                <a:latin typeface="黑体" panose="02010609060101010101" pitchFamily="49" charset="-122"/>
              </a:rPr>
              <a:t>340</a:t>
            </a:r>
            <a:r>
              <a:rPr kumimoji="1" lang="zh-CN" altLang="en-US" sz="2400" b="0" dirty="0">
                <a:solidFill>
                  <a:schemeClr val="tx1"/>
                </a:solidFill>
                <a:latin typeface="黑体" panose="02010609060101010101" pitchFamily="49" charset="-122"/>
              </a:rPr>
              <a:t>万元，可知得到了完全情报而使期望收益增加了</a:t>
            </a:r>
            <a:r>
              <a:rPr kumimoji="1" lang="en-US" altLang="zh-CN" sz="2400" b="0" dirty="0">
                <a:solidFill>
                  <a:schemeClr val="tx1"/>
                </a:solidFill>
                <a:latin typeface="黑体" panose="02010609060101010101" pitchFamily="49" charset="-122"/>
              </a:rPr>
              <a:t>138</a:t>
            </a:r>
            <a:r>
              <a:rPr kumimoji="1" lang="zh-CN" altLang="en-US" sz="2400" b="0" dirty="0">
                <a:solidFill>
                  <a:schemeClr val="tx1"/>
                </a:solidFill>
                <a:latin typeface="黑体" panose="02010609060101010101" pitchFamily="49" charset="-122"/>
              </a:rPr>
              <a:t>万元。</a:t>
            </a:r>
          </a:p>
        </p:txBody>
      </p:sp>
      <p:sp>
        <p:nvSpPr>
          <p:cNvPr id="19" name="Rectangle 7"/>
          <p:cNvSpPr>
            <a:spLocks noChangeArrowheads="1"/>
          </p:cNvSpPr>
          <p:nvPr/>
        </p:nvSpPr>
        <p:spPr bwMode="auto">
          <a:xfrm>
            <a:off x="1752600" y="5514133"/>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    </a:t>
            </a:r>
            <a:r>
              <a:rPr kumimoji="1" lang="zh-CN" altLang="en-US" sz="2400" b="0" dirty="0">
                <a:solidFill>
                  <a:schemeClr val="tx1"/>
                </a:solidFill>
                <a:latin typeface="黑体" panose="02010609060101010101" pitchFamily="49" charset="-122"/>
              </a:rPr>
              <a:t>因此，支付</a:t>
            </a:r>
            <a:r>
              <a:rPr kumimoji="1" lang="en-US" altLang="zh-CN" sz="2400" b="0" dirty="0">
                <a:solidFill>
                  <a:schemeClr val="tx1"/>
                </a:solidFill>
                <a:latin typeface="黑体" panose="02010609060101010101" pitchFamily="49" charset="-122"/>
              </a:rPr>
              <a:t>60</a:t>
            </a:r>
            <a:r>
              <a:rPr kumimoji="1" lang="zh-CN" altLang="en-US" sz="2400" b="0" dirty="0">
                <a:solidFill>
                  <a:schemeClr val="tx1"/>
                </a:solidFill>
                <a:latin typeface="黑体" panose="02010609060101010101" pitchFamily="49" charset="-122"/>
              </a:rPr>
              <a:t>万元购买此情报是值得的。</a:t>
            </a:r>
          </a:p>
        </p:txBody>
      </p:sp>
      <p:sp>
        <p:nvSpPr>
          <p:cNvPr id="20" name="Rectangle 9"/>
          <p:cNvSpPr>
            <a:spLocks noChangeArrowheads="1"/>
          </p:cNvSpPr>
          <p:nvPr/>
        </p:nvSpPr>
        <p:spPr bwMode="auto">
          <a:xfrm>
            <a:off x="9067800" y="3913933"/>
            <a:ext cx="1676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5" name="文本占位符 1">
            <a:extLst>
              <a:ext uri="{FF2B5EF4-FFF2-40B4-BE49-F238E27FC236}">
                <a16:creationId xmlns:a16="http://schemas.microsoft.com/office/drawing/2014/main" id="{3C689F92-A972-4693-BF26-A0F68FEC6962}"/>
              </a:ext>
            </a:extLst>
          </p:cNvPr>
          <p:cNvSpPr>
            <a:spLocks noGrp="1"/>
          </p:cNvSpPr>
          <p:nvPr>
            <p:ph type="body" sz="quarter" idx="12"/>
          </p:nvPr>
        </p:nvSpPr>
        <p:spPr>
          <a:xfrm>
            <a:off x="1323241" y="300059"/>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8356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2177719" y="1371600"/>
            <a:ext cx="7838239"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lnSpc>
                <a:spcPts val="2880"/>
              </a:lnSpc>
              <a:spcBef>
                <a:spcPct val="50000"/>
              </a:spcBef>
              <a:buClrTx/>
              <a:buNone/>
            </a:pPr>
            <a:r>
              <a:rPr lang="zh-CN" altLang="en-US" sz="2400" b="0" dirty="0">
                <a:solidFill>
                  <a:schemeClr val="tx1"/>
                </a:solidFill>
              </a:rPr>
              <a:t>       情报的内容是：“未来</a:t>
            </a:r>
            <a:r>
              <a:rPr lang="en-US" altLang="zh-CN" sz="2400" b="0" dirty="0">
                <a:solidFill>
                  <a:schemeClr val="tx1"/>
                </a:solidFill>
              </a:rPr>
              <a:t>10</a:t>
            </a:r>
            <a:r>
              <a:rPr lang="zh-CN" altLang="en-US" sz="2400" b="0" dirty="0">
                <a:solidFill>
                  <a:schemeClr val="tx1"/>
                </a:solidFill>
              </a:rPr>
              <a:t>年销路好或销路坏”的确定判断。购买者在知道这条信息之前，只能通过自行获得的先验概率评估购买情报后的期望收益。</a:t>
            </a:r>
          </a:p>
          <a:p>
            <a:pPr eaLnBrk="1" hangingPunct="1">
              <a:lnSpc>
                <a:spcPts val="2880"/>
              </a:lnSpc>
              <a:spcBef>
                <a:spcPct val="50000"/>
              </a:spcBef>
              <a:buClrTx/>
              <a:buNone/>
            </a:pPr>
            <a:r>
              <a:rPr lang="zh-CN" altLang="en-US" sz="2400" b="0" dirty="0">
                <a:solidFill>
                  <a:schemeClr val="tx1"/>
                </a:solidFill>
              </a:rPr>
              <a:t>       即只能按，</a:t>
            </a:r>
            <a:r>
              <a:rPr lang="en-US" altLang="zh-CN" sz="2400" b="0" dirty="0">
                <a:solidFill>
                  <a:schemeClr val="tx1"/>
                </a:solidFill>
              </a:rPr>
              <a:t>0.7</a:t>
            </a:r>
            <a:r>
              <a:rPr lang="zh-CN" altLang="en-US" sz="2400" b="0" dirty="0">
                <a:solidFill>
                  <a:schemeClr val="tx1"/>
                </a:solidFill>
              </a:rPr>
              <a:t>的概率 “销路好”，</a:t>
            </a:r>
            <a:r>
              <a:rPr lang="en-US" altLang="zh-CN" sz="2400" b="0" dirty="0">
                <a:solidFill>
                  <a:schemeClr val="tx1"/>
                </a:solidFill>
              </a:rPr>
              <a:t>0.3</a:t>
            </a:r>
            <a:r>
              <a:rPr lang="zh-CN" altLang="en-US" sz="2400" b="0" dirty="0">
                <a:solidFill>
                  <a:schemeClr val="tx1"/>
                </a:solidFill>
              </a:rPr>
              <a:t>的概率“销路差”来计算。</a:t>
            </a:r>
          </a:p>
          <a:p>
            <a:pPr eaLnBrk="1" hangingPunct="1">
              <a:lnSpc>
                <a:spcPts val="2880"/>
              </a:lnSpc>
              <a:spcBef>
                <a:spcPct val="50000"/>
              </a:spcBef>
              <a:buClrTx/>
              <a:buNone/>
            </a:pPr>
            <a:r>
              <a:rPr lang="zh-CN" altLang="en-US" sz="2400" b="0" dirty="0">
                <a:solidFill>
                  <a:schemeClr val="tx1"/>
                </a:solidFill>
              </a:rPr>
              <a:t>       因此，如果不购买，决策就是“建大厂”。</a:t>
            </a:r>
          </a:p>
          <a:p>
            <a:pPr eaLnBrk="1" hangingPunct="1">
              <a:lnSpc>
                <a:spcPts val="2880"/>
              </a:lnSpc>
              <a:spcBef>
                <a:spcPct val="50000"/>
              </a:spcBef>
              <a:buClrTx/>
              <a:buNone/>
            </a:pPr>
            <a:r>
              <a:rPr lang="zh-CN" altLang="en-US" sz="2400" b="0" dirty="0">
                <a:solidFill>
                  <a:schemeClr val="tx1"/>
                </a:solidFill>
              </a:rPr>
              <a:t>       如果购买了该情报，并且得知“销路差”，则将改变原“建大厂”的决策，而改建小厂，从而降低损失。</a:t>
            </a:r>
          </a:p>
        </p:txBody>
      </p:sp>
      <p:sp>
        <p:nvSpPr>
          <p:cNvPr id="8" name="文本占位符 1">
            <a:extLst>
              <a:ext uri="{FF2B5EF4-FFF2-40B4-BE49-F238E27FC236}">
                <a16:creationId xmlns:a16="http://schemas.microsoft.com/office/drawing/2014/main" id="{DD863354-0E3F-4148-AF54-AF4FBB2C2446}"/>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420355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2153486" y="984610"/>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5.2 </a:t>
            </a:r>
            <a:r>
              <a:rPr lang="zh-CN" altLang="en-US" dirty="0"/>
              <a:t>非完全情报和贝叶斯决策</a:t>
            </a:r>
          </a:p>
        </p:txBody>
      </p:sp>
      <p:sp>
        <p:nvSpPr>
          <p:cNvPr id="13" name="Rectangle 2"/>
          <p:cNvSpPr>
            <a:spLocks noChangeArrowheads="1"/>
          </p:cNvSpPr>
          <p:nvPr/>
        </p:nvSpPr>
        <p:spPr bwMode="auto">
          <a:xfrm>
            <a:off x="2000250" y="1647390"/>
            <a:ext cx="8229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    </a:t>
            </a:r>
            <a:r>
              <a:rPr kumimoji="1" lang="zh-CN" altLang="en-US" sz="2400" b="0" dirty="0">
                <a:solidFill>
                  <a:schemeClr val="tx1"/>
                </a:solidFill>
                <a:latin typeface="黑体" panose="02010609060101010101" pitchFamily="49" charset="-122"/>
              </a:rPr>
              <a:t>在决策分析过程中，如果得不到完全情报，或者采集完全情报所花代价太大，则可以采用非完全情报作为补充信息对原来的状态概率进行修正。</a:t>
            </a:r>
          </a:p>
          <a:p>
            <a:pPr>
              <a:spcBef>
                <a:spcPct val="50000"/>
              </a:spcBef>
              <a:buClrTx/>
              <a:buFontTx/>
              <a:buNone/>
            </a:pPr>
            <a:r>
              <a:rPr kumimoji="1" lang="zh-CN" altLang="en-US" sz="2400" b="0" dirty="0">
                <a:solidFill>
                  <a:schemeClr val="tx1"/>
                </a:solidFill>
                <a:latin typeface="黑体" panose="02010609060101010101" pitchFamily="49" charset="-122"/>
              </a:rPr>
              <a:t>    原来的状态概率称为</a:t>
            </a:r>
            <a:r>
              <a:rPr kumimoji="1" lang="en-US" altLang="zh-CN" sz="2400" b="0" dirty="0">
                <a:solidFill>
                  <a:schemeClr val="tx1"/>
                </a:solidFill>
                <a:latin typeface="Times New Roman" panose="02020603050405020304" pitchFamily="18" charset="0"/>
              </a:rPr>
              <a:t>——</a:t>
            </a:r>
            <a:r>
              <a:rPr kumimoji="1" lang="zh-CN" altLang="en-US" sz="2400" b="0" dirty="0">
                <a:solidFill>
                  <a:srgbClr val="FF0000"/>
                </a:solidFill>
                <a:latin typeface="黑体" panose="02010609060101010101" pitchFamily="49" charset="-122"/>
              </a:rPr>
              <a:t>先验概率</a:t>
            </a:r>
          </a:p>
          <a:p>
            <a:pPr>
              <a:spcBef>
                <a:spcPct val="50000"/>
              </a:spcBef>
              <a:buClrTx/>
              <a:buFontTx/>
              <a:buNone/>
            </a:pPr>
            <a:r>
              <a:rPr kumimoji="1" lang="zh-CN" altLang="en-US" sz="2400" b="0" dirty="0">
                <a:solidFill>
                  <a:schemeClr val="tx1"/>
                </a:solidFill>
                <a:latin typeface="黑体" panose="02010609060101010101" pitchFamily="49" charset="-122"/>
              </a:rPr>
              <a:t>    修正后的状态概率称为</a:t>
            </a:r>
            <a:r>
              <a:rPr kumimoji="1" lang="en-US" altLang="zh-CN" sz="2400" b="0" dirty="0">
                <a:solidFill>
                  <a:schemeClr val="tx1"/>
                </a:solidFill>
                <a:latin typeface="Times New Roman" panose="02020603050405020304" pitchFamily="18" charset="0"/>
              </a:rPr>
              <a:t>——</a:t>
            </a:r>
            <a:r>
              <a:rPr kumimoji="1" lang="zh-CN" altLang="en-US" sz="2400" b="0" dirty="0">
                <a:solidFill>
                  <a:srgbClr val="FF0000"/>
                </a:solidFill>
                <a:latin typeface="黑体" panose="02010609060101010101" pitchFamily="49" charset="-122"/>
              </a:rPr>
              <a:t>后验概率</a:t>
            </a:r>
          </a:p>
        </p:txBody>
      </p:sp>
      <p:sp>
        <p:nvSpPr>
          <p:cNvPr id="14" name="Rectangle 6"/>
          <p:cNvSpPr>
            <a:spLocks noChangeArrowheads="1"/>
          </p:cNvSpPr>
          <p:nvPr/>
        </p:nvSpPr>
        <p:spPr bwMode="auto">
          <a:xfrm>
            <a:off x="2000250" y="4210170"/>
            <a:ext cx="8229600" cy="795089"/>
          </a:xfrm>
          <a:prstGeom prst="rect">
            <a:avLst/>
          </a:prstGeom>
          <a:noFill/>
          <a:ln w="9525">
            <a:noFill/>
            <a:miter lim="800000"/>
            <a:headEnd/>
            <a:tailEnd/>
          </a:ln>
        </p:spPr>
        <p:txBody>
          <a:bodyPr wrap="square">
            <a:spAutoFit/>
          </a:bodyPr>
          <a:lstStyle/>
          <a:p>
            <a:pPr eaLnBrk="0" hangingPunct="0">
              <a:lnSpc>
                <a:spcPts val="2880"/>
              </a:lnSpc>
              <a:spcBef>
                <a:spcPct val="50000"/>
              </a:spcBef>
              <a:defRPr/>
            </a:pPr>
            <a:r>
              <a:rPr kumimoji="1" lang="en-US" altLang="zh-CN" sz="2400" dirty="0">
                <a:solidFill>
                  <a:srgbClr val="0000FF"/>
                </a:solidFill>
                <a:latin typeface="黑体" pitchFamily="2" charset="-122"/>
                <a:ea typeface="黑体" pitchFamily="2" charset="-122"/>
              </a:rPr>
              <a:t>    </a:t>
            </a:r>
            <a:r>
              <a:rPr kumimoji="1" lang="zh-CN" altLang="en-US" sz="2400" dirty="0">
                <a:solidFill>
                  <a:srgbClr val="FF0000"/>
                </a:solidFill>
                <a:latin typeface="+mj-lt"/>
                <a:ea typeface="黑体" pitchFamily="2" charset="-122"/>
              </a:rPr>
              <a:t>贝叶斯</a:t>
            </a:r>
            <a:r>
              <a:rPr kumimoji="1" lang="en-US" altLang="zh-CN" sz="2400" dirty="0">
                <a:solidFill>
                  <a:srgbClr val="FF0000"/>
                </a:solidFill>
                <a:latin typeface="+mj-lt"/>
                <a:ea typeface="黑体" pitchFamily="2" charset="-122"/>
              </a:rPr>
              <a:t>(</a:t>
            </a:r>
            <a:r>
              <a:rPr kumimoji="1" lang="en-US" altLang="zh-CN" sz="2400" dirty="0" err="1">
                <a:solidFill>
                  <a:srgbClr val="FF0000"/>
                </a:solidFill>
                <a:latin typeface="+mj-lt"/>
                <a:ea typeface="黑体" pitchFamily="2" charset="-122"/>
              </a:rPr>
              <a:t>Bayes</a:t>
            </a:r>
            <a:r>
              <a:rPr kumimoji="1" lang="en-US" altLang="zh-CN" sz="2400" dirty="0">
                <a:solidFill>
                  <a:srgbClr val="FF0000"/>
                </a:solidFill>
                <a:latin typeface="+mj-lt"/>
                <a:ea typeface="黑体" pitchFamily="2" charset="-122"/>
              </a:rPr>
              <a:t>)</a:t>
            </a:r>
            <a:r>
              <a:rPr kumimoji="1" lang="zh-CN" altLang="en-US" sz="2400" dirty="0">
                <a:solidFill>
                  <a:srgbClr val="FF0000"/>
                </a:solidFill>
                <a:latin typeface="+mj-lt"/>
                <a:ea typeface="黑体" pitchFamily="2" charset="-122"/>
              </a:rPr>
              <a:t>决策</a:t>
            </a:r>
            <a:r>
              <a:rPr kumimoji="1" lang="zh-CN" altLang="en-US" sz="2400" dirty="0">
                <a:latin typeface="黑体" pitchFamily="2" charset="-122"/>
                <a:ea typeface="黑体" pitchFamily="2" charset="-122"/>
              </a:rPr>
              <a:t>就是用来估计由于获得了非完全情报而提高决策的效果（即：情报的价值）的方法</a:t>
            </a:r>
          </a:p>
        </p:txBody>
      </p:sp>
      <p:sp>
        <p:nvSpPr>
          <p:cNvPr id="9" name="文本占位符 1">
            <a:extLst>
              <a:ext uri="{FF2B5EF4-FFF2-40B4-BE49-F238E27FC236}">
                <a16:creationId xmlns:a16="http://schemas.microsoft.com/office/drawing/2014/main" id="{5CD4FE92-3CCC-40D8-A3AA-11A4294C96A9}"/>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16146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决策者的分类</a:t>
            </a:r>
          </a:p>
        </p:txBody>
      </p:sp>
      <p:sp>
        <p:nvSpPr>
          <p:cNvPr id="17" name="矩形 16"/>
          <p:cNvSpPr/>
          <p:nvPr/>
        </p:nvSpPr>
        <p:spPr>
          <a:xfrm>
            <a:off x="2153486" y="1472826"/>
            <a:ext cx="7314364" cy="1477328"/>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专业决策者：各类专业人员，如教师、医生、会计</a:t>
            </a:r>
          </a:p>
          <a:p>
            <a:pPr marL="800100" lvl="1" indent="-342900">
              <a:lnSpc>
                <a:spcPct val="150000"/>
              </a:lnSpc>
              <a:buFont typeface="Arial" panose="020B0604020202020204" pitchFamily="34" charset="0"/>
              <a:buChar char="•"/>
            </a:pPr>
            <a:r>
              <a:rPr lang="zh-CN" altLang="en-US" sz="2000" dirty="0">
                <a:latin typeface="+mn-ea"/>
              </a:rPr>
              <a:t>管理决策者：企事业管理人员</a:t>
            </a:r>
          </a:p>
          <a:p>
            <a:pPr marL="800100" lvl="1" indent="-342900">
              <a:lnSpc>
                <a:spcPct val="150000"/>
              </a:lnSpc>
              <a:buFont typeface="Arial" panose="020B0604020202020204" pitchFamily="34" charset="0"/>
              <a:buChar char="•"/>
            </a:pPr>
            <a:r>
              <a:rPr lang="zh-CN" altLang="en-US" sz="2000" dirty="0">
                <a:latin typeface="+mn-ea"/>
              </a:rPr>
              <a:t>公共决策者：政府和公共事务的行政管理人员</a:t>
            </a:r>
          </a:p>
        </p:txBody>
      </p:sp>
      <p:grpSp>
        <p:nvGrpSpPr>
          <p:cNvPr id="2" name="组合 1"/>
          <p:cNvGrpSpPr/>
          <p:nvPr/>
        </p:nvGrpSpPr>
        <p:grpSpPr>
          <a:xfrm>
            <a:off x="1189486" y="3165237"/>
            <a:ext cx="5683917" cy="2384641"/>
            <a:chOff x="-334517" y="3165237"/>
            <a:chExt cx="5683917" cy="2384641"/>
          </a:xfrm>
        </p:grpSpPr>
        <p:sp>
          <p:nvSpPr>
            <p:cNvPr id="14" name="矩形 13"/>
            <p:cNvSpPr/>
            <p:nvPr/>
          </p:nvSpPr>
          <p:spPr>
            <a:xfrm>
              <a:off x="851201" y="3760904"/>
              <a:ext cx="4498199" cy="1314912"/>
            </a:xfrm>
            <a:prstGeom prst="rect">
              <a:avLst/>
            </a:prstGeom>
          </p:spPr>
          <p:txBody>
            <a:bodyPr wrap="square">
              <a:spAutoFit/>
            </a:bodyPr>
            <a:lstStyle/>
            <a:p>
              <a:pPr eaLnBrk="0" hangingPunct="0">
                <a:lnSpc>
                  <a:spcPct val="150000"/>
                </a:lnSpc>
                <a:spcBef>
                  <a:spcPct val="50000"/>
                </a:spcBef>
                <a:defRPr/>
              </a:pPr>
              <a:r>
                <a:rPr kumimoji="1" lang="zh-CN" altLang="en-US" sz="2400" dirty="0">
                  <a:latin typeface="Times New Roman" pitchFamily="18" charset="0"/>
                  <a:ea typeface="黑体" pitchFamily="49" charset="-122"/>
                  <a:cs typeface="Times New Roman" pitchFamily="18" charset="0"/>
                </a:rPr>
                <a:t>西蒙 </a:t>
              </a:r>
              <a:r>
                <a:rPr kumimoji="1" lang="en-US" altLang="zh-CN" sz="2400" dirty="0">
                  <a:latin typeface="Times New Roman" pitchFamily="18" charset="0"/>
                  <a:ea typeface="黑体" pitchFamily="49" charset="-122"/>
                  <a:cs typeface="Times New Roman" pitchFamily="18" charset="0"/>
                </a:rPr>
                <a:t>Herbert Alex. Simon</a:t>
              </a:r>
              <a:r>
                <a:rPr kumimoji="1" lang="zh-CN" altLang="en-US" sz="2400" dirty="0">
                  <a:latin typeface="Times New Roman" pitchFamily="18" charset="0"/>
                  <a:ea typeface="黑体" pitchFamily="49" charset="-122"/>
                  <a:cs typeface="Times New Roman" pitchFamily="18" charset="0"/>
                </a:rPr>
                <a:t>：</a:t>
              </a:r>
              <a:endParaRPr kumimoji="1" lang="en-US" altLang="zh-CN" sz="2400" dirty="0">
                <a:latin typeface="Times New Roman" pitchFamily="18" charset="0"/>
                <a:ea typeface="黑体" pitchFamily="49" charset="-122"/>
                <a:cs typeface="Times New Roman" pitchFamily="18" charset="0"/>
              </a:endParaRPr>
            </a:p>
            <a:p>
              <a:pPr eaLnBrk="0" hangingPunct="0">
                <a:lnSpc>
                  <a:spcPct val="150000"/>
                </a:lnSpc>
                <a:spcBef>
                  <a:spcPct val="50000"/>
                </a:spcBef>
                <a:defRPr/>
              </a:pPr>
              <a:r>
                <a:rPr kumimoji="1" lang="zh-CN" altLang="en-US" sz="2400" u="sng" dirty="0">
                  <a:solidFill>
                    <a:srgbClr val="FF0000"/>
                  </a:solidFill>
                  <a:latin typeface="Times New Roman" pitchFamily="18" charset="0"/>
                  <a:ea typeface="黑体" pitchFamily="49" charset="-122"/>
                  <a:cs typeface="Times New Roman" pitchFamily="18" charset="0"/>
                </a:rPr>
                <a:t>管理就是决策！</a:t>
              </a:r>
              <a:endParaRPr kumimoji="1" lang="en-US" altLang="zh-CN" sz="2400" u="sng" dirty="0">
                <a:solidFill>
                  <a:srgbClr val="FF0000"/>
                </a:solidFill>
                <a:latin typeface="Times New Roman" pitchFamily="18" charset="0"/>
                <a:ea typeface="黑体" pitchFamily="49" charset="-122"/>
                <a:cs typeface="Times New Roman" pitchFamily="18" charset="0"/>
              </a:endParaRPr>
            </a:p>
          </p:txBody>
        </p:sp>
        <p:sp>
          <p:nvSpPr>
            <p:cNvPr id="16" name="内容占位符 2"/>
            <p:cNvSpPr txBox="1">
              <a:spLocks/>
            </p:cNvSpPr>
            <p:nvPr/>
          </p:nvSpPr>
          <p:spPr>
            <a:xfrm>
              <a:off x="629486" y="3165237"/>
              <a:ext cx="3390064"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决策的过程</a:t>
              </a:r>
            </a:p>
          </p:txBody>
        </p:sp>
        <p:sp>
          <p:nvSpPr>
            <p:cNvPr id="3" name="矩形 2"/>
            <p:cNvSpPr/>
            <p:nvPr/>
          </p:nvSpPr>
          <p:spPr>
            <a:xfrm>
              <a:off x="-334517" y="5242101"/>
              <a:ext cx="5077031" cy="307777"/>
            </a:xfrm>
            <a:prstGeom prst="rect">
              <a:avLst/>
            </a:prstGeom>
          </p:spPr>
          <p:txBody>
            <a:bodyPr wrap="none">
              <a:spAutoFit/>
            </a:bodyPr>
            <a:lstStyle/>
            <a:p>
              <a:pPr lvl="0" eaLnBrk="0" hangingPunct="0">
                <a:spcBef>
                  <a:spcPct val="50000"/>
                </a:spcBef>
                <a:defRPr/>
              </a:pPr>
              <a:r>
                <a:rPr lang="en-US" altLang="zh-CN" sz="1400" dirty="0"/>
                <a:t>https://zhidao.baidu.com/question/691356494271596524.html</a:t>
              </a:r>
              <a:endParaRPr kumimoji="1" lang="en-US" altLang="zh-CN" sz="1400" dirty="0">
                <a:solidFill>
                  <a:prstClr val="white"/>
                </a:solidFill>
                <a:ea typeface="黑体" pitchFamily="49" charset="-122"/>
              </a:endParaRPr>
            </a:p>
          </p:txBody>
        </p:sp>
      </p:grpSp>
      <p:pic>
        <p:nvPicPr>
          <p:cNvPr id="12"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5572" y="3165239"/>
            <a:ext cx="3491881" cy="285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a:extLst>
              <a:ext uri="{FF2B5EF4-FFF2-40B4-BE49-F238E27FC236}">
                <a16:creationId xmlns:a16="http://schemas.microsoft.com/office/drawing/2014/main" id="{CF4BDD0B-3A8C-44ED-A2C9-52C9F50CB4F0}"/>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210075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1847850" y="942133"/>
            <a:ext cx="7467600" cy="457200"/>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b="1" dirty="0">
                <a:solidFill>
                  <a:srgbClr val="7030A0"/>
                </a:solidFill>
                <a:latin typeface="黑体" pitchFamily="2" charset="-122"/>
                <a:ea typeface="黑体" pitchFamily="2" charset="-122"/>
              </a:rPr>
              <a:t>（</a:t>
            </a:r>
            <a:r>
              <a:rPr kumimoji="1" lang="en-US" altLang="zh-CN" sz="2400" b="1" dirty="0">
                <a:solidFill>
                  <a:srgbClr val="7030A0"/>
                </a:solidFill>
                <a:latin typeface="黑体" pitchFamily="2" charset="-122"/>
                <a:ea typeface="黑体" pitchFamily="2" charset="-122"/>
              </a:rPr>
              <a:t>1</a:t>
            </a:r>
            <a:r>
              <a:rPr kumimoji="1" lang="zh-CN" altLang="en-US" sz="2400" b="1" dirty="0">
                <a:solidFill>
                  <a:srgbClr val="7030A0"/>
                </a:solidFill>
                <a:latin typeface="黑体" pitchFamily="2" charset="-122"/>
                <a:ea typeface="黑体" pitchFamily="2" charset="-122"/>
              </a:rPr>
              <a:t>）贝叶斯公式</a:t>
            </a:r>
            <a:r>
              <a:rPr kumimoji="1" lang="zh-CN" altLang="en-US" sz="2400" b="1" dirty="0">
                <a:solidFill>
                  <a:srgbClr val="7030A0"/>
                </a:solidFill>
                <a:latin typeface="Adobe Myungjo Std M" pitchFamily="18" charset="-128"/>
                <a:ea typeface="黑体" pitchFamily="2" charset="-122"/>
              </a:rPr>
              <a:t>（</a:t>
            </a:r>
            <a:r>
              <a:rPr kumimoji="1" lang="en-US" altLang="zh-CN" sz="2400" b="1" dirty="0">
                <a:solidFill>
                  <a:srgbClr val="7030A0"/>
                </a:solidFill>
                <a:latin typeface="Adobe Myungjo Std M" pitchFamily="18" charset="-128"/>
                <a:ea typeface="Adobe Myungjo Std M" pitchFamily="18" charset="-128"/>
              </a:rPr>
              <a:t>Review</a:t>
            </a:r>
            <a:r>
              <a:rPr kumimoji="1" lang="zh-CN" altLang="en-US" sz="2400" b="1" dirty="0">
                <a:solidFill>
                  <a:srgbClr val="7030A0"/>
                </a:solidFill>
                <a:latin typeface="Adobe Myungjo Std M" pitchFamily="18" charset="-128"/>
                <a:ea typeface="黑体" pitchFamily="2" charset="-122"/>
              </a:rPr>
              <a:t>）</a:t>
            </a:r>
            <a:endParaRPr kumimoji="1" lang="zh-CN" altLang="en-US" sz="2400" b="1" dirty="0">
              <a:solidFill>
                <a:srgbClr val="7030A0"/>
              </a:solidFill>
              <a:effectLst>
                <a:outerShdw blurRad="38100" dist="38100" dir="2700000" algn="tl">
                  <a:srgbClr val="000000"/>
                </a:outerShdw>
              </a:effectLst>
              <a:latin typeface="Adobe Myungjo Std M" pitchFamily="18" charset="-128"/>
              <a:ea typeface="黑体" pitchFamily="2" charset="-122"/>
            </a:endParaRPr>
          </a:p>
        </p:txBody>
      </p:sp>
      <mc:AlternateContent xmlns:mc="http://schemas.openxmlformats.org/markup-compatibility/2006" xmlns:a14="http://schemas.microsoft.com/office/drawing/2010/main">
        <mc:Choice Requires="a14">
          <p:sp>
            <p:nvSpPr>
              <p:cNvPr id="12" name="Rectangle 2"/>
              <p:cNvSpPr>
                <a:spLocks noChangeArrowheads="1"/>
              </p:cNvSpPr>
              <p:nvPr/>
            </p:nvSpPr>
            <p:spPr bwMode="auto">
              <a:xfrm>
                <a:off x="2143128" y="1456114"/>
                <a:ext cx="8239125" cy="7078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None/>
                </a:pPr>
                <a:r>
                  <a:rPr kumimoji="1" lang="en-US" altLang="zh-CN" sz="2000" b="0" dirty="0">
                    <a:solidFill>
                      <a:schemeClr val="tx1"/>
                    </a:solidFill>
                    <a:latin typeface="黑体" panose="02010609060101010101" pitchFamily="49" charset="-122"/>
                  </a:rPr>
                  <a:t>    </a:t>
                </a:r>
                <a:r>
                  <a:rPr kumimoji="1" lang="zh-CN" altLang="en-US" sz="2000" b="0" dirty="0">
                    <a:solidFill>
                      <a:schemeClr val="tx1"/>
                    </a:solidFill>
                    <a:latin typeface="黑体" panose="02010609060101010101" pitchFamily="49" charset="-122"/>
                  </a:rPr>
                  <a:t>若事件</a:t>
                </a:r>
                <a:r>
                  <a:rPr kumimoji="1" lang="en-US" altLang="zh-CN" sz="2000" b="0" dirty="0">
                    <a:solidFill>
                      <a:schemeClr val="tx1"/>
                    </a:solidFill>
                    <a:latin typeface="黑体" panose="02010609060101010101" pitchFamily="49" charset="-122"/>
                  </a:rPr>
                  <a:t>B</a:t>
                </a:r>
                <a:r>
                  <a:rPr kumimoji="1" lang="zh-CN" altLang="en-US" sz="2000" b="0" dirty="0">
                    <a:solidFill>
                      <a:schemeClr val="tx1"/>
                    </a:solidFill>
                    <a:latin typeface="黑体" panose="02010609060101010101" pitchFamily="49" charset="-122"/>
                  </a:rPr>
                  <a:t>能且只能与两两互不相容事件</a:t>
                </a:r>
                <a14:m>
                  <m:oMath xmlns:m="http://schemas.openxmlformats.org/officeDocument/2006/math">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𝜃</m:t>
                        </m:r>
                      </m:e>
                      <m:sub>
                        <m:r>
                          <a:rPr lang="zh-CN" altLang="en-US" sz="2000">
                            <a:solidFill>
                              <a:schemeClr val="tx1"/>
                            </a:solidFill>
                            <a:latin typeface="Cambria Math" panose="02040503050406030204" pitchFamily="18" charset="0"/>
                          </a:rPr>
                          <m:t>1</m:t>
                        </m:r>
                      </m:sub>
                    </m:sSub>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𝜃</m:t>
                        </m:r>
                      </m:e>
                      <m:sub>
                        <m:r>
                          <a:rPr lang="zh-CN" altLang="en-US" sz="2000">
                            <a:solidFill>
                              <a:schemeClr val="tx1"/>
                            </a:solidFill>
                            <a:latin typeface="Cambria Math" panose="02040503050406030204" pitchFamily="18" charset="0"/>
                          </a:rPr>
                          <m:t>2</m:t>
                        </m:r>
                      </m:sub>
                    </m:sSub>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𝜃</m:t>
                        </m:r>
                      </m:e>
                      <m:sub>
                        <m:r>
                          <a:rPr lang="zh-CN" altLang="en-US" sz="2000" i="1">
                            <a:solidFill>
                              <a:schemeClr val="tx1"/>
                            </a:solidFill>
                            <a:latin typeface="Cambria Math" panose="02040503050406030204" pitchFamily="18" charset="0"/>
                          </a:rPr>
                          <m:t>𝑛</m:t>
                        </m:r>
                      </m:sub>
                    </m:sSub>
                  </m:oMath>
                </a14:m>
                <a:r>
                  <a:rPr kumimoji="1" lang="zh-CN" altLang="en-US" sz="2000" b="0" dirty="0">
                    <a:solidFill>
                      <a:schemeClr val="tx1"/>
                    </a:solidFill>
                    <a:latin typeface="黑体" panose="02010609060101010101" pitchFamily="49" charset="-122"/>
                  </a:rPr>
                  <a:t>之一同时发生，由条件概率的定义有：</a:t>
                </a:r>
              </a:p>
            </p:txBody>
          </p:sp>
        </mc:Choice>
        <mc:Fallback xmlns="">
          <p:sp>
            <p:nvSpPr>
              <p:cNvPr id="12" name="Rectangle 2"/>
              <p:cNvSpPr>
                <a:spLocks noRot="1" noChangeAspect="1" noMove="1" noResize="1" noEditPoints="1" noAdjustHandles="1" noChangeArrowheads="1" noChangeShapeType="1" noTextEdit="1"/>
              </p:cNvSpPr>
              <p:nvPr/>
            </p:nvSpPr>
            <p:spPr bwMode="auto">
              <a:xfrm>
                <a:off x="2143128" y="1456114"/>
                <a:ext cx="8239125" cy="707886"/>
              </a:xfrm>
              <a:prstGeom prst="rect">
                <a:avLst/>
              </a:prstGeom>
              <a:blipFill>
                <a:blip r:embed="rId2"/>
                <a:stretch>
                  <a:fillRect l="-814" t="-6897" b="-146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681451" y="2267742"/>
                <a:ext cx="2830775" cy="744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e>
                          </m:d>
                        </m:den>
                      </m:f>
                    </m:oMath>
                  </m:oMathPara>
                </a14:m>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4681451" y="2267742"/>
                <a:ext cx="2830775" cy="744243"/>
              </a:xfrm>
              <a:prstGeom prst="rect">
                <a:avLst/>
              </a:prstGeom>
              <a:blipFill>
                <a:blip r:embed="rId3"/>
                <a:stretch>
                  <a:fillRect/>
                </a:stretch>
              </a:blipFill>
            </p:spPr>
            <p:txBody>
              <a:bodyPr/>
              <a:lstStyle/>
              <a:p>
                <a:r>
                  <a:rPr lang="zh-CN" altLang="en-US">
                    <a:noFill/>
                  </a:rPr>
                  <a:t> </a:t>
                </a:r>
              </a:p>
            </p:txBody>
          </p:sp>
        </mc:Fallback>
      </mc:AlternateContent>
      <p:sp>
        <p:nvSpPr>
          <p:cNvPr id="17" name="Rectangle 4"/>
          <p:cNvSpPr>
            <a:spLocks noChangeArrowheads="1"/>
          </p:cNvSpPr>
          <p:nvPr/>
        </p:nvSpPr>
        <p:spPr bwMode="auto">
          <a:xfrm>
            <a:off x="2143125" y="3119289"/>
            <a:ext cx="853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b="0" dirty="0">
                <a:solidFill>
                  <a:schemeClr val="tx1"/>
                </a:solidFill>
                <a:latin typeface="黑体" panose="02010609060101010101" pitchFamily="49" charset="-122"/>
              </a:rPr>
              <a:t>    </a:t>
            </a:r>
            <a:r>
              <a:rPr kumimoji="1" lang="zh-CN" altLang="en-US" sz="2000" b="0" dirty="0">
                <a:solidFill>
                  <a:schemeClr val="tx1"/>
                </a:solidFill>
                <a:latin typeface="黑体" panose="02010609060101010101" pitchFamily="49" charset="-122"/>
              </a:rPr>
              <a:t>又由全概率公式</a:t>
            </a:r>
          </a:p>
        </p:txBody>
      </p:sp>
      <mc:AlternateContent xmlns:mc="http://schemas.openxmlformats.org/markup-compatibility/2006" xmlns:a14="http://schemas.microsoft.com/office/drawing/2010/main">
        <mc:Choice Requires="a14">
          <p:sp>
            <p:nvSpPr>
              <p:cNvPr id="18" name="矩形 17"/>
              <p:cNvSpPr/>
              <p:nvPr/>
            </p:nvSpPr>
            <p:spPr>
              <a:xfrm>
                <a:off x="4681448" y="3507244"/>
                <a:ext cx="2879058" cy="967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a:latin typeface="Cambria Math" panose="02040503050406030204" pitchFamily="18" charset="0"/>
                            </a:rPr>
                            <m:t>=1</m:t>
                          </m:r>
                        </m:sub>
                        <m:sup>
                          <m:r>
                            <a:rPr lang="zh-CN" altLang="en-US" sz="2000" i="1">
                              <a:latin typeface="Cambria Math" panose="02040503050406030204" pitchFamily="18" charset="0"/>
                            </a:rPr>
                            <m:t>𝑛</m:t>
                          </m:r>
                        </m:sup>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e>
                          </m:d>
                        </m:e>
                      </m:nary>
                    </m:oMath>
                  </m:oMathPara>
                </a14:m>
                <a:endParaRPr lang="zh-CN" altLang="en-US" sz="2000" dirty="0"/>
              </a:p>
            </p:txBody>
          </p:sp>
        </mc:Choice>
        <mc:Fallback xmlns="">
          <p:sp>
            <p:nvSpPr>
              <p:cNvPr id="18" name="矩形 17"/>
              <p:cNvSpPr>
                <a:spLocks noRot="1" noChangeAspect="1" noMove="1" noResize="1" noEditPoints="1" noAdjustHandles="1" noChangeArrowheads="1" noChangeShapeType="1" noTextEdit="1"/>
              </p:cNvSpPr>
              <p:nvPr/>
            </p:nvSpPr>
            <p:spPr>
              <a:xfrm>
                <a:off x="4681448" y="3507244"/>
                <a:ext cx="2879058" cy="967444"/>
              </a:xfrm>
              <a:prstGeom prst="rect">
                <a:avLst/>
              </a:prstGeom>
              <a:blipFill>
                <a:blip r:embed="rId4"/>
                <a:stretch>
                  <a:fillRect/>
                </a:stretch>
              </a:blipFill>
            </p:spPr>
            <p:txBody>
              <a:bodyPr/>
              <a:lstStyle/>
              <a:p>
                <a:r>
                  <a:rPr lang="zh-CN" altLang="en-US">
                    <a:noFill/>
                  </a:rPr>
                  <a:t> </a:t>
                </a:r>
              </a:p>
            </p:txBody>
          </p:sp>
        </mc:Fallback>
      </mc:AlternateContent>
      <p:sp>
        <p:nvSpPr>
          <p:cNvPr id="19" name="Rectangle 9"/>
          <p:cNvSpPr>
            <a:spLocks noChangeArrowheads="1"/>
          </p:cNvSpPr>
          <p:nvPr/>
        </p:nvSpPr>
        <p:spPr bwMode="auto">
          <a:xfrm>
            <a:off x="2152650" y="4444051"/>
            <a:ext cx="342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b="0" dirty="0">
                <a:solidFill>
                  <a:schemeClr val="tx1"/>
                </a:solidFill>
                <a:latin typeface="黑体" panose="02010609060101010101" pitchFamily="49" charset="-122"/>
              </a:rPr>
              <a:t>    </a:t>
            </a:r>
            <a:r>
              <a:rPr kumimoji="1" lang="zh-CN" altLang="en-US" sz="2000" b="0" dirty="0">
                <a:solidFill>
                  <a:schemeClr val="tx1"/>
                </a:solidFill>
                <a:latin typeface="黑体" panose="02010609060101010101" pitchFamily="49" charset="-122"/>
              </a:rPr>
              <a:t>由此得：</a:t>
            </a:r>
          </a:p>
        </p:txBody>
      </p:sp>
      <mc:AlternateContent xmlns:mc="http://schemas.openxmlformats.org/markup-compatibility/2006" xmlns:a14="http://schemas.microsoft.com/office/drawing/2010/main">
        <mc:Choice Requires="a14">
          <p:sp>
            <p:nvSpPr>
              <p:cNvPr id="20" name="矩形 19"/>
              <p:cNvSpPr/>
              <p:nvPr/>
            </p:nvSpPr>
            <p:spPr>
              <a:xfrm>
                <a:off x="4243946" y="4862643"/>
                <a:ext cx="3518656" cy="1085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e>
                          </m:d>
                        </m:num>
                        <m:den>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a:latin typeface="Cambria Math" panose="02040503050406030204" pitchFamily="18" charset="0"/>
                                </a:rPr>
                                <m:t>=1</m:t>
                              </m:r>
                            </m:sub>
                            <m:sup>
                              <m:r>
                                <a:rPr lang="zh-CN" altLang="en-US" sz="2000" i="1">
                                  <a:latin typeface="Cambria Math" panose="02040503050406030204" pitchFamily="18" charset="0"/>
                                </a:rPr>
                                <m:t>𝑛</m:t>
                              </m:r>
                            </m:sup>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e>
                              </m:d>
                            </m:e>
                          </m:nary>
                        </m:den>
                      </m:f>
                    </m:oMath>
                  </m:oMathPara>
                </a14:m>
                <a:endParaRPr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a:xfrm>
                <a:off x="4243946" y="4862643"/>
                <a:ext cx="3518656" cy="1085682"/>
              </a:xfrm>
              <a:prstGeom prst="rect">
                <a:avLst/>
              </a:prstGeom>
              <a:blipFill>
                <a:blip r:embed="rId5"/>
                <a:stretch>
                  <a:fillRect/>
                </a:stretch>
              </a:blipFill>
            </p:spPr>
            <p:txBody>
              <a:bodyPr/>
              <a:lstStyle/>
              <a:p>
                <a:r>
                  <a:rPr lang="zh-CN" altLang="en-US">
                    <a:noFill/>
                  </a:rPr>
                  <a:t> </a:t>
                </a:r>
              </a:p>
            </p:txBody>
          </p:sp>
        </mc:Fallback>
      </mc:AlternateContent>
      <p:sp>
        <p:nvSpPr>
          <p:cNvPr id="21" name="Rectangle 12"/>
          <p:cNvSpPr>
            <a:spLocks noChangeArrowheads="1"/>
          </p:cNvSpPr>
          <p:nvPr/>
        </p:nvSpPr>
        <p:spPr bwMode="auto">
          <a:xfrm>
            <a:off x="7786690" y="5205429"/>
            <a:ext cx="2352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b="0" dirty="0">
                <a:solidFill>
                  <a:srgbClr val="7030A0"/>
                </a:solidFill>
                <a:latin typeface="Times New Roman" panose="02020603050405020304" pitchFamily="18" charset="0"/>
              </a:rPr>
              <a:t>——</a:t>
            </a:r>
            <a:r>
              <a:rPr kumimoji="1" lang="zh-CN" altLang="en-US" sz="2000" b="0" dirty="0">
                <a:solidFill>
                  <a:srgbClr val="7030A0"/>
                </a:solidFill>
                <a:latin typeface="黑体" panose="02010609060101010101" pitchFamily="49" charset="-122"/>
              </a:rPr>
              <a:t>贝叶斯公式</a:t>
            </a:r>
          </a:p>
        </p:txBody>
      </p:sp>
      <p:sp>
        <p:nvSpPr>
          <p:cNvPr id="14" name="文本占位符 1">
            <a:extLst>
              <a:ext uri="{FF2B5EF4-FFF2-40B4-BE49-F238E27FC236}">
                <a16:creationId xmlns:a16="http://schemas.microsoft.com/office/drawing/2014/main" id="{06018315-916B-4A68-B572-C6AEB3BC9AD6}"/>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35493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1847850" y="942133"/>
            <a:ext cx="7467600" cy="457200"/>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b="1" dirty="0">
                <a:solidFill>
                  <a:srgbClr val="7030A0"/>
                </a:solidFill>
                <a:latin typeface="黑体" pitchFamily="2" charset="-122"/>
                <a:ea typeface="黑体" pitchFamily="2" charset="-122"/>
              </a:rPr>
              <a:t>（</a:t>
            </a:r>
            <a:r>
              <a:rPr kumimoji="1" lang="en-US" altLang="zh-CN" sz="2400" b="1" dirty="0">
                <a:solidFill>
                  <a:srgbClr val="7030A0"/>
                </a:solidFill>
                <a:latin typeface="黑体" pitchFamily="2" charset="-122"/>
                <a:ea typeface="黑体" pitchFamily="2" charset="-122"/>
              </a:rPr>
              <a:t>2</a:t>
            </a:r>
            <a:r>
              <a:rPr kumimoji="1" lang="zh-CN" altLang="en-US" sz="2400" b="1" dirty="0">
                <a:solidFill>
                  <a:srgbClr val="7030A0"/>
                </a:solidFill>
                <a:latin typeface="黑体" pitchFamily="2" charset="-122"/>
                <a:ea typeface="黑体" pitchFamily="2" charset="-122"/>
              </a:rPr>
              <a:t>）贝叶斯决策</a:t>
            </a:r>
          </a:p>
        </p:txBody>
      </p:sp>
      <p:grpSp>
        <p:nvGrpSpPr>
          <p:cNvPr id="3" name="组合 2"/>
          <p:cNvGrpSpPr/>
          <p:nvPr/>
        </p:nvGrpSpPr>
        <p:grpSpPr>
          <a:xfrm>
            <a:off x="2152653" y="1390722"/>
            <a:ext cx="5622745" cy="1085682"/>
            <a:chOff x="619125" y="1323014"/>
            <a:chExt cx="5622745" cy="1085682"/>
          </a:xfrm>
        </p:grpSpPr>
        <p:sp>
          <p:nvSpPr>
            <p:cNvPr id="12" name="Rectangle 2"/>
            <p:cNvSpPr>
              <a:spLocks noChangeArrowheads="1"/>
            </p:cNvSpPr>
            <p:nvPr/>
          </p:nvSpPr>
          <p:spPr bwMode="auto">
            <a:xfrm>
              <a:off x="619125" y="1559105"/>
              <a:ext cx="173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None/>
              </a:pPr>
              <a:r>
                <a:rPr kumimoji="1" lang="zh-CN" altLang="en-US" sz="2400" b="0" dirty="0">
                  <a:solidFill>
                    <a:schemeClr val="tx1"/>
                  </a:solidFill>
                  <a:latin typeface="黑体" panose="02010609060101010101" pitchFamily="49" charset="-122"/>
                </a:rPr>
                <a:t>贝叶斯公式</a:t>
              </a:r>
            </a:p>
          </p:txBody>
        </p:sp>
        <mc:AlternateContent xmlns:mc="http://schemas.openxmlformats.org/markup-compatibility/2006" xmlns:a14="http://schemas.microsoft.com/office/drawing/2010/main">
          <mc:Choice Requires="a14">
            <p:sp>
              <p:nvSpPr>
                <p:cNvPr id="13" name="矩形 12"/>
                <p:cNvSpPr/>
                <p:nvPr/>
              </p:nvSpPr>
              <p:spPr>
                <a:xfrm>
                  <a:off x="2343981" y="1323014"/>
                  <a:ext cx="3518656" cy="1085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𝑖</m:t>
                                    </m:r>
                                  </m:sub>
                                </m:sSub>
                              </m:e>
                            </m:d>
                          </m:num>
                          <m:den>
                            <m:nary>
                              <m:naryPr>
                                <m:chr m:val="∑"/>
                                <m:limLoc m:val="undOvr"/>
                                <m:grow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a:latin typeface="Cambria Math" panose="02040503050406030204" pitchFamily="18" charset="0"/>
                                  </a:rPr>
                                  <m:t>=1</m:t>
                                </m:r>
                              </m:sub>
                              <m:sup>
                                <m:r>
                                  <a:rPr lang="zh-CN" altLang="en-US" sz="2000" i="1">
                                    <a:latin typeface="Cambria Math" panose="02040503050406030204" pitchFamily="18" charset="0"/>
                                  </a:rPr>
                                  <m:t>𝑛</m:t>
                                </m:r>
                              </m:sup>
                              <m:e>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r>
                                      <a:rPr lang="zh-CN" altLang="en-US" sz="2000" i="1">
                                        <a:latin typeface="Cambria Math" panose="02040503050406030204" pitchFamily="18" charset="0"/>
                                      </a:rPr>
                                      <m:t>𝐵</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𝑗</m:t>
                                        </m:r>
                                      </m:sub>
                                    </m:sSub>
                                  </m:e>
                                </m:d>
                              </m:e>
                            </m:nary>
                          </m:den>
                        </m:f>
                      </m:oMath>
                    </m:oMathPara>
                  </a14:m>
                  <a:endParaRPr lang="zh-CN" altLang="en-US" sz="2000" dirty="0"/>
                </a:p>
              </p:txBody>
            </p:sp>
          </mc:Choice>
          <mc:Fallback xmlns="">
            <p:sp>
              <p:nvSpPr>
                <p:cNvPr id="13" name="矩形 12"/>
                <p:cNvSpPr>
                  <a:spLocks noRot="1" noChangeAspect="1" noMove="1" noResize="1" noEditPoints="1" noAdjustHandles="1" noChangeArrowheads="1" noChangeShapeType="1" noTextEdit="1"/>
                </p:cNvSpPr>
                <p:nvPr/>
              </p:nvSpPr>
              <p:spPr>
                <a:xfrm>
                  <a:off x="2343981" y="1323014"/>
                  <a:ext cx="3518656" cy="1085682"/>
                </a:xfrm>
                <a:prstGeom prst="rect">
                  <a:avLst/>
                </a:prstGeom>
                <a:blipFill>
                  <a:blip r:embed="rId2"/>
                  <a:stretch>
                    <a:fillRect/>
                  </a:stretch>
                </a:blipFill>
              </p:spPr>
              <p:txBody>
                <a:bodyPr/>
                <a:lstStyle/>
                <a:p>
                  <a:r>
                    <a:rPr lang="zh-CN" altLang="en-US">
                      <a:noFill/>
                    </a:rPr>
                    <a:t> </a:t>
                  </a:r>
                </a:p>
              </p:txBody>
            </p:sp>
          </mc:Fallback>
        </mc:AlternateContent>
        <p:sp>
          <p:nvSpPr>
            <p:cNvPr id="2" name="矩形 1"/>
            <p:cNvSpPr/>
            <p:nvPr/>
          </p:nvSpPr>
          <p:spPr>
            <a:xfrm>
              <a:off x="5800724" y="1550309"/>
              <a:ext cx="441146" cy="400110"/>
            </a:xfrm>
            <a:prstGeom prst="rect">
              <a:avLst/>
            </a:prstGeom>
          </p:spPr>
          <p:txBody>
            <a:bodyPr wrap="none">
              <a:spAutoFit/>
            </a:bodyPr>
            <a:lstStyle/>
            <a:p>
              <a:pPr>
                <a:spcBef>
                  <a:spcPct val="50000"/>
                </a:spcBef>
                <a:buClrTx/>
                <a:buFontTx/>
                <a:buNone/>
              </a:pPr>
              <a:r>
                <a:rPr kumimoji="1" lang="zh-CN" altLang="en-US" sz="2000" dirty="0">
                  <a:latin typeface="黑体" panose="02010609060101010101" pitchFamily="49" charset="-122"/>
                </a:rPr>
                <a:t>中</a:t>
              </a:r>
              <a:endParaRPr kumimoji="1" lang="zh-CN" altLang="en-US" sz="2400" dirty="0">
                <a:latin typeface="黑体" panose="02010609060101010101" pitchFamily="49" charset="-122"/>
              </a:endParaRPr>
            </a:p>
          </p:txBody>
        </p:sp>
      </p:grpSp>
      <p:grpSp>
        <p:nvGrpSpPr>
          <p:cNvPr id="36" name="组合 35"/>
          <p:cNvGrpSpPr/>
          <p:nvPr/>
        </p:nvGrpSpPr>
        <p:grpSpPr>
          <a:xfrm>
            <a:off x="1390650" y="2636925"/>
            <a:ext cx="9144000" cy="3186269"/>
            <a:chOff x="-133350" y="2636922"/>
            <a:chExt cx="9144000" cy="3186269"/>
          </a:xfrm>
        </p:grpSpPr>
        <mc:AlternateContent xmlns:mc="http://schemas.openxmlformats.org/markup-compatibility/2006" xmlns:a14="http://schemas.microsoft.com/office/drawing/2010/main">
          <mc:Choice Requires="a14">
            <p:sp>
              <p:nvSpPr>
                <p:cNvPr id="22" name="Rectangle 3"/>
                <p:cNvSpPr>
                  <a:spLocks noChangeArrowheads="1"/>
                </p:cNvSpPr>
                <p:nvPr/>
              </p:nvSpPr>
              <p:spPr bwMode="auto">
                <a:xfrm>
                  <a:off x="-133350" y="2636922"/>
                  <a:ext cx="9144000"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None/>
                  </a:pPr>
                  <a:r>
                    <a:rPr kumimoji="1" lang="en-US" altLang="zh-CN" sz="2400" b="0" dirty="0">
                      <a:solidFill>
                        <a:schemeClr val="tx1"/>
                      </a:solidFill>
                      <a:latin typeface="黑体" panose="02010609060101010101" pitchFamily="49" charset="-122"/>
                    </a:rPr>
                    <a:t>           </a:t>
                  </a:r>
                  <a14:m>
                    <m:oMath xmlns:m="http://schemas.openxmlformats.org/officeDocument/2006/math">
                      <m:d>
                        <m:dPr>
                          <m:beg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𝑝</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e>
                      </m:d>
                    </m:oMath>
                  </a14:m>
                  <a:r>
                    <a:rPr kumimoji="1" lang="zh-CN" altLang="en-US" sz="2400" b="0" dirty="0">
                      <a:solidFill>
                        <a:schemeClr val="tx1"/>
                      </a:solidFill>
                      <a:latin typeface="黑体" panose="02010609060101010101" pitchFamily="49" charset="-122"/>
                    </a:rPr>
                    <a:t> 称为状态 </a:t>
                  </a:r>
                  <a14:m>
                    <m:oMath xmlns:m="http://schemas.openxmlformats.org/officeDocument/2006/math">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oMath>
                  </a14:m>
                  <a:r>
                    <a:rPr kumimoji="1" lang="zh-CN" altLang="en-US" sz="2400" b="0" dirty="0">
                      <a:solidFill>
                        <a:schemeClr val="tx1"/>
                      </a:solidFill>
                      <a:latin typeface="黑体" panose="02010609060101010101" pitchFamily="49" charset="-122"/>
                    </a:rPr>
                    <a:t> 的先验概率</a:t>
                  </a:r>
                </a:p>
                <a:p>
                  <a:pPr>
                    <a:spcBef>
                      <a:spcPct val="50000"/>
                    </a:spcBef>
                    <a:buClrTx/>
                    <a:buNone/>
                  </a:pPr>
                  <a:r>
                    <a:rPr kumimoji="1" lang="zh-CN" altLang="en-US" sz="2400" b="0" dirty="0">
                      <a:solidFill>
                        <a:schemeClr val="tx1"/>
                      </a:solidFill>
                      <a:latin typeface="黑体" panose="02010609060101010101" pitchFamily="49" charset="-122"/>
                    </a:rPr>
                    <a:t>         </a:t>
                  </a:r>
                  <a14:m>
                    <m:oMath xmlns:m="http://schemas.openxmlformats.org/officeDocument/2006/math">
                      <m:d>
                        <m:dPr>
                          <m:beg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𝑝</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𝐵</m:t>
                          </m:r>
                        </m:e>
                      </m:d>
                    </m:oMath>
                  </a14:m>
                  <a:r>
                    <a:rPr kumimoji="1" lang="zh-CN" altLang="en-US" sz="2400" b="0" dirty="0">
                      <a:solidFill>
                        <a:schemeClr val="tx1"/>
                      </a:solidFill>
                      <a:latin typeface="黑体" panose="02010609060101010101" pitchFamily="49" charset="-122"/>
                    </a:rPr>
                    <a:t> 称为状态 </a:t>
                  </a:r>
                  <a14:m>
                    <m:oMath xmlns:m="http://schemas.openxmlformats.org/officeDocument/2006/math">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oMath>
                  </a14:m>
                  <a:r>
                    <a:rPr kumimoji="1" lang="zh-CN" altLang="en-US" sz="2400" b="0" dirty="0">
                      <a:solidFill>
                        <a:schemeClr val="tx1"/>
                      </a:solidFill>
                      <a:latin typeface="黑体" panose="02010609060101010101" pitchFamily="49" charset="-122"/>
                    </a:rPr>
                    <a:t> 的后验概率</a:t>
                  </a:r>
                </a:p>
                <a:p>
                  <a:pPr>
                    <a:spcBef>
                      <a:spcPct val="50000"/>
                    </a:spcBef>
                    <a:buClrTx/>
                    <a:buNone/>
                  </a:pPr>
                  <a:r>
                    <a:rPr kumimoji="1" lang="zh-CN" altLang="en-US" sz="2400" b="0" dirty="0">
                      <a:solidFill>
                        <a:schemeClr val="tx1"/>
                      </a:solidFill>
                      <a:latin typeface="黑体" panose="02010609060101010101" pitchFamily="49" charset="-122"/>
                    </a:rPr>
                    <a:t>         </a:t>
                  </a:r>
                  <a14:m>
                    <m:oMath xmlns:m="http://schemas.openxmlformats.org/officeDocument/2006/math">
                      <m:d>
                        <m:dPr>
                          <m:beg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𝑝</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𝐵</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e>
                      </m:d>
                    </m:oMath>
                  </a14:m>
                  <a:r>
                    <a:rPr kumimoji="1" lang="zh-CN" altLang="en-US" sz="2400" b="0" dirty="0">
                      <a:solidFill>
                        <a:schemeClr val="tx1"/>
                      </a:solidFill>
                      <a:latin typeface="黑体" panose="02010609060101010101" pitchFamily="49" charset="-122"/>
                    </a:rPr>
                    <a:t> 称为状态 </a:t>
                  </a:r>
                  <a14:m>
                    <m:oMath xmlns:m="http://schemas.openxmlformats.org/officeDocument/2006/math">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oMath>
                  </a14:m>
                  <a:r>
                    <a:rPr kumimoji="1" lang="zh-CN" altLang="en-US" sz="2400" b="0" dirty="0">
                      <a:solidFill>
                        <a:schemeClr val="tx1"/>
                      </a:solidFill>
                      <a:latin typeface="黑体" panose="02010609060101010101" pitchFamily="49" charset="-122"/>
                    </a:rPr>
                    <a:t> 的条件下事件</a:t>
                  </a:r>
                  <a:r>
                    <a:rPr kumimoji="1" lang="en-US" altLang="zh-CN" sz="2400" b="0" dirty="0">
                      <a:solidFill>
                        <a:schemeClr val="tx1"/>
                      </a:solidFill>
                      <a:latin typeface="黑体" panose="02010609060101010101" pitchFamily="49" charset="-122"/>
                    </a:rPr>
                    <a:t>B</a:t>
                  </a:r>
                  <a:r>
                    <a:rPr kumimoji="1" lang="zh-CN" altLang="en-US" sz="2400" b="0" dirty="0">
                      <a:solidFill>
                        <a:schemeClr val="tx1"/>
                      </a:solidFill>
                      <a:latin typeface="黑体" panose="02010609060101010101" pitchFamily="49" charset="-122"/>
                    </a:rPr>
                    <a:t>发生的条件概率</a:t>
                  </a:r>
                </a:p>
                <a:p>
                  <a:pPr>
                    <a:spcBef>
                      <a:spcPct val="50000"/>
                    </a:spcBef>
                    <a:buClrTx/>
                    <a:buNone/>
                  </a:pPr>
                  <a:r>
                    <a:rPr kumimoji="1" lang="zh-CN" altLang="en-US" sz="2400" b="0" dirty="0">
                      <a:solidFill>
                        <a:schemeClr val="tx1"/>
                      </a:solidFill>
                      <a:latin typeface="黑体" panose="02010609060101010101" pitchFamily="49" charset="-122"/>
                    </a:rPr>
                    <a:t>         </a:t>
                  </a:r>
                  <a14:m>
                    <m:oMath xmlns:m="http://schemas.openxmlformats.org/officeDocument/2006/math">
                      <m:d>
                        <m:dPr>
                          <m:begChr m:val=""/>
                          <m:ctrlPr>
                            <a:rPr lang="zh-CN" altLang="en-US" sz="2400" i="1">
                              <a:solidFill>
                                <a:schemeClr val="tx1"/>
                              </a:solidFill>
                              <a:latin typeface="Cambria Math" panose="02040503050406030204" pitchFamily="18" charset="0"/>
                            </a:rPr>
                          </m:ctrlPr>
                        </m:dPr>
                        <m:e>
                          <m:r>
                            <a:rPr lang="zh-CN" altLang="en-US" sz="2400" i="1">
                              <a:solidFill>
                                <a:schemeClr val="tx1"/>
                              </a:solidFill>
                              <a:latin typeface="Cambria Math" panose="02040503050406030204" pitchFamily="18" charset="0"/>
                            </a:rPr>
                            <m:t>𝑝</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𝑝</m:t>
                          </m:r>
                          <m:r>
                            <a:rPr lang="zh-CN" altLang="en-US" sz="2400">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𝐵</m:t>
                          </m:r>
                          <m:r>
                            <a:rPr lang="zh-CN" altLang="en-US" sz="2400">
                              <a:solidFill>
                                <a:schemeClr val="tx1"/>
                              </a:solidFill>
                              <a:latin typeface="Cambria Math" panose="02040503050406030204" pitchFamily="18" charset="0"/>
                            </a:rPr>
                            <m:t>|</m:t>
                          </m:r>
                          <m:sSub>
                            <m:sSubPr>
                              <m:ctrlPr>
                                <a:rPr lang="zh-CN" altLang="en-US" sz="2400" i="1">
                                  <a:solidFill>
                                    <a:schemeClr val="tx1"/>
                                  </a:solidFill>
                                  <a:latin typeface="Cambria Math" panose="02040503050406030204" pitchFamily="18" charset="0"/>
                                </a:rPr>
                              </m:ctrlPr>
                            </m:sSubPr>
                            <m:e>
                              <m:r>
                                <a:rPr lang="zh-CN" altLang="en-US" sz="2400" i="1">
                                  <a:solidFill>
                                    <a:schemeClr val="tx1"/>
                                  </a:solidFill>
                                  <a:latin typeface="Cambria Math" panose="02040503050406030204" pitchFamily="18" charset="0"/>
                                </a:rPr>
                                <m:t>𝜃</m:t>
                              </m:r>
                            </m:e>
                            <m:sub>
                              <m:r>
                                <a:rPr lang="zh-CN" altLang="en-US" sz="2400" i="1">
                                  <a:solidFill>
                                    <a:schemeClr val="tx1"/>
                                  </a:solidFill>
                                  <a:latin typeface="Cambria Math" panose="02040503050406030204" pitchFamily="18" charset="0"/>
                                </a:rPr>
                                <m:t>𝑖</m:t>
                              </m:r>
                            </m:sub>
                          </m:sSub>
                        </m:e>
                      </m:d>
                      <m:r>
                        <a:rPr lang="en-US" altLang="zh-CN" sz="2400" b="0">
                          <a:solidFill>
                            <a:schemeClr val="tx1"/>
                          </a:solidFill>
                          <a:latin typeface="Cambria Math" panose="02040503050406030204" pitchFamily="18" charset="0"/>
                        </a:rPr>
                        <m:t> </m:t>
                      </m:r>
                    </m:oMath>
                  </a14:m>
                  <a:r>
                    <a:rPr kumimoji="1" lang="zh-CN" altLang="en-US" sz="2400" b="0" dirty="0">
                      <a:solidFill>
                        <a:schemeClr val="tx1"/>
                      </a:solidFill>
                      <a:latin typeface="黑体" panose="02010609060101010101" pitchFamily="49" charset="-122"/>
                    </a:rPr>
                    <a:t>称为联合概率</a:t>
                  </a:r>
                </a:p>
                <a:p>
                  <a:pPr>
                    <a:spcBef>
                      <a:spcPct val="50000"/>
                    </a:spcBef>
                    <a:buClrTx/>
                    <a:buNone/>
                  </a:pPr>
                  <a:r>
                    <a:rPr kumimoji="1" lang="en-US" altLang="zh-CN" sz="2400" b="0" dirty="0">
                      <a:solidFill>
                        <a:schemeClr val="tx1"/>
                      </a:solidFill>
                      <a:latin typeface="黑体" panose="02010609060101010101" pitchFamily="49" charset="-122"/>
                    </a:rPr>
                    <a:t>					</a:t>
                  </a:r>
                  <a:endParaRPr kumimoji="1" lang="zh-CN" altLang="en-US" sz="2400" b="0" dirty="0">
                    <a:solidFill>
                      <a:schemeClr val="tx1"/>
                    </a:solidFill>
                    <a:latin typeface="黑体" panose="02010609060101010101" pitchFamily="49" charset="-122"/>
                  </a:endParaRPr>
                </a:p>
              </p:txBody>
            </p:sp>
          </mc:Choice>
          <mc:Fallback xmlns="">
            <p:sp>
              <p:nvSpPr>
                <p:cNvPr id="22" name="Rectangle 3"/>
                <p:cNvSpPr>
                  <a:spLocks noRot="1" noChangeAspect="1" noMove="1" noResize="1" noEditPoints="1" noAdjustHandles="1" noChangeArrowheads="1" noChangeShapeType="1" noTextEdit="1"/>
                </p:cNvSpPr>
                <p:nvPr/>
              </p:nvSpPr>
              <p:spPr bwMode="auto">
                <a:xfrm>
                  <a:off x="-133350" y="2636922"/>
                  <a:ext cx="9144000" cy="2677656"/>
                </a:xfrm>
                <a:prstGeom prst="rect">
                  <a:avLst/>
                </a:prstGeom>
                <a:blipFill>
                  <a:blip r:embed="rId3"/>
                  <a:stretch>
                    <a:fillRect t="-22096" b="-129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149078" y="4680827"/>
                  <a:ext cx="3423758" cy="1142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𝑝</m:t>
                        </m:r>
                        <m:r>
                          <a:rPr lang="zh-CN" altLang="en-US" sz="2400">
                            <a:latin typeface="Cambria Math" panose="02040503050406030204" pitchFamily="18" charset="0"/>
                          </a:rPr>
                          <m:t>(</m:t>
                        </m:r>
                        <m:r>
                          <a:rPr lang="zh-CN" altLang="en-US" sz="2400" i="1">
                            <a:latin typeface="Cambria Math" panose="02040503050406030204" pitchFamily="18" charset="0"/>
                          </a:rPr>
                          <m:t>𝐵</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𝑗</m:t>
                            </m:r>
                            <m:r>
                              <a:rPr lang="zh-CN" altLang="en-US" sz="2400">
                                <a:latin typeface="Cambria Math" panose="02040503050406030204" pitchFamily="18" charset="0"/>
                              </a:rPr>
                              <m:t>=1</m:t>
                            </m:r>
                          </m:sub>
                          <m:sup>
                            <m:r>
                              <a:rPr lang="zh-CN" altLang="en-US" sz="2400" i="1">
                                <a:latin typeface="Cambria Math" panose="02040503050406030204" pitchFamily="18" charset="0"/>
                              </a:rPr>
                              <m:t>𝑛</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𝑝</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i="1">
                                        <a:latin typeface="Cambria Math" panose="02040503050406030204" pitchFamily="18" charset="0"/>
                                      </a:rPr>
                                      <m:t>𝑗</m:t>
                                    </m:r>
                                  </m:sub>
                                </m:sSub>
                                <m:r>
                                  <a:rPr lang="zh-CN" altLang="en-US" sz="2400">
                                    <a:latin typeface="Cambria Math" panose="02040503050406030204" pitchFamily="18" charset="0"/>
                                  </a:rPr>
                                  <m:t>)</m:t>
                                </m:r>
                                <m:r>
                                  <a:rPr lang="zh-CN" altLang="en-US" sz="2400" i="1">
                                    <a:latin typeface="Cambria Math" panose="02040503050406030204" pitchFamily="18" charset="0"/>
                                  </a:rPr>
                                  <m:t>𝑝</m:t>
                                </m:r>
                                <m:r>
                                  <a:rPr lang="zh-CN" altLang="en-US" sz="2400">
                                    <a:latin typeface="Cambria Math" panose="02040503050406030204" pitchFamily="18" charset="0"/>
                                  </a:rPr>
                                  <m:t>(</m:t>
                                </m:r>
                                <m:r>
                                  <a:rPr lang="zh-CN" altLang="en-US" sz="2400" i="1">
                                    <a:latin typeface="Cambria Math" panose="02040503050406030204" pitchFamily="18" charset="0"/>
                                  </a:rPr>
                                  <m:t>𝐵</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i="1">
                                        <a:latin typeface="Cambria Math" panose="02040503050406030204" pitchFamily="18" charset="0"/>
                                      </a:rPr>
                                      <m:t>𝑗</m:t>
                                    </m:r>
                                  </m:sub>
                                </m:sSub>
                              </m:e>
                            </m:d>
                          </m:e>
                        </m:nary>
                      </m:oMath>
                    </m:oMathPara>
                  </a14:m>
                  <a:endParaRPr lang="zh-CN" altLang="en-US" sz="2400" dirty="0"/>
                </a:p>
              </p:txBody>
            </p:sp>
          </mc:Choice>
          <mc:Fallback xmlns="">
            <p:sp>
              <p:nvSpPr>
                <p:cNvPr id="33" name="矩形 32"/>
                <p:cNvSpPr>
                  <a:spLocks noRot="1" noChangeAspect="1" noMove="1" noResize="1" noEditPoints="1" noAdjustHandles="1" noChangeArrowheads="1" noChangeShapeType="1" noTextEdit="1"/>
                </p:cNvSpPr>
                <p:nvPr/>
              </p:nvSpPr>
              <p:spPr>
                <a:xfrm>
                  <a:off x="1149078" y="4680827"/>
                  <a:ext cx="3423758" cy="1142364"/>
                </a:xfrm>
                <a:prstGeom prst="rect">
                  <a:avLst/>
                </a:prstGeom>
                <a:blipFill>
                  <a:blip r:embed="rId4"/>
                  <a:stretch>
                    <a:fillRect/>
                  </a:stretch>
                </a:blipFill>
              </p:spPr>
              <p:txBody>
                <a:bodyPr/>
                <a:lstStyle/>
                <a:p>
                  <a:r>
                    <a:rPr lang="zh-CN" altLang="en-US">
                      <a:noFill/>
                    </a:rPr>
                    <a:t> </a:t>
                  </a:r>
                </a:p>
              </p:txBody>
            </p:sp>
          </mc:Fallback>
        </mc:AlternateContent>
        <p:sp>
          <p:nvSpPr>
            <p:cNvPr id="35" name="矩形 34"/>
            <p:cNvSpPr/>
            <p:nvPr/>
          </p:nvSpPr>
          <p:spPr>
            <a:xfrm>
              <a:off x="4572836" y="5021176"/>
              <a:ext cx="2031325" cy="461665"/>
            </a:xfrm>
            <a:prstGeom prst="rect">
              <a:avLst/>
            </a:prstGeom>
          </p:spPr>
          <p:txBody>
            <a:bodyPr wrap="none">
              <a:spAutoFit/>
            </a:bodyPr>
            <a:lstStyle/>
            <a:p>
              <a:pPr>
                <a:spcBef>
                  <a:spcPct val="50000"/>
                </a:spcBef>
                <a:buClrTx/>
                <a:buNone/>
              </a:pPr>
              <a:r>
                <a:rPr kumimoji="1" lang="zh-CN" altLang="en-US" sz="2400" dirty="0">
                  <a:latin typeface="黑体" panose="02010609060101010101" pitchFamily="49" charset="-122"/>
                  <a:ea typeface="黑体" panose="02010609060101010101" pitchFamily="49" charset="-122"/>
                </a:rPr>
                <a:t>称为边际概率</a:t>
              </a:r>
            </a:p>
          </p:txBody>
        </p:sp>
      </p:grpSp>
      <p:sp>
        <p:nvSpPr>
          <p:cNvPr id="15" name="文本占位符 1">
            <a:extLst>
              <a:ext uri="{FF2B5EF4-FFF2-40B4-BE49-F238E27FC236}">
                <a16:creationId xmlns:a16="http://schemas.microsoft.com/office/drawing/2014/main" id="{2E0B295E-348C-4D8F-9837-A2EFB72CAF23}"/>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311374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6"/>
          <p:cNvSpPr>
            <a:spLocks noChangeArrowheads="1"/>
          </p:cNvSpPr>
          <p:nvPr/>
        </p:nvSpPr>
        <p:spPr bwMode="auto">
          <a:xfrm>
            <a:off x="1962568" y="966204"/>
            <a:ext cx="8268536" cy="19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ts val="2880"/>
              </a:lnSpc>
              <a:spcBef>
                <a:spcPct val="50000"/>
              </a:spcBef>
              <a:buClrTx/>
              <a:buNone/>
            </a:pPr>
            <a:r>
              <a:rPr kumimoji="1" lang="zh-CN" altLang="en-US" sz="2000" dirty="0">
                <a:solidFill>
                  <a:srgbClr val="FF0000"/>
                </a:solidFill>
                <a:latin typeface="黑体" panose="02010609060101010101" pitchFamily="49" charset="-122"/>
              </a:rPr>
              <a:t>例</a:t>
            </a:r>
            <a:r>
              <a:rPr kumimoji="1" lang="en-US" altLang="zh-CN" sz="2000" dirty="0">
                <a:solidFill>
                  <a:srgbClr val="FF0000"/>
                </a:solidFill>
                <a:latin typeface="黑体" panose="02010609060101010101" pitchFamily="49" charset="-122"/>
              </a:rPr>
              <a:t>5</a:t>
            </a:r>
            <a:r>
              <a:rPr kumimoji="1" lang="zh-CN" altLang="en-US" sz="2000" b="0" dirty="0">
                <a:solidFill>
                  <a:schemeClr val="tx1"/>
                </a:solidFill>
                <a:latin typeface="黑体" panose="02010609060101010101" pitchFamily="49" charset="-122"/>
              </a:rPr>
              <a:t>：若在</a:t>
            </a:r>
            <a:r>
              <a:rPr kumimoji="1" lang="zh-CN" altLang="en-US" sz="2000" b="0" dirty="0">
                <a:solidFill>
                  <a:schemeClr val="accent1">
                    <a:lumMod val="75000"/>
                  </a:schemeClr>
                </a:solidFill>
                <a:latin typeface="黑体" panose="02010609060101010101" pitchFamily="49" charset="-122"/>
                <a:hlinkClick r:id="rId2" action="ppaction://hlinksldjump"/>
              </a:rPr>
              <a:t>例</a:t>
            </a:r>
            <a:r>
              <a:rPr kumimoji="1" lang="en-US" altLang="zh-CN" sz="2000" b="0" dirty="0">
                <a:solidFill>
                  <a:schemeClr val="accent1">
                    <a:lumMod val="75000"/>
                  </a:schemeClr>
                </a:solidFill>
                <a:latin typeface="黑体" panose="02010609060101010101" pitchFamily="49" charset="-122"/>
                <a:hlinkClick r:id="rId2" action="ppaction://hlinksldjump"/>
              </a:rPr>
              <a:t>3</a:t>
            </a:r>
            <a:r>
              <a:rPr kumimoji="1" lang="zh-CN" altLang="en-US" sz="2000" b="0" dirty="0">
                <a:solidFill>
                  <a:schemeClr val="tx1"/>
                </a:solidFill>
                <a:latin typeface="黑体" panose="02010609060101010101" pitchFamily="49" charset="-122"/>
              </a:rPr>
              <a:t>中，某咨询机构可以对</a:t>
            </a:r>
            <a:r>
              <a:rPr kumimoji="1" lang="en-US" altLang="zh-CN" sz="2000" b="0" dirty="0">
                <a:solidFill>
                  <a:schemeClr val="tx1"/>
                </a:solidFill>
                <a:latin typeface="黑体" panose="02010609060101010101" pitchFamily="49" charset="-122"/>
              </a:rPr>
              <a:t>10</a:t>
            </a:r>
            <a:r>
              <a:rPr kumimoji="1" lang="zh-CN" altLang="en-US" sz="2000" b="0" dirty="0">
                <a:solidFill>
                  <a:schemeClr val="tx1"/>
                </a:solidFill>
                <a:latin typeface="黑体" panose="02010609060101010101" pitchFamily="49" charset="-122"/>
              </a:rPr>
              <a:t>年内产品销路好坏提供进一步的情报，所提供情报的准确度为</a:t>
            </a:r>
            <a:r>
              <a:rPr kumimoji="1" lang="en-US" altLang="zh-CN" sz="2000" b="0" dirty="0">
                <a:solidFill>
                  <a:schemeClr val="tx1"/>
                </a:solidFill>
                <a:latin typeface="黑体" panose="02010609060101010101" pitchFamily="49" charset="-122"/>
              </a:rPr>
              <a:t>80</a:t>
            </a:r>
            <a:r>
              <a:rPr kumimoji="1" lang="zh-CN" altLang="en-US" sz="2000" b="0" dirty="0">
                <a:solidFill>
                  <a:schemeClr val="tx1"/>
                </a:solidFill>
                <a:latin typeface="黑体" panose="02010609060101010101" pitchFamily="49" charset="-122"/>
              </a:rPr>
              <a:t>％。也就是说，如果产品销路好，而咨询机构预报销路好（记为</a:t>
            </a:r>
            <a:r>
              <a:rPr kumimoji="1" lang="en-US" altLang="zh-CN" sz="2000" b="0" dirty="0">
                <a:solidFill>
                  <a:schemeClr val="tx1"/>
                </a:solidFill>
                <a:latin typeface="黑体" panose="02010609060101010101" pitchFamily="49" charset="-122"/>
              </a:rPr>
              <a:t>B1</a:t>
            </a:r>
            <a:r>
              <a:rPr kumimoji="1" lang="zh-CN" altLang="en-US" sz="2000" b="0" dirty="0">
                <a:solidFill>
                  <a:schemeClr val="tx1"/>
                </a:solidFill>
                <a:latin typeface="黑体" panose="02010609060101010101" pitchFamily="49" charset="-122"/>
              </a:rPr>
              <a:t>）的条件概率为</a:t>
            </a:r>
            <a:r>
              <a:rPr kumimoji="1" lang="en-US" altLang="zh-CN" sz="2000" b="0" dirty="0">
                <a:solidFill>
                  <a:schemeClr val="tx1"/>
                </a:solidFill>
                <a:latin typeface="黑体" panose="02010609060101010101" pitchFamily="49" charset="-122"/>
              </a:rPr>
              <a:t>0.8</a:t>
            </a:r>
            <a:r>
              <a:rPr kumimoji="1" lang="zh-CN" altLang="en-US" sz="2000" b="0" dirty="0">
                <a:solidFill>
                  <a:schemeClr val="tx1"/>
                </a:solidFill>
                <a:latin typeface="黑体" panose="02010609060101010101" pitchFamily="49" charset="-122"/>
              </a:rPr>
              <a:t>，预报销路差（记为</a:t>
            </a:r>
            <a:r>
              <a:rPr kumimoji="1" lang="en-US" altLang="zh-CN" sz="2000" b="0" dirty="0">
                <a:solidFill>
                  <a:schemeClr val="tx1"/>
                </a:solidFill>
                <a:latin typeface="黑体" panose="02010609060101010101" pitchFamily="49" charset="-122"/>
              </a:rPr>
              <a:t>B2</a:t>
            </a:r>
            <a:r>
              <a:rPr kumimoji="1" lang="zh-CN" altLang="en-US" sz="2000" b="0" dirty="0">
                <a:solidFill>
                  <a:schemeClr val="tx1"/>
                </a:solidFill>
                <a:latin typeface="黑体" panose="02010609060101010101" pitchFamily="49" charset="-122"/>
              </a:rPr>
              <a:t>）的条件概率为</a:t>
            </a:r>
            <a:r>
              <a:rPr kumimoji="1" lang="en-US" altLang="zh-CN" sz="2000" b="0" dirty="0">
                <a:solidFill>
                  <a:schemeClr val="tx1"/>
                </a:solidFill>
                <a:latin typeface="黑体" panose="02010609060101010101" pitchFamily="49" charset="-122"/>
              </a:rPr>
              <a:t>0.2</a:t>
            </a:r>
            <a:r>
              <a:rPr kumimoji="1" lang="zh-CN" altLang="en-US" sz="2000" b="0" dirty="0">
                <a:solidFill>
                  <a:schemeClr val="tx1"/>
                </a:solidFill>
                <a:latin typeface="黑体" panose="02010609060101010101" pitchFamily="49" charset="-122"/>
              </a:rPr>
              <a:t>；如果产品销路差，而咨询机构预报销路差的条件概率为</a:t>
            </a:r>
            <a:r>
              <a:rPr kumimoji="1" lang="en-US" altLang="zh-CN" sz="2000" b="0" dirty="0">
                <a:solidFill>
                  <a:schemeClr val="tx1"/>
                </a:solidFill>
                <a:latin typeface="黑体" panose="02010609060101010101" pitchFamily="49" charset="-122"/>
              </a:rPr>
              <a:t>0.8</a:t>
            </a:r>
            <a:r>
              <a:rPr kumimoji="1" lang="zh-CN" altLang="en-US" sz="2000" b="0" dirty="0">
                <a:solidFill>
                  <a:schemeClr val="tx1"/>
                </a:solidFill>
                <a:latin typeface="黑体" panose="02010609060101010101" pitchFamily="49" charset="-122"/>
              </a:rPr>
              <a:t>，预报销路好的条件概率为</a:t>
            </a:r>
            <a:r>
              <a:rPr kumimoji="1" lang="en-US" altLang="zh-CN" sz="2000" b="0" dirty="0">
                <a:solidFill>
                  <a:schemeClr val="tx1"/>
                </a:solidFill>
                <a:latin typeface="黑体" panose="02010609060101010101" pitchFamily="49" charset="-122"/>
              </a:rPr>
              <a:t>0.2</a:t>
            </a:r>
            <a:r>
              <a:rPr kumimoji="1" lang="zh-CN" altLang="en-US" sz="2000" b="0" dirty="0">
                <a:solidFill>
                  <a:schemeClr val="tx1"/>
                </a:solidFill>
                <a:latin typeface="黑体" panose="02010609060101010101" pitchFamily="49" charset="-122"/>
              </a:rPr>
              <a:t>。即：</a:t>
            </a:r>
          </a:p>
        </p:txBody>
      </p:sp>
      <mc:AlternateContent xmlns:mc="http://schemas.openxmlformats.org/markup-compatibility/2006" xmlns:a14="http://schemas.microsoft.com/office/drawing/2010/main">
        <mc:Choice Requires="a14">
          <p:sp>
            <p:nvSpPr>
              <p:cNvPr id="4" name="矩形 3"/>
              <p:cNvSpPr/>
              <p:nvPr/>
            </p:nvSpPr>
            <p:spPr>
              <a:xfrm>
                <a:off x="4126761" y="2989688"/>
                <a:ext cx="3437544" cy="753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a:latin typeface="Cambria Math" panose="02040503050406030204" pitchFamily="18" charset="0"/>
                                  </a:rPr>
                                  <m:t>1</m:t>
                                </m:r>
                              </m:sub>
                            </m:sSub>
                            <m:r>
                              <a:rPr lang="zh-CN" altLang="en-US">
                                <a:latin typeface="Cambria Math" panose="02040503050406030204" pitchFamily="18" charset="0"/>
                              </a:rPr>
                              <m:t>)=0.8</m:t>
                            </m:r>
                            <m:r>
                              <m:rPr>
                                <m:nor/>
                              </m:rPr>
                              <a:rPr lang="zh-CN" altLang="en-US" i="1">
                                <a:latin typeface="Cambria Math" panose="02040503050406030204" pitchFamily="18" charset="0"/>
                              </a:rPr>
                              <m:t> </m:t>
                            </m:r>
                            <m:r>
                              <a:rPr lang="zh-CN" altLang="en-US" i="1">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a:latin typeface="Cambria Math" panose="02040503050406030204" pitchFamily="18" charset="0"/>
                                  </a:rPr>
                                  <m:t>1</m:t>
                                </m:r>
                              </m:sub>
                            </m:sSub>
                            <m:r>
                              <a:rPr lang="zh-CN" altLang="en-US">
                                <a:latin typeface="Cambria Math" panose="02040503050406030204" pitchFamily="18" charset="0"/>
                              </a:rPr>
                              <m:t>)=0.2</m:t>
                            </m:r>
                          </m:e>
                        </m:mr>
                        <m:mr>
                          <m:e>
                            <m:r>
                              <a:rPr lang="zh-CN" altLang="en-US" i="1">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a:latin typeface="Cambria Math" panose="02040503050406030204" pitchFamily="18" charset="0"/>
                                  </a:rPr>
                                  <m:t>2</m:t>
                                </m:r>
                              </m:sub>
                            </m:sSub>
                            <m:r>
                              <a:rPr lang="zh-CN" altLang="en-US">
                                <a:latin typeface="Cambria Math" panose="02040503050406030204" pitchFamily="18" charset="0"/>
                              </a:rPr>
                              <m:t>)=0.2</m:t>
                            </m:r>
                            <m:r>
                              <m:rPr>
                                <m:nor/>
                              </m:rPr>
                              <a:rPr lang="zh-CN" altLang="en-US" i="1">
                                <a:latin typeface="Cambria Math" panose="02040503050406030204" pitchFamily="18" charset="0"/>
                              </a:rPr>
                              <m:t> </m:t>
                            </m:r>
                            <m:r>
                              <a:rPr lang="zh-CN" altLang="en-US" i="1">
                                <a:latin typeface="Cambria Math" panose="02040503050406030204" pitchFamily="18" charset="0"/>
                              </a:rPr>
                              <m:t>𝑝</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a:latin typeface="Cambria Math" panose="02040503050406030204" pitchFamily="18" charset="0"/>
                                  </a:rPr>
                                  <m:t>2</m:t>
                                </m:r>
                              </m:sub>
                            </m:sSub>
                            <m:r>
                              <a:rPr lang="zh-CN" altLang="en-US">
                                <a:latin typeface="Cambria Math" panose="02040503050406030204" pitchFamily="18" charset="0"/>
                              </a:rPr>
                              <m:t>)=0.8</m:t>
                            </m:r>
                          </m:e>
                        </m:mr>
                      </m:m>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126761" y="2989688"/>
                <a:ext cx="3437544" cy="753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9"/>
              <p:cNvSpPr>
                <a:spLocks noChangeArrowheads="1"/>
              </p:cNvSpPr>
              <p:nvPr/>
            </p:nvSpPr>
            <p:spPr bwMode="auto">
              <a:xfrm>
                <a:off x="2343150" y="3815088"/>
                <a:ext cx="6858000" cy="4376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None/>
                </a:pPr>
                <a:r>
                  <a:rPr kumimoji="1" lang="zh-CN" altLang="en-US" sz="2000" b="0" dirty="0">
                    <a:solidFill>
                      <a:schemeClr val="tx1"/>
                    </a:solidFill>
                    <a:latin typeface="黑体" panose="02010609060101010101" pitchFamily="49" charset="-122"/>
                  </a:rPr>
                  <a:t>又知先验概率 </a:t>
                </a:r>
                <a14:m>
                  <m:oMath xmlns:m="http://schemas.openxmlformats.org/officeDocument/2006/math">
                    <m:r>
                      <a:rPr lang="zh-CN" altLang="en-US" sz="2000" i="1">
                        <a:solidFill>
                          <a:schemeClr val="tx1"/>
                        </a:solidFill>
                        <a:latin typeface="Cambria Math" panose="02040503050406030204" pitchFamily="18" charset="0"/>
                      </a:rPr>
                      <m:t>𝑝</m:t>
                    </m:r>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𝜃</m:t>
                        </m:r>
                      </m:e>
                      <m:sub>
                        <m:r>
                          <a:rPr lang="zh-CN" altLang="en-US" sz="2000">
                            <a:solidFill>
                              <a:schemeClr val="tx1"/>
                            </a:solidFill>
                            <a:latin typeface="Cambria Math" panose="02040503050406030204" pitchFamily="18" charset="0"/>
                          </a:rPr>
                          <m:t>1</m:t>
                        </m:r>
                      </m:sub>
                    </m:sSub>
                    <m:r>
                      <a:rPr lang="zh-CN" altLang="en-US" sz="2000">
                        <a:solidFill>
                          <a:schemeClr val="tx1"/>
                        </a:solidFill>
                        <a:latin typeface="Cambria Math" panose="02040503050406030204" pitchFamily="18" charset="0"/>
                      </a:rPr>
                      <m:t>)=0.7</m:t>
                    </m:r>
                    <m:r>
                      <m:rPr>
                        <m:nor/>
                      </m:rPr>
                      <a:rPr lang="zh-CN" altLang="en-US" sz="2000" i="1">
                        <a:solidFill>
                          <a:schemeClr val="tx1"/>
                        </a:solidFill>
                        <a:latin typeface="Cambria Math" panose="02040503050406030204" pitchFamily="18" charset="0"/>
                      </a:rPr>
                      <m:t> </m:t>
                    </m:r>
                    <m:r>
                      <a:rPr lang="zh-CN" altLang="en-US" sz="2000" i="1">
                        <a:solidFill>
                          <a:schemeClr val="tx1"/>
                        </a:solidFill>
                        <a:latin typeface="Cambria Math" panose="02040503050406030204" pitchFamily="18" charset="0"/>
                      </a:rPr>
                      <m:t>𝑝</m:t>
                    </m:r>
                    <m:r>
                      <a:rPr lang="zh-CN" altLang="en-US" sz="200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𝜃</m:t>
                        </m:r>
                      </m:e>
                      <m:sub>
                        <m:r>
                          <a:rPr lang="zh-CN" altLang="en-US" sz="2000">
                            <a:solidFill>
                              <a:schemeClr val="tx1"/>
                            </a:solidFill>
                            <a:latin typeface="Cambria Math" panose="02040503050406030204" pitchFamily="18" charset="0"/>
                          </a:rPr>
                          <m:t>2</m:t>
                        </m:r>
                      </m:sub>
                    </m:sSub>
                    <m:r>
                      <a:rPr lang="zh-CN" altLang="en-US" sz="2000">
                        <a:solidFill>
                          <a:schemeClr val="tx1"/>
                        </a:solidFill>
                        <a:latin typeface="Cambria Math" panose="02040503050406030204" pitchFamily="18" charset="0"/>
                      </a:rPr>
                      <m:t>)=0.3</m:t>
                    </m:r>
                  </m:oMath>
                </a14:m>
                <a:r>
                  <a:rPr kumimoji="1" lang="zh-CN" altLang="en-US" sz="2000" b="0" dirty="0">
                    <a:solidFill>
                      <a:schemeClr val="tx1"/>
                    </a:solidFill>
                    <a:latin typeface="黑体" panose="02010609060101010101" pitchFamily="49" charset="-122"/>
                  </a:rPr>
                  <a:t> 故联合概率为：</a:t>
                </a:r>
              </a:p>
            </p:txBody>
          </p:sp>
        </mc:Choice>
        <mc:Fallback xmlns="">
          <p:sp>
            <p:nvSpPr>
              <p:cNvPr id="17" name="Rectangle 19"/>
              <p:cNvSpPr>
                <a:spLocks noRot="1" noChangeAspect="1" noMove="1" noResize="1" noEditPoints="1" noAdjustHandles="1" noChangeArrowheads="1" noChangeShapeType="1" noTextEdit="1"/>
              </p:cNvSpPr>
              <p:nvPr/>
            </p:nvSpPr>
            <p:spPr bwMode="auto">
              <a:xfrm>
                <a:off x="2343150" y="3815088"/>
                <a:ext cx="6858000" cy="437684"/>
              </a:xfrm>
              <a:prstGeom prst="rect">
                <a:avLst/>
              </a:prstGeom>
              <a:blipFill>
                <a:blip r:embed="rId4"/>
                <a:stretch>
                  <a:fillRect l="-889" t="-2778" b="-208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39392" y="4397146"/>
                <a:ext cx="3961982" cy="1325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000" i="1">
                              <a:latin typeface="Cambria Math" panose="02040503050406030204" pitchFamily="18" charset="0"/>
                            </a:rPr>
                          </m:ctrlPr>
                        </m:mP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)=0.7×0.8=0.56</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)=0.7×0.2=0.14</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)=0.3×0.2=0.06</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)=0.3×0.8=0.24</m:t>
                            </m:r>
                          </m:e>
                        </m:mr>
                      </m:m>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3939392" y="4397146"/>
                <a:ext cx="3961982" cy="1325427"/>
              </a:xfrm>
              <a:prstGeom prst="rect">
                <a:avLst/>
              </a:prstGeom>
              <a:blipFill>
                <a:blip r:embed="rId5"/>
                <a:stretch>
                  <a:fillRect/>
                </a:stretch>
              </a:blipFill>
            </p:spPr>
            <p:txBody>
              <a:bodyPr/>
              <a:lstStyle/>
              <a:p>
                <a:r>
                  <a:rPr lang="zh-CN" altLang="en-US">
                    <a:noFill/>
                  </a:rPr>
                  <a:t> </a:t>
                </a:r>
              </a:p>
            </p:txBody>
          </p:sp>
        </mc:Fallback>
      </mc:AlternateContent>
      <p:sp>
        <p:nvSpPr>
          <p:cNvPr id="11" name="文本占位符 1">
            <a:extLst>
              <a:ext uri="{FF2B5EF4-FFF2-40B4-BE49-F238E27FC236}">
                <a16:creationId xmlns:a16="http://schemas.microsoft.com/office/drawing/2014/main" id="{1C96B231-C716-468F-A3BA-88F165CEA598}"/>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101437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080940" y="820762"/>
            <a:ext cx="3176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chemeClr val="tx1"/>
                </a:solidFill>
                <a:latin typeface="Times New Roman" panose="02020603050405020304" pitchFamily="18" charset="0"/>
              </a:rPr>
              <a:t>边际概率为：</a:t>
            </a:r>
          </a:p>
        </p:txBody>
      </p:sp>
      <mc:AlternateContent xmlns:mc="http://schemas.openxmlformats.org/markup-compatibility/2006" xmlns:a14="http://schemas.microsoft.com/office/drawing/2010/main">
        <mc:Choice Requires="a14">
          <p:sp>
            <p:nvSpPr>
              <p:cNvPr id="2" name="矩形 1"/>
              <p:cNvSpPr/>
              <p:nvPr/>
            </p:nvSpPr>
            <p:spPr>
              <a:xfrm>
                <a:off x="3095389" y="1372844"/>
                <a:ext cx="5500288" cy="686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000" i="1">
                              <a:latin typeface="Cambria Math" panose="02040503050406030204" pitchFamily="18" charset="0"/>
                            </a:rPr>
                          </m:ctrlPr>
                        </m:mP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)=0.62</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)=0.38</m:t>
                            </m:r>
                          </m:e>
                        </m:mr>
                      </m:m>
                    </m:oMath>
                  </m:oMathPara>
                </a14:m>
                <a:endParaRPr lang="zh-CN"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3095389" y="1372844"/>
                <a:ext cx="5500288" cy="686791"/>
              </a:xfrm>
              <a:prstGeom prst="rect">
                <a:avLst/>
              </a:prstGeom>
              <a:blipFill>
                <a:blip r:embed="rId2"/>
                <a:stretch>
                  <a:fillRect/>
                </a:stretch>
              </a:blipFill>
            </p:spPr>
            <p:txBody>
              <a:bodyPr/>
              <a:lstStyle/>
              <a:p>
                <a:r>
                  <a:rPr lang="zh-CN" altLang="en-US">
                    <a:noFill/>
                  </a:rPr>
                  <a:t> </a:t>
                </a:r>
              </a:p>
            </p:txBody>
          </p:sp>
        </mc:Fallback>
      </mc:AlternateContent>
      <p:sp>
        <p:nvSpPr>
          <p:cNvPr id="12" name="Rectangle 4"/>
          <p:cNvSpPr>
            <a:spLocks noChangeArrowheads="1"/>
          </p:cNvSpPr>
          <p:nvPr/>
        </p:nvSpPr>
        <p:spPr bwMode="auto">
          <a:xfrm>
            <a:off x="2080940" y="2267090"/>
            <a:ext cx="426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chemeClr val="tx1"/>
                </a:solidFill>
                <a:latin typeface="Times New Roman" panose="02020603050405020304" pitchFamily="18" charset="0"/>
              </a:rPr>
              <a:t>后验概率为：</a:t>
            </a:r>
          </a:p>
        </p:txBody>
      </p:sp>
      <mc:AlternateContent xmlns:mc="http://schemas.openxmlformats.org/markup-compatibility/2006" xmlns:a14="http://schemas.microsoft.com/office/drawing/2010/main">
        <mc:Choice Requires="a14">
          <p:sp>
            <p:nvSpPr>
              <p:cNvPr id="3" name="矩形 2"/>
              <p:cNvSpPr/>
              <p:nvPr/>
            </p:nvSpPr>
            <p:spPr>
              <a:xfrm>
                <a:off x="3314936" y="2817294"/>
                <a:ext cx="5061194" cy="2832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000" i="1">
                              <a:latin typeface="Cambria Math" panose="02040503050406030204" pitchFamily="18" charset="0"/>
                            </a:rPr>
                          </m:ctrlPr>
                        </m:mP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e>
                                </m:d>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0.56</m:t>
                                </m:r>
                              </m:num>
                              <m:den>
                                <m:r>
                                  <a:rPr lang="zh-CN" altLang="en-US" sz="2000">
                                    <a:latin typeface="Cambria Math" panose="02040503050406030204" pitchFamily="18" charset="0"/>
                                  </a:rPr>
                                  <m:t>0.62</m:t>
                                </m:r>
                              </m:den>
                            </m:f>
                            <m:r>
                              <a:rPr lang="zh-CN" altLang="en-US" sz="2000">
                                <a:latin typeface="Cambria Math" panose="02040503050406030204" pitchFamily="18" charset="0"/>
                              </a:rPr>
                              <m:t>=0.9032</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1</m:t>
                                        </m:r>
                                      </m:sub>
                                    </m:sSub>
                                  </m:e>
                                </m:d>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0.06</m:t>
                                </m:r>
                              </m:num>
                              <m:den>
                                <m:r>
                                  <a:rPr lang="zh-CN" altLang="en-US" sz="2000">
                                    <a:latin typeface="Cambria Math" panose="02040503050406030204" pitchFamily="18" charset="0"/>
                                  </a:rPr>
                                  <m:t>0.62</m:t>
                                </m:r>
                              </m:den>
                            </m:f>
                            <m:r>
                              <a:rPr lang="zh-CN" altLang="en-US" sz="2000">
                                <a:latin typeface="Cambria Math" panose="02040503050406030204" pitchFamily="18" charset="0"/>
                              </a:rPr>
                              <m:t>=0.0968</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1</m:t>
                                        </m:r>
                                      </m:sub>
                                    </m:sSub>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e>
                                </m:d>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0.14</m:t>
                                </m:r>
                              </m:num>
                              <m:den>
                                <m:r>
                                  <a:rPr lang="zh-CN" altLang="en-US" sz="2000">
                                    <a:latin typeface="Cambria Math" panose="02040503050406030204" pitchFamily="18" charset="0"/>
                                  </a:rPr>
                                  <m:t>0.38</m:t>
                                </m:r>
                              </m:den>
                            </m:f>
                            <m:r>
                              <a:rPr lang="zh-CN" altLang="en-US" sz="2000">
                                <a:latin typeface="Cambria Math" panose="02040503050406030204" pitchFamily="18" charset="0"/>
                              </a:rPr>
                              <m:t>=0.3684</m:t>
                            </m:r>
                          </m:e>
                        </m:mr>
                        <m:m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a:latin typeface="Cambria Math" panose="02040503050406030204" pitchFamily="18" charset="0"/>
                                          </a:rPr>
                                          <m:t>2</m:t>
                                        </m:r>
                                      </m:sub>
                                    </m:sSub>
                                  </m:e>
                                </m:d>
                              </m:num>
                              <m:den>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𝑝</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𝐵</m:t>
                                        </m:r>
                                      </m:e>
                                      <m:sub>
                                        <m:r>
                                          <a:rPr lang="zh-CN" altLang="en-US" sz="2000">
                                            <a:latin typeface="Cambria Math" panose="02040503050406030204" pitchFamily="18" charset="0"/>
                                          </a:rPr>
                                          <m:t>2</m:t>
                                        </m:r>
                                      </m:sub>
                                    </m:sSub>
                                  </m:e>
                                </m:d>
                              </m:den>
                            </m:f>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0.24</m:t>
                                </m:r>
                              </m:num>
                              <m:den>
                                <m:r>
                                  <a:rPr lang="zh-CN" altLang="en-US" sz="2000">
                                    <a:latin typeface="Cambria Math" panose="02040503050406030204" pitchFamily="18" charset="0"/>
                                  </a:rPr>
                                  <m:t>0.38</m:t>
                                </m:r>
                              </m:den>
                            </m:f>
                            <m:r>
                              <a:rPr lang="zh-CN" altLang="en-US" sz="2000">
                                <a:latin typeface="Cambria Math" panose="02040503050406030204" pitchFamily="18" charset="0"/>
                              </a:rPr>
                              <m:t>=0.6316</m:t>
                            </m:r>
                          </m:e>
                        </m:mr>
                      </m:m>
                    </m:oMath>
                  </m:oMathPara>
                </a14:m>
                <a:endParaRPr lang="zh-CN" altLang="en-US" sz="2000" dirty="0"/>
              </a:p>
            </p:txBody>
          </p:sp>
        </mc:Choice>
        <mc:Fallback xmlns="">
          <p:sp>
            <p:nvSpPr>
              <p:cNvPr id="3" name="矩形 2"/>
              <p:cNvSpPr>
                <a:spLocks noRot="1" noChangeAspect="1" noMove="1" noResize="1" noEditPoints="1" noAdjustHandles="1" noChangeArrowheads="1" noChangeShapeType="1" noTextEdit="1"/>
              </p:cNvSpPr>
              <p:nvPr/>
            </p:nvSpPr>
            <p:spPr>
              <a:xfrm>
                <a:off x="3314936" y="2817294"/>
                <a:ext cx="5061194" cy="2832507"/>
              </a:xfrm>
              <a:prstGeom prst="rect">
                <a:avLst/>
              </a:prstGeom>
              <a:blipFill>
                <a:blip r:embed="rId3"/>
                <a:stretch>
                  <a:fillRect/>
                </a:stretch>
              </a:blipFill>
            </p:spPr>
            <p:txBody>
              <a:bodyPr/>
              <a:lstStyle/>
              <a:p>
                <a:r>
                  <a:rPr lang="zh-CN" altLang="en-US">
                    <a:noFill/>
                  </a:rPr>
                  <a:t> </a:t>
                </a:r>
              </a:p>
            </p:txBody>
          </p:sp>
        </mc:Fallback>
      </mc:AlternateContent>
      <p:sp>
        <p:nvSpPr>
          <p:cNvPr id="14" name="文本占位符 1">
            <a:extLst>
              <a:ext uri="{FF2B5EF4-FFF2-40B4-BE49-F238E27FC236}">
                <a16:creationId xmlns:a16="http://schemas.microsoft.com/office/drawing/2014/main" id="{D5EB86E3-6D56-4ACC-9C67-BF989209A9A8}"/>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113410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1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ChangeArrowheads="1"/>
          </p:cNvSpPr>
          <p:nvPr/>
        </p:nvSpPr>
        <p:spPr bwMode="auto">
          <a:xfrm>
            <a:off x="1829636" y="809628"/>
            <a:ext cx="853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rgbClr val="7030A0"/>
                </a:solidFill>
                <a:latin typeface="Times New Roman" panose="02020603050405020304" pitchFamily="18" charset="0"/>
              </a:rPr>
              <a:t>用决策树法绘制贝叶斯决策树</a:t>
            </a:r>
          </a:p>
        </p:txBody>
      </p:sp>
      <p:grpSp>
        <p:nvGrpSpPr>
          <p:cNvPr id="14" name="Group 80"/>
          <p:cNvGrpSpPr>
            <a:grpSpLocks/>
          </p:cNvGrpSpPr>
          <p:nvPr/>
        </p:nvGrpSpPr>
        <p:grpSpPr bwMode="auto">
          <a:xfrm>
            <a:off x="2276475" y="1260923"/>
            <a:ext cx="7620000" cy="4876800"/>
            <a:chOff x="480" y="768"/>
            <a:chExt cx="4800" cy="3072"/>
          </a:xfrm>
        </p:grpSpPr>
        <p:sp>
          <p:nvSpPr>
            <p:cNvPr id="15" name="Oval 11"/>
            <p:cNvSpPr>
              <a:spLocks noChangeArrowheads="1"/>
            </p:cNvSpPr>
            <p:nvPr/>
          </p:nvSpPr>
          <p:spPr bwMode="auto">
            <a:xfrm>
              <a:off x="720" y="2256"/>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1</a:t>
              </a:r>
            </a:p>
          </p:txBody>
        </p:sp>
        <p:sp>
          <p:nvSpPr>
            <p:cNvPr id="16" name="Rectangle 12"/>
            <p:cNvSpPr>
              <a:spLocks noChangeArrowheads="1"/>
            </p:cNvSpPr>
            <p:nvPr/>
          </p:nvSpPr>
          <p:spPr bwMode="auto">
            <a:xfrm>
              <a:off x="1536" y="1536"/>
              <a:ext cx="192" cy="28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2</a:t>
              </a:r>
            </a:p>
          </p:txBody>
        </p:sp>
        <p:sp>
          <p:nvSpPr>
            <p:cNvPr id="17" name="Rectangle 13"/>
            <p:cNvSpPr>
              <a:spLocks noChangeArrowheads="1"/>
            </p:cNvSpPr>
            <p:nvPr/>
          </p:nvSpPr>
          <p:spPr bwMode="auto">
            <a:xfrm>
              <a:off x="1536" y="2976"/>
              <a:ext cx="192" cy="28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3</a:t>
              </a:r>
            </a:p>
          </p:txBody>
        </p:sp>
        <p:sp>
          <p:nvSpPr>
            <p:cNvPr id="18" name="Oval 14"/>
            <p:cNvSpPr>
              <a:spLocks noChangeArrowheads="1"/>
            </p:cNvSpPr>
            <p:nvPr/>
          </p:nvSpPr>
          <p:spPr bwMode="auto">
            <a:xfrm>
              <a:off x="2400" y="1824"/>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5</a:t>
              </a:r>
            </a:p>
          </p:txBody>
        </p:sp>
        <p:sp>
          <p:nvSpPr>
            <p:cNvPr id="19" name="Oval 15"/>
            <p:cNvSpPr>
              <a:spLocks noChangeArrowheads="1"/>
            </p:cNvSpPr>
            <p:nvPr/>
          </p:nvSpPr>
          <p:spPr bwMode="auto">
            <a:xfrm>
              <a:off x="2400" y="1152"/>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4</a:t>
              </a:r>
            </a:p>
          </p:txBody>
        </p:sp>
        <p:sp>
          <p:nvSpPr>
            <p:cNvPr id="20" name="Oval 16"/>
            <p:cNvSpPr>
              <a:spLocks noChangeArrowheads="1"/>
            </p:cNvSpPr>
            <p:nvPr/>
          </p:nvSpPr>
          <p:spPr bwMode="auto">
            <a:xfrm>
              <a:off x="2400" y="2592"/>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6</a:t>
              </a:r>
            </a:p>
          </p:txBody>
        </p:sp>
        <p:sp>
          <p:nvSpPr>
            <p:cNvPr id="21" name="Oval 17"/>
            <p:cNvSpPr>
              <a:spLocks noChangeArrowheads="1"/>
            </p:cNvSpPr>
            <p:nvPr/>
          </p:nvSpPr>
          <p:spPr bwMode="auto">
            <a:xfrm>
              <a:off x="2400" y="3312"/>
              <a:ext cx="288"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r>
                <a:rPr lang="en-US" altLang="zh-CN" sz="1800">
                  <a:latin typeface="Tahoma" panose="020B0604030504040204" pitchFamily="34" charset="0"/>
                  <a:ea typeface="宋体" panose="02010600030101010101" pitchFamily="2" charset="-122"/>
                </a:rPr>
                <a:t>7</a:t>
              </a:r>
            </a:p>
          </p:txBody>
        </p:sp>
        <p:sp>
          <p:nvSpPr>
            <p:cNvPr id="22" name="Line 19"/>
            <p:cNvSpPr>
              <a:spLocks noChangeShapeType="1"/>
            </p:cNvSpPr>
            <p:nvPr/>
          </p:nvSpPr>
          <p:spPr bwMode="auto">
            <a:xfrm flipV="1">
              <a:off x="1728" y="1344"/>
              <a:ext cx="672" cy="33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0"/>
            <p:cNvSpPr>
              <a:spLocks noChangeShapeType="1"/>
            </p:cNvSpPr>
            <p:nvPr/>
          </p:nvSpPr>
          <p:spPr bwMode="auto">
            <a:xfrm>
              <a:off x="1728" y="1680"/>
              <a:ext cx="672" cy="288"/>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1"/>
            <p:cNvSpPr>
              <a:spLocks noChangeShapeType="1"/>
            </p:cNvSpPr>
            <p:nvPr/>
          </p:nvSpPr>
          <p:spPr bwMode="auto">
            <a:xfrm flipV="1">
              <a:off x="2688" y="1776"/>
              <a:ext cx="288" cy="192"/>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2"/>
            <p:cNvSpPr>
              <a:spLocks noChangeShapeType="1"/>
            </p:cNvSpPr>
            <p:nvPr/>
          </p:nvSpPr>
          <p:spPr bwMode="auto">
            <a:xfrm>
              <a:off x="2688" y="2016"/>
              <a:ext cx="288"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3"/>
            <p:cNvSpPr>
              <a:spLocks noChangeShapeType="1"/>
            </p:cNvSpPr>
            <p:nvPr/>
          </p:nvSpPr>
          <p:spPr bwMode="auto">
            <a:xfrm flipV="1">
              <a:off x="2976" y="1776"/>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4"/>
            <p:cNvSpPr>
              <a:spLocks noChangeShapeType="1"/>
            </p:cNvSpPr>
            <p:nvPr/>
          </p:nvSpPr>
          <p:spPr bwMode="auto">
            <a:xfrm flipV="1">
              <a:off x="2976" y="2160"/>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AutoShape 25"/>
            <p:cNvSpPr>
              <a:spLocks noChangeArrowheads="1"/>
            </p:cNvSpPr>
            <p:nvPr/>
          </p:nvSpPr>
          <p:spPr bwMode="auto">
            <a:xfrm>
              <a:off x="4320" y="1632"/>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9" name="AutoShape 26"/>
            <p:cNvSpPr>
              <a:spLocks noChangeArrowheads="1"/>
            </p:cNvSpPr>
            <p:nvPr/>
          </p:nvSpPr>
          <p:spPr bwMode="auto">
            <a:xfrm>
              <a:off x="4320" y="2064"/>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0" name="Line 27"/>
            <p:cNvSpPr>
              <a:spLocks noChangeShapeType="1"/>
            </p:cNvSpPr>
            <p:nvPr/>
          </p:nvSpPr>
          <p:spPr bwMode="auto">
            <a:xfrm flipV="1">
              <a:off x="2688" y="1008"/>
              <a:ext cx="288" cy="192"/>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8"/>
            <p:cNvSpPr>
              <a:spLocks noChangeShapeType="1"/>
            </p:cNvSpPr>
            <p:nvPr/>
          </p:nvSpPr>
          <p:spPr bwMode="auto">
            <a:xfrm>
              <a:off x="2688" y="1248"/>
              <a:ext cx="288"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9"/>
            <p:cNvSpPr>
              <a:spLocks noChangeShapeType="1"/>
            </p:cNvSpPr>
            <p:nvPr/>
          </p:nvSpPr>
          <p:spPr bwMode="auto">
            <a:xfrm flipV="1">
              <a:off x="2976" y="1008"/>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0"/>
            <p:cNvSpPr>
              <a:spLocks noChangeShapeType="1"/>
            </p:cNvSpPr>
            <p:nvPr/>
          </p:nvSpPr>
          <p:spPr bwMode="auto">
            <a:xfrm flipV="1">
              <a:off x="2976" y="1392"/>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AutoShape 31"/>
            <p:cNvSpPr>
              <a:spLocks noChangeArrowheads="1"/>
            </p:cNvSpPr>
            <p:nvPr/>
          </p:nvSpPr>
          <p:spPr bwMode="auto">
            <a:xfrm>
              <a:off x="4320" y="864"/>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5" name="AutoShape 32"/>
            <p:cNvSpPr>
              <a:spLocks noChangeArrowheads="1"/>
            </p:cNvSpPr>
            <p:nvPr/>
          </p:nvSpPr>
          <p:spPr bwMode="auto">
            <a:xfrm>
              <a:off x="4320" y="1296"/>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6" name="Line 33"/>
            <p:cNvSpPr>
              <a:spLocks noChangeShapeType="1"/>
            </p:cNvSpPr>
            <p:nvPr/>
          </p:nvSpPr>
          <p:spPr bwMode="auto">
            <a:xfrm flipV="1">
              <a:off x="2688" y="3312"/>
              <a:ext cx="288" cy="192"/>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4"/>
            <p:cNvSpPr>
              <a:spLocks noChangeShapeType="1"/>
            </p:cNvSpPr>
            <p:nvPr/>
          </p:nvSpPr>
          <p:spPr bwMode="auto">
            <a:xfrm>
              <a:off x="2688" y="3552"/>
              <a:ext cx="288"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5"/>
            <p:cNvSpPr>
              <a:spLocks noChangeShapeType="1"/>
            </p:cNvSpPr>
            <p:nvPr/>
          </p:nvSpPr>
          <p:spPr bwMode="auto">
            <a:xfrm flipV="1">
              <a:off x="2976" y="3312"/>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6"/>
            <p:cNvSpPr>
              <a:spLocks noChangeShapeType="1"/>
            </p:cNvSpPr>
            <p:nvPr/>
          </p:nvSpPr>
          <p:spPr bwMode="auto">
            <a:xfrm flipV="1">
              <a:off x="2976" y="3696"/>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AutoShape 37"/>
            <p:cNvSpPr>
              <a:spLocks noChangeArrowheads="1"/>
            </p:cNvSpPr>
            <p:nvPr/>
          </p:nvSpPr>
          <p:spPr bwMode="auto">
            <a:xfrm>
              <a:off x="4320" y="3168"/>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1" name="AutoShape 38"/>
            <p:cNvSpPr>
              <a:spLocks noChangeArrowheads="1"/>
            </p:cNvSpPr>
            <p:nvPr/>
          </p:nvSpPr>
          <p:spPr bwMode="auto">
            <a:xfrm>
              <a:off x="4320" y="3600"/>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2" name="Line 39"/>
            <p:cNvSpPr>
              <a:spLocks noChangeShapeType="1"/>
            </p:cNvSpPr>
            <p:nvPr/>
          </p:nvSpPr>
          <p:spPr bwMode="auto">
            <a:xfrm flipV="1">
              <a:off x="2688" y="2544"/>
              <a:ext cx="288" cy="192"/>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ShapeType="1"/>
            </p:cNvSpPr>
            <p:nvPr/>
          </p:nvSpPr>
          <p:spPr bwMode="auto">
            <a:xfrm>
              <a:off x="2688" y="2784"/>
              <a:ext cx="288" cy="144"/>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ShapeType="1"/>
            </p:cNvSpPr>
            <p:nvPr/>
          </p:nvSpPr>
          <p:spPr bwMode="auto">
            <a:xfrm flipV="1">
              <a:off x="2976" y="2544"/>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ShapeType="1"/>
            </p:cNvSpPr>
            <p:nvPr/>
          </p:nvSpPr>
          <p:spPr bwMode="auto">
            <a:xfrm flipV="1">
              <a:off x="2976" y="2928"/>
              <a:ext cx="1392" cy="0"/>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AutoShape 43"/>
            <p:cNvSpPr>
              <a:spLocks noChangeArrowheads="1"/>
            </p:cNvSpPr>
            <p:nvPr/>
          </p:nvSpPr>
          <p:spPr bwMode="auto">
            <a:xfrm>
              <a:off x="4320" y="2400"/>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7" name="AutoShape 44"/>
            <p:cNvSpPr>
              <a:spLocks noChangeArrowheads="1"/>
            </p:cNvSpPr>
            <p:nvPr/>
          </p:nvSpPr>
          <p:spPr bwMode="auto">
            <a:xfrm>
              <a:off x="4320" y="2832"/>
              <a:ext cx="240" cy="192"/>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48" name="Line 45"/>
            <p:cNvSpPr>
              <a:spLocks noChangeShapeType="1"/>
            </p:cNvSpPr>
            <p:nvPr/>
          </p:nvSpPr>
          <p:spPr bwMode="auto">
            <a:xfrm flipV="1">
              <a:off x="1728" y="2784"/>
              <a:ext cx="672" cy="33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6"/>
            <p:cNvSpPr>
              <a:spLocks noChangeShapeType="1"/>
            </p:cNvSpPr>
            <p:nvPr/>
          </p:nvSpPr>
          <p:spPr bwMode="auto">
            <a:xfrm>
              <a:off x="1728" y="3120"/>
              <a:ext cx="672" cy="288"/>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7"/>
            <p:cNvSpPr>
              <a:spLocks noChangeShapeType="1"/>
            </p:cNvSpPr>
            <p:nvPr/>
          </p:nvSpPr>
          <p:spPr bwMode="auto">
            <a:xfrm flipV="1">
              <a:off x="1008" y="1680"/>
              <a:ext cx="528" cy="672"/>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8"/>
            <p:cNvSpPr>
              <a:spLocks noChangeShapeType="1"/>
            </p:cNvSpPr>
            <p:nvPr/>
          </p:nvSpPr>
          <p:spPr bwMode="auto">
            <a:xfrm>
              <a:off x="1008" y="2352"/>
              <a:ext cx="528" cy="816"/>
            </a:xfrm>
            <a:prstGeom prst="line">
              <a:avLst/>
            </a:prstGeom>
            <a:noFill/>
            <a:ln w="28575">
              <a:solidFill>
                <a:schemeClr val="accent1">
                  <a:lumMod val="7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2" name="Object 49"/>
            <p:cNvGraphicFramePr>
              <a:graphicFrameLocks noChangeAspect="1"/>
            </p:cNvGraphicFramePr>
            <p:nvPr>
              <p:extLst>
                <p:ext uri="{D42A27DB-BD31-4B8C-83A1-F6EECF244321}">
                  <p14:modId xmlns:p14="http://schemas.microsoft.com/office/powerpoint/2010/main" val="722693686"/>
                </p:ext>
              </p:extLst>
            </p:nvPr>
          </p:nvGraphicFramePr>
          <p:xfrm>
            <a:off x="1138" y="2063"/>
            <a:ext cx="912" cy="268"/>
          </p:xfrm>
          <a:graphic>
            <a:graphicData uri="http://schemas.openxmlformats.org/presentationml/2006/ole">
              <mc:AlternateContent xmlns:mc="http://schemas.openxmlformats.org/markup-compatibility/2006">
                <mc:Choice xmlns:v="urn:schemas-microsoft-com:vml" Requires="v">
                  <p:oleObj spid="_x0000_s16393" name="Equation" r:id="rId3" imgW="647700" imgH="190500" progId="Equation.DSMT4">
                    <p:embed/>
                  </p:oleObj>
                </mc:Choice>
                <mc:Fallback>
                  <p:oleObj name="Equation" r:id="rId3" imgW="647700" imgH="190500" progId="Equation.DSMT4">
                    <p:embed/>
                    <p:pic>
                      <p:nvPicPr>
                        <p:cNvPr id="41001"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 y="2063"/>
                          <a:ext cx="912"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0"/>
            <p:cNvGraphicFramePr>
              <a:graphicFrameLocks noChangeAspect="1"/>
            </p:cNvGraphicFramePr>
            <p:nvPr>
              <p:extLst>
                <p:ext uri="{D42A27DB-BD31-4B8C-83A1-F6EECF244321}">
                  <p14:modId xmlns:p14="http://schemas.microsoft.com/office/powerpoint/2010/main" val="2217977644"/>
                </p:ext>
              </p:extLst>
            </p:nvPr>
          </p:nvGraphicFramePr>
          <p:xfrm>
            <a:off x="1108" y="2418"/>
            <a:ext cx="930" cy="268"/>
          </p:xfrm>
          <a:graphic>
            <a:graphicData uri="http://schemas.openxmlformats.org/presentationml/2006/ole">
              <mc:AlternateContent xmlns:mc="http://schemas.openxmlformats.org/markup-compatibility/2006">
                <mc:Choice xmlns:v="urn:schemas-microsoft-com:vml" Requires="v">
                  <p:oleObj spid="_x0000_s16394" name="Equation" r:id="rId5" imgW="660113" imgH="190417" progId="Equation.DSMT4">
                    <p:embed/>
                  </p:oleObj>
                </mc:Choice>
                <mc:Fallback>
                  <p:oleObj name="Equation" r:id="rId5" imgW="660113" imgH="190417" progId="Equation.DSMT4">
                    <p:embed/>
                    <p:pic>
                      <p:nvPicPr>
                        <p:cNvPr id="41002"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 y="2418"/>
                          <a:ext cx="930"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51"/>
            <p:cNvSpPr txBox="1">
              <a:spLocks noChangeArrowheads="1"/>
            </p:cNvSpPr>
            <p:nvPr/>
          </p:nvSpPr>
          <p:spPr bwMode="auto">
            <a:xfrm>
              <a:off x="1391" y="2723"/>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accent6">
                      <a:lumMod val="75000"/>
                    </a:schemeClr>
                  </a:solidFill>
                  <a:latin typeface="Tahoma" panose="020B0604030504040204" pitchFamily="34" charset="0"/>
                  <a:ea typeface="宋体" panose="02010600030101010101" pitchFamily="2" charset="-122"/>
                </a:rPr>
                <a:t>70.52</a:t>
              </a:r>
            </a:p>
          </p:txBody>
        </p:sp>
        <p:sp>
          <p:nvSpPr>
            <p:cNvPr id="55" name="Text Box 52"/>
            <p:cNvSpPr txBox="1">
              <a:spLocks noChangeArrowheads="1"/>
            </p:cNvSpPr>
            <p:nvPr/>
          </p:nvSpPr>
          <p:spPr bwMode="auto">
            <a:xfrm>
              <a:off x="1284" y="1253"/>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accent6">
                      <a:lumMod val="75000"/>
                    </a:schemeClr>
                  </a:solidFill>
                  <a:latin typeface="Tahoma" panose="020B0604030504040204" pitchFamily="34" charset="0"/>
                  <a:ea typeface="宋体" panose="02010600030101010101" pitchFamily="2" charset="-122"/>
                </a:rPr>
                <a:t>583.84</a:t>
              </a:r>
            </a:p>
          </p:txBody>
        </p:sp>
        <p:sp>
          <p:nvSpPr>
            <p:cNvPr id="56" name="Text Box 53"/>
            <p:cNvSpPr txBox="1">
              <a:spLocks noChangeArrowheads="1"/>
            </p:cNvSpPr>
            <p:nvPr/>
          </p:nvSpPr>
          <p:spPr bwMode="auto">
            <a:xfrm>
              <a:off x="480" y="1968"/>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rgbClr val="FF0000"/>
                  </a:solidFill>
                  <a:latin typeface="Tahoma" panose="020B0604030504040204" pitchFamily="34" charset="0"/>
                  <a:ea typeface="宋体" panose="02010600030101010101" pitchFamily="2" charset="-122"/>
                </a:rPr>
                <a:t>388.78</a:t>
              </a:r>
            </a:p>
          </p:txBody>
        </p:sp>
        <p:sp>
          <p:nvSpPr>
            <p:cNvPr id="57" name="Text Box 54"/>
            <p:cNvSpPr txBox="1">
              <a:spLocks noChangeArrowheads="1"/>
            </p:cNvSpPr>
            <p:nvPr/>
          </p:nvSpPr>
          <p:spPr bwMode="auto">
            <a:xfrm rot="-1817502">
              <a:off x="1824" y="1248"/>
              <a:ext cx="6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dirty="0">
                  <a:solidFill>
                    <a:srgbClr val="0000FF"/>
                  </a:solidFill>
                  <a:latin typeface="Tahoma" panose="020B0604030504040204" pitchFamily="34" charset="0"/>
                  <a:ea typeface="宋体" panose="02010600030101010101" pitchFamily="2" charset="-122"/>
                </a:rPr>
                <a:t>建大厂</a:t>
              </a:r>
            </a:p>
          </p:txBody>
        </p:sp>
        <p:sp>
          <p:nvSpPr>
            <p:cNvPr id="58" name="Text Box 55"/>
            <p:cNvSpPr txBox="1">
              <a:spLocks noChangeArrowheads="1"/>
            </p:cNvSpPr>
            <p:nvPr/>
          </p:nvSpPr>
          <p:spPr bwMode="auto">
            <a:xfrm rot="-1817502">
              <a:off x="1824" y="2663"/>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rgbClr val="0000FF"/>
                  </a:solidFill>
                  <a:latin typeface="Tahoma" panose="020B0604030504040204" pitchFamily="34" charset="0"/>
                  <a:ea typeface="宋体" panose="02010600030101010101" pitchFamily="2" charset="-122"/>
                </a:rPr>
                <a:t>建大厂</a:t>
              </a:r>
            </a:p>
          </p:txBody>
        </p:sp>
        <p:sp>
          <p:nvSpPr>
            <p:cNvPr id="59" name="Text Box 56"/>
            <p:cNvSpPr txBox="1">
              <a:spLocks noChangeArrowheads="1"/>
            </p:cNvSpPr>
            <p:nvPr/>
          </p:nvSpPr>
          <p:spPr bwMode="auto">
            <a:xfrm rot="1392010">
              <a:off x="1783" y="1831"/>
              <a:ext cx="7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dirty="0">
                  <a:solidFill>
                    <a:srgbClr val="0000FF"/>
                  </a:solidFill>
                  <a:latin typeface="Tahoma" panose="020B0604030504040204" pitchFamily="34" charset="0"/>
                  <a:ea typeface="宋体" panose="02010600030101010101" pitchFamily="2" charset="-122"/>
                </a:rPr>
                <a:t>建小厂</a:t>
              </a:r>
            </a:p>
          </p:txBody>
        </p:sp>
        <p:sp>
          <p:nvSpPr>
            <p:cNvPr id="60" name="Text Box 57"/>
            <p:cNvSpPr txBox="1">
              <a:spLocks noChangeArrowheads="1"/>
            </p:cNvSpPr>
            <p:nvPr/>
          </p:nvSpPr>
          <p:spPr bwMode="auto">
            <a:xfrm rot="1392010">
              <a:off x="1824" y="3369"/>
              <a:ext cx="7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rgbClr val="0000FF"/>
                  </a:solidFill>
                  <a:latin typeface="Tahoma" panose="020B0604030504040204" pitchFamily="34" charset="0"/>
                  <a:ea typeface="宋体" panose="02010600030101010101" pitchFamily="2" charset="-122"/>
                </a:rPr>
                <a:t>建小厂</a:t>
              </a:r>
            </a:p>
          </p:txBody>
        </p:sp>
        <p:sp>
          <p:nvSpPr>
            <p:cNvPr id="61" name="Rectangle 58"/>
            <p:cNvSpPr>
              <a:spLocks noChangeArrowheads="1"/>
            </p:cNvSpPr>
            <p:nvPr/>
          </p:nvSpPr>
          <p:spPr bwMode="auto">
            <a:xfrm rot="1226511">
              <a:off x="2208" y="1776"/>
              <a:ext cx="288" cy="288"/>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400" b="1" dirty="0">
                  <a:solidFill>
                    <a:srgbClr val="FF0000"/>
                  </a:solidFill>
                  <a:latin typeface="Times New Roman" pitchFamily="18" charset="0"/>
                </a:rPr>
                <a:t>||</a:t>
              </a:r>
              <a:endParaRPr kumimoji="1" lang="en-US" altLang="zh-CN" sz="2400" b="1" dirty="0">
                <a:solidFill>
                  <a:srgbClr val="FF0000"/>
                </a:solidFill>
                <a:effectLst>
                  <a:outerShdw blurRad="38100" dist="38100" dir="2700000" algn="tl">
                    <a:srgbClr val="000000"/>
                  </a:outerShdw>
                </a:effectLst>
                <a:latin typeface="Times New Roman" pitchFamily="18" charset="0"/>
              </a:endParaRPr>
            </a:p>
          </p:txBody>
        </p:sp>
        <p:sp>
          <p:nvSpPr>
            <p:cNvPr id="62" name="Rectangle 59"/>
            <p:cNvSpPr>
              <a:spLocks noChangeArrowheads="1"/>
            </p:cNvSpPr>
            <p:nvPr/>
          </p:nvSpPr>
          <p:spPr bwMode="auto">
            <a:xfrm rot="-1322661">
              <a:off x="2208" y="2640"/>
              <a:ext cx="288" cy="288"/>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400" b="1" dirty="0">
                  <a:solidFill>
                    <a:srgbClr val="FF0000"/>
                  </a:solidFill>
                  <a:latin typeface="Times New Roman" pitchFamily="18" charset="0"/>
                </a:rPr>
                <a:t>||</a:t>
              </a:r>
              <a:endParaRPr kumimoji="1" lang="en-US" altLang="zh-CN" sz="2400" b="1" dirty="0">
                <a:solidFill>
                  <a:srgbClr val="FF0000"/>
                </a:solidFill>
                <a:effectLst>
                  <a:outerShdw blurRad="38100" dist="38100" dir="2700000" algn="tl">
                    <a:srgbClr val="000000"/>
                  </a:outerShdw>
                </a:effectLst>
                <a:latin typeface="Times New Roman" pitchFamily="18" charset="0"/>
              </a:endParaRPr>
            </a:p>
          </p:txBody>
        </p:sp>
        <p:sp>
          <p:nvSpPr>
            <p:cNvPr id="63" name="Text Box 60"/>
            <p:cNvSpPr txBox="1">
              <a:spLocks noChangeArrowheads="1"/>
            </p:cNvSpPr>
            <p:nvPr/>
          </p:nvSpPr>
          <p:spPr bwMode="auto">
            <a:xfrm>
              <a:off x="2256" y="235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accent6">
                      <a:lumMod val="75000"/>
                    </a:schemeClr>
                  </a:solidFill>
                  <a:latin typeface="Tahoma" panose="020B0604030504040204" pitchFamily="34" charset="0"/>
                  <a:ea typeface="宋体" panose="02010600030101010101" pitchFamily="2" charset="-122"/>
                </a:rPr>
                <a:t>-57.92</a:t>
              </a:r>
            </a:p>
          </p:txBody>
        </p:sp>
        <p:sp>
          <p:nvSpPr>
            <p:cNvPr id="64" name="Text Box 61"/>
            <p:cNvSpPr txBox="1">
              <a:spLocks noChangeArrowheads="1"/>
            </p:cNvSpPr>
            <p:nvPr/>
          </p:nvSpPr>
          <p:spPr bwMode="auto">
            <a:xfrm>
              <a:off x="2256" y="302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accent6">
                      <a:lumMod val="75000"/>
                    </a:schemeClr>
                  </a:solidFill>
                  <a:latin typeface="Tahoma" panose="020B0604030504040204" pitchFamily="34" charset="0"/>
                  <a:ea typeface="宋体" panose="02010600030101010101" pitchFamily="2" charset="-122"/>
                </a:rPr>
                <a:t>70.52</a:t>
              </a:r>
            </a:p>
          </p:txBody>
        </p:sp>
        <p:sp>
          <p:nvSpPr>
            <p:cNvPr id="65" name="Text Box 62"/>
            <p:cNvSpPr txBox="1">
              <a:spLocks noChangeArrowheads="1"/>
            </p:cNvSpPr>
            <p:nvPr/>
          </p:nvSpPr>
          <p:spPr bwMode="auto">
            <a:xfrm>
              <a:off x="2304" y="158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accent6">
                      <a:lumMod val="75000"/>
                    </a:schemeClr>
                  </a:solidFill>
                  <a:latin typeface="Tahoma" panose="020B0604030504040204" pitchFamily="34" charset="0"/>
                  <a:ea typeface="宋体" panose="02010600030101010101" pitchFamily="2" charset="-122"/>
                </a:rPr>
                <a:t>230.96</a:t>
              </a:r>
            </a:p>
          </p:txBody>
        </p:sp>
        <p:sp>
          <p:nvSpPr>
            <p:cNvPr id="66" name="Text Box 63"/>
            <p:cNvSpPr txBox="1">
              <a:spLocks noChangeArrowheads="1"/>
            </p:cNvSpPr>
            <p:nvPr/>
          </p:nvSpPr>
          <p:spPr bwMode="auto">
            <a:xfrm>
              <a:off x="2256" y="86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accent6">
                      <a:lumMod val="75000"/>
                    </a:schemeClr>
                  </a:solidFill>
                  <a:latin typeface="Tahoma" panose="020B0604030504040204" pitchFamily="34" charset="0"/>
                  <a:ea typeface="宋体" panose="02010600030101010101" pitchFamily="2" charset="-122"/>
                </a:rPr>
                <a:t>583.84</a:t>
              </a:r>
            </a:p>
          </p:txBody>
        </p:sp>
        <p:graphicFrame>
          <p:nvGraphicFramePr>
            <p:cNvPr id="67" name="Object 64"/>
            <p:cNvGraphicFramePr>
              <a:graphicFrameLocks noChangeAspect="1"/>
            </p:cNvGraphicFramePr>
            <p:nvPr/>
          </p:nvGraphicFramePr>
          <p:xfrm>
            <a:off x="2966" y="768"/>
            <a:ext cx="1306" cy="268"/>
          </p:xfrm>
          <a:graphic>
            <a:graphicData uri="http://schemas.openxmlformats.org/presentationml/2006/ole">
              <mc:AlternateContent xmlns:mc="http://schemas.openxmlformats.org/markup-compatibility/2006">
                <mc:Choice xmlns:v="urn:schemas-microsoft-com:vml" Requires="v">
                  <p:oleObj spid="_x0000_s16395" name="Equation" r:id="rId7" imgW="927100" imgH="190500" progId="Equation.DSMT4">
                    <p:embed/>
                  </p:oleObj>
                </mc:Choice>
                <mc:Fallback>
                  <p:oleObj name="Equation" r:id="rId7" imgW="927100" imgH="190500" progId="Equation.DSMT4">
                    <p:embed/>
                    <p:pic>
                      <p:nvPicPr>
                        <p:cNvPr id="41016"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6" y="768"/>
                          <a:ext cx="1306"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65"/>
            <p:cNvGraphicFramePr>
              <a:graphicFrameLocks noChangeAspect="1"/>
            </p:cNvGraphicFramePr>
            <p:nvPr/>
          </p:nvGraphicFramePr>
          <p:xfrm>
            <a:off x="2967" y="1152"/>
            <a:ext cx="1324" cy="268"/>
          </p:xfrm>
          <a:graphic>
            <a:graphicData uri="http://schemas.openxmlformats.org/presentationml/2006/ole">
              <mc:AlternateContent xmlns:mc="http://schemas.openxmlformats.org/markup-compatibility/2006">
                <mc:Choice xmlns:v="urn:schemas-microsoft-com:vml" Requires="v">
                  <p:oleObj spid="_x0000_s16396" name="Equation" r:id="rId9" imgW="939392" imgH="190417" progId="Equation.DSMT4">
                    <p:embed/>
                  </p:oleObj>
                </mc:Choice>
                <mc:Fallback>
                  <p:oleObj name="Equation" r:id="rId9" imgW="939392" imgH="190417" progId="Equation.DSMT4">
                    <p:embed/>
                    <p:pic>
                      <p:nvPicPr>
                        <p:cNvPr id="41017"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 y="1152"/>
                          <a:ext cx="132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66"/>
            <p:cNvGraphicFramePr>
              <a:graphicFrameLocks noChangeAspect="1"/>
            </p:cNvGraphicFramePr>
            <p:nvPr/>
          </p:nvGraphicFramePr>
          <p:xfrm>
            <a:off x="2975" y="1536"/>
            <a:ext cx="1306" cy="268"/>
          </p:xfrm>
          <a:graphic>
            <a:graphicData uri="http://schemas.openxmlformats.org/presentationml/2006/ole">
              <mc:AlternateContent xmlns:mc="http://schemas.openxmlformats.org/markup-compatibility/2006">
                <mc:Choice xmlns:v="urn:schemas-microsoft-com:vml" Requires="v">
                  <p:oleObj spid="_x0000_s16397" name="Equation" r:id="rId11" imgW="927100" imgH="190500" progId="Equation.DSMT4">
                    <p:embed/>
                  </p:oleObj>
                </mc:Choice>
                <mc:Fallback>
                  <p:oleObj name="Equation" r:id="rId11" imgW="927100" imgH="190500" progId="Equation.DSMT4">
                    <p:embed/>
                    <p:pic>
                      <p:nvPicPr>
                        <p:cNvPr id="41018"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5" y="1536"/>
                          <a:ext cx="1306"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67"/>
            <p:cNvGraphicFramePr>
              <a:graphicFrameLocks noChangeAspect="1"/>
            </p:cNvGraphicFramePr>
            <p:nvPr/>
          </p:nvGraphicFramePr>
          <p:xfrm>
            <a:off x="2976" y="1920"/>
            <a:ext cx="1324" cy="268"/>
          </p:xfrm>
          <a:graphic>
            <a:graphicData uri="http://schemas.openxmlformats.org/presentationml/2006/ole">
              <mc:AlternateContent xmlns:mc="http://schemas.openxmlformats.org/markup-compatibility/2006">
                <mc:Choice xmlns:v="urn:schemas-microsoft-com:vml" Requires="v">
                  <p:oleObj spid="_x0000_s16398" name="Equation" r:id="rId13" imgW="939392" imgH="190417" progId="Equation.DSMT4">
                    <p:embed/>
                  </p:oleObj>
                </mc:Choice>
                <mc:Fallback>
                  <p:oleObj name="Equation" r:id="rId13" imgW="939392" imgH="190417" progId="Equation.DSMT4">
                    <p:embed/>
                    <p:pic>
                      <p:nvPicPr>
                        <p:cNvPr id="41019" name="Object 6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6" y="1920"/>
                          <a:ext cx="132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8"/>
            <p:cNvGraphicFramePr>
              <a:graphicFrameLocks noChangeAspect="1"/>
            </p:cNvGraphicFramePr>
            <p:nvPr/>
          </p:nvGraphicFramePr>
          <p:xfrm>
            <a:off x="2976" y="2276"/>
            <a:ext cx="1324" cy="268"/>
          </p:xfrm>
          <a:graphic>
            <a:graphicData uri="http://schemas.openxmlformats.org/presentationml/2006/ole">
              <mc:AlternateContent xmlns:mc="http://schemas.openxmlformats.org/markup-compatibility/2006">
                <mc:Choice xmlns:v="urn:schemas-microsoft-com:vml" Requires="v">
                  <p:oleObj spid="_x0000_s16399" name="Equation" r:id="rId15" imgW="939392" imgH="190417" progId="Equation.DSMT4">
                    <p:embed/>
                  </p:oleObj>
                </mc:Choice>
                <mc:Fallback>
                  <p:oleObj name="Equation" r:id="rId15" imgW="939392" imgH="190417" progId="Equation.DSMT4">
                    <p:embed/>
                    <p:pic>
                      <p:nvPicPr>
                        <p:cNvPr id="41020" name="Object 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6" y="2276"/>
                          <a:ext cx="132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69"/>
            <p:cNvGraphicFramePr>
              <a:graphicFrameLocks noChangeAspect="1"/>
            </p:cNvGraphicFramePr>
            <p:nvPr/>
          </p:nvGraphicFramePr>
          <p:xfrm>
            <a:off x="2977" y="2660"/>
            <a:ext cx="1342" cy="268"/>
          </p:xfrm>
          <a:graphic>
            <a:graphicData uri="http://schemas.openxmlformats.org/presentationml/2006/ole">
              <mc:AlternateContent xmlns:mc="http://schemas.openxmlformats.org/markup-compatibility/2006">
                <mc:Choice xmlns:v="urn:schemas-microsoft-com:vml" Requires="v">
                  <p:oleObj spid="_x0000_s16400" name="Equation" r:id="rId17" imgW="952087" imgH="190417" progId="Equation.DSMT4">
                    <p:embed/>
                  </p:oleObj>
                </mc:Choice>
                <mc:Fallback>
                  <p:oleObj name="Equation" r:id="rId17" imgW="952087" imgH="190417" progId="Equation.DSMT4">
                    <p:embed/>
                    <p:pic>
                      <p:nvPicPr>
                        <p:cNvPr id="41021" name="Object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77" y="2660"/>
                          <a:ext cx="1342"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70"/>
            <p:cNvGraphicFramePr>
              <a:graphicFrameLocks noChangeAspect="1"/>
            </p:cNvGraphicFramePr>
            <p:nvPr/>
          </p:nvGraphicFramePr>
          <p:xfrm>
            <a:off x="2977" y="3044"/>
            <a:ext cx="1324" cy="268"/>
          </p:xfrm>
          <a:graphic>
            <a:graphicData uri="http://schemas.openxmlformats.org/presentationml/2006/ole">
              <mc:AlternateContent xmlns:mc="http://schemas.openxmlformats.org/markup-compatibility/2006">
                <mc:Choice xmlns:v="urn:schemas-microsoft-com:vml" Requires="v">
                  <p:oleObj spid="_x0000_s16401" name="Equation" r:id="rId19" imgW="939392" imgH="190417" progId="Equation.DSMT4">
                    <p:embed/>
                  </p:oleObj>
                </mc:Choice>
                <mc:Fallback>
                  <p:oleObj name="Equation" r:id="rId19" imgW="939392" imgH="190417" progId="Equation.DSMT4">
                    <p:embed/>
                    <p:pic>
                      <p:nvPicPr>
                        <p:cNvPr id="41022" name="Object 7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7" y="3044"/>
                          <a:ext cx="132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71"/>
            <p:cNvGraphicFramePr>
              <a:graphicFrameLocks noChangeAspect="1"/>
            </p:cNvGraphicFramePr>
            <p:nvPr/>
          </p:nvGraphicFramePr>
          <p:xfrm>
            <a:off x="2978" y="3428"/>
            <a:ext cx="1342" cy="268"/>
          </p:xfrm>
          <a:graphic>
            <a:graphicData uri="http://schemas.openxmlformats.org/presentationml/2006/ole">
              <mc:AlternateContent xmlns:mc="http://schemas.openxmlformats.org/markup-compatibility/2006">
                <mc:Choice xmlns:v="urn:schemas-microsoft-com:vml" Requires="v">
                  <p:oleObj spid="_x0000_s16402" name="Equation" r:id="rId21" imgW="952087" imgH="190417" progId="Equation.DSMT4">
                    <p:embed/>
                  </p:oleObj>
                </mc:Choice>
                <mc:Fallback>
                  <p:oleObj name="Equation" r:id="rId21" imgW="952087" imgH="190417" progId="Equation.DSMT4">
                    <p:embed/>
                    <p:pic>
                      <p:nvPicPr>
                        <p:cNvPr id="41023" name="Object 7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8" y="3428"/>
                          <a:ext cx="1342"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 name="Text Box 72"/>
            <p:cNvSpPr txBox="1">
              <a:spLocks noChangeArrowheads="1"/>
            </p:cNvSpPr>
            <p:nvPr/>
          </p:nvSpPr>
          <p:spPr bwMode="auto">
            <a:xfrm>
              <a:off x="4608" y="86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dirty="0">
                  <a:solidFill>
                    <a:schemeClr val="tx1">
                      <a:lumMod val="75000"/>
                      <a:lumOff val="25000"/>
                    </a:schemeClr>
                  </a:solidFill>
                  <a:latin typeface="Tahoma" panose="020B0604030504040204" pitchFamily="34" charset="0"/>
                  <a:ea typeface="宋体" panose="02010600030101010101" pitchFamily="2" charset="-122"/>
                </a:rPr>
                <a:t>100</a:t>
              </a:r>
            </a:p>
          </p:txBody>
        </p:sp>
        <p:sp>
          <p:nvSpPr>
            <p:cNvPr id="76" name="Text Box 73"/>
            <p:cNvSpPr txBox="1">
              <a:spLocks noChangeArrowheads="1"/>
            </p:cNvSpPr>
            <p:nvPr/>
          </p:nvSpPr>
          <p:spPr bwMode="auto">
            <a:xfrm>
              <a:off x="4608" y="1248"/>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latin typeface="Tahoma" panose="020B0604030504040204" pitchFamily="34" charset="0"/>
                  <a:ea typeface="宋体" panose="02010600030101010101" pitchFamily="2" charset="-122"/>
                </a:rPr>
                <a:t>－</a:t>
              </a:r>
              <a:r>
                <a:rPr lang="en-US" altLang="zh-CN" sz="1800">
                  <a:solidFill>
                    <a:schemeClr val="tx1">
                      <a:lumMod val="75000"/>
                      <a:lumOff val="25000"/>
                    </a:schemeClr>
                  </a:solidFill>
                  <a:latin typeface="Tahoma" panose="020B0604030504040204" pitchFamily="34" charset="0"/>
                  <a:ea typeface="宋体" panose="02010600030101010101" pitchFamily="2" charset="-122"/>
                </a:rPr>
                <a:t>20</a:t>
              </a:r>
            </a:p>
          </p:txBody>
        </p:sp>
        <p:sp>
          <p:nvSpPr>
            <p:cNvPr id="77" name="Text Box 74"/>
            <p:cNvSpPr txBox="1">
              <a:spLocks noChangeArrowheads="1"/>
            </p:cNvSpPr>
            <p:nvPr/>
          </p:nvSpPr>
          <p:spPr bwMode="auto">
            <a:xfrm>
              <a:off x="4608" y="163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latin typeface="Tahoma" panose="020B0604030504040204" pitchFamily="34" charset="0"/>
                  <a:ea typeface="宋体" panose="02010600030101010101" pitchFamily="2" charset="-122"/>
                </a:rPr>
                <a:t>40</a:t>
              </a:r>
            </a:p>
          </p:txBody>
        </p:sp>
        <p:sp>
          <p:nvSpPr>
            <p:cNvPr id="78" name="Text Box 75"/>
            <p:cNvSpPr txBox="1">
              <a:spLocks noChangeArrowheads="1"/>
            </p:cNvSpPr>
            <p:nvPr/>
          </p:nvSpPr>
          <p:spPr bwMode="auto">
            <a:xfrm>
              <a:off x="4608" y="2025"/>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latin typeface="Tahoma" panose="020B0604030504040204" pitchFamily="34" charset="0"/>
                  <a:ea typeface="宋体" panose="02010600030101010101" pitchFamily="2" charset="-122"/>
                </a:rPr>
                <a:t>10</a:t>
              </a:r>
            </a:p>
          </p:txBody>
        </p:sp>
        <p:sp>
          <p:nvSpPr>
            <p:cNvPr id="79" name="Text Box 76"/>
            <p:cNvSpPr txBox="1">
              <a:spLocks noChangeArrowheads="1"/>
            </p:cNvSpPr>
            <p:nvPr/>
          </p:nvSpPr>
          <p:spPr bwMode="auto">
            <a:xfrm>
              <a:off x="4608" y="2448"/>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latin typeface="Tahoma" panose="020B0604030504040204" pitchFamily="34" charset="0"/>
                  <a:ea typeface="宋体" panose="02010600030101010101" pitchFamily="2" charset="-122"/>
                </a:rPr>
                <a:t>100</a:t>
              </a:r>
            </a:p>
          </p:txBody>
        </p:sp>
        <p:sp>
          <p:nvSpPr>
            <p:cNvPr id="80" name="Text Box 77"/>
            <p:cNvSpPr txBox="1">
              <a:spLocks noChangeArrowheads="1"/>
            </p:cNvSpPr>
            <p:nvPr/>
          </p:nvSpPr>
          <p:spPr bwMode="auto">
            <a:xfrm>
              <a:off x="4608" y="2832"/>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zh-CN" altLang="en-US" sz="1800">
                  <a:solidFill>
                    <a:schemeClr val="tx1">
                      <a:lumMod val="75000"/>
                      <a:lumOff val="25000"/>
                    </a:schemeClr>
                  </a:solidFill>
                  <a:latin typeface="Tahoma" panose="020B0604030504040204" pitchFamily="34" charset="0"/>
                  <a:ea typeface="宋体" panose="02010600030101010101" pitchFamily="2" charset="-122"/>
                </a:rPr>
                <a:t>－</a:t>
              </a:r>
              <a:r>
                <a:rPr lang="en-US" altLang="zh-CN" sz="1800">
                  <a:solidFill>
                    <a:schemeClr val="tx1">
                      <a:lumMod val="75000"/>
                      <a:lumOff val="25000"/>
                    </a:schemeClr>
                  </a:solidFill>
                  <a:latin typeface="Tahoma" panose="020B0604030504040204" pitchFamily="34" charset="0"/>
                  <a:ea typeface="宋体" panose="02010600030101010101" pitchFamily="2" charset="-122"/>
                </a:rPr>
                <a:t>20</a:t>
              </a:r>
            </a:p>
          </p:txBody>
        </p:sp>
        <p:sp>
          <p:nvSpPr>
            <p:cNvPr id="81" name="Text Box 78"/>
            <p:cNvSpPr txBox="1">
              <a:spLocks noChangeArrowheads="1"/>
            </p:cNvSpPr>
            <p:nvPr/>
          </p:nvSpPr>
          <p:spPr bwMode="auto">
            <a:xfrm>
              <a:off x="4608" y="3216"/>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latin typeface="Tahoma" panose="020B0604030504040204" pitchFamily="34" charset="0"/>
                  <a:ea typeface="宋体" panose="02010600030101010101" pitchFamily="2" charset="-122"/>
                </a:rPr>
                <a:t>40</a:t>
              </a:r>
            </a:p>
          </p:txBody>
        </p:sp>
        <p:sp>
          <p:nvSpPr>
            <p:cNvPr id="82" name="Text Box 79"/>
            <p:cNvSpPr txBox="1">
              <a:spLocks noChangeArrowheads="1"/>
            </p:cNvSpPr>
            <p:nvPr/>
          </p:nvSpPr>
          <p:spPr bwMode="auto">
            <a:xfrm>
              <a:off x="4608" y="3609"/>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eaLnBrk="1" hangingPunct="1">
                <a:spcBef>
                  <a:spcPct val="50000"/>
                </a:spcBef>
                <a:buClrTx/>
                <a:buFontTx/>
                <a:buNone/>
              </a:pPr>
              <a:r>
                <a:rPr lang="en-US" altLang="zh-CN" sz="1800">
                  <a:solidFill>
                    <a:schemeClr val="tx1">
                      <a:lumMod val="75000"/>
                      <a:lumOff val="25000"/>
                    </a:schemeClr>
                  </a:solidFill>
                  <a:latin typeface="Tahoma" panose="020B0604030504040204" pitchFamily="34" charset="0"/>
                  <a:ea typeface="宋体" panose="02010600030101010101" pitchFamily="2" charset="-122"/>
                </a:rPr>
                <a:t>10</a:t>
              </a:r>
            </a:p>
          </p:txBody>
        </p:sp>
      </p:grpSp>
      <p:sp>
        <p:nvSpPr>
          <p:cNvPr id="83" name="文本占位符 1">
            <a:extLst>
              <a:ext uri="{FF2B5EF4-FFF2-40B4-BE49-F238E27FC236}">
                <a16:creationId xmlns:a16="http://schemas.microsoft.com/office/drawing/2014/main" id="{715876ED-9CE5-46C2-B1E6-05A9C9443AEA}"/>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11856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1752600" y="911179"/>
            <a:ext cx="853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chemeClr val="tx1"/>
                </a:solidFill>
                <a:latin typeface="黑体" panose="02010609060101010101" pitchFamily="49" charset="-122"/>
              </a:rPr>
              <a:t>（</a:t>
            </a:r>
            <a:r>
              <a:rPr kumimoji="1" lang="en-US" altLang="zh-CN" sz="2400" b="0" dirty="0">
                <a:solidFill>
                  <a:schemeClr val="tx1"/>
                </a:solidFill>
                <a:latin typeface="黑体" panose="02010609060101010101" pitchFamily="49" charset="-122"/>
              </a:rPr>
              <a:t>1</a:t>
            </a:r>
            <a:r>
              <a:rPr kumimoji="1" lang="zh-CN" altLang="en-US" sz="2400" b="0" dirty="0">
                <a:solidFill>
                  <a:schemeClr val="tx1"/>
                </a:solidFill>
                <a:latin typeface="黑体" panose="02010609060101010101" pitchFamily="49" charset="-122"/>
              </a:rPr>
              <a:t>）预报产品销路好时，两方案的期望损益值为：</a:t>
            </a:r>
          </a:p>
        </p:txBody>
      </p:sp>
      <p:sp>
        <p:nvSpPr>
          <p:cNvPr id="12" name="Rectangle 3"/>
          <p:cNvSpPr>
            <a:spLocks noChangeArrowheads="1"/>
          </p:cNvSpPr>
          <p:nvPr/>
        </p:nvSpPr>
        <p:spPr bwMode="auto">
          <a:xfrm>
            <a:off x="2028825" y="1509615"/>
            <a:ext cx="7829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E(A1)=0.9032*100*10+(-20)*10*0.0968-300=583.84</a:t>
            </a:r>
            <a:r>
              <a:rPr kumimoji="1" lang="zh-CN" altLang="en-US" sz="2400" b="0" dirty="0">
                <a:solidFill>
                  <a:schemeClr val="tx1"/>
                </a:solidFill>
                <a:latin typeface="黑体" panose="02010609060101010101" pitchFamily="49" charset="-122"/>
              </a:rPr>
              <a:t>万元</a:t>
            </a:r>
          </a:p>
          <a:p>
            <a:pPr>
              <a:spcBef>
                <a:spcPct val="50000"/>
              </a:spcBef>
              <a:buClrTx/>
              <a:buFontTx/>
              <a:buNone/>
            </a:pPr>
            <a:r>
              <a:rPr kumimoji="1" lang="en-US" altLang="zh-CN" sz="2400" b="0" dirty="0">
                <a:solidFill>
                  <a:schemeClr val="tx1"/>
                </a:solidFill>
                <a:latin typeface="黑体" panose="02010609060101010101" pitchFamily="49" charset="-122"/>
              </a:rPr>
              <a:t>E(A2)= 0.9032*40*10+10*10*0.0968-140=230.96</a:t>
            </a:r>
            <a:r>
              <a:rPr kumimoji="1" lang="zh-CN" altLang="en-US" sz="2400" b="0" dirty="0">
                <a:solidFill>
                  <a:schemeClr val="tx1"/>
                </a:solidFill>
                <a:latin typeface="黑体" panose="02010609060101010101" pitchFamily="49" charset="-122"/>
              </a:rPr>
              <a:t>万元</a:t>
            </a:r>
          </a:p>
        </p:txBody>
      </p:sp>
      <p:sp>
        <p:nvSpPr>
          <p:cNvPr id="13" name="Rectangle 73"/>
          <p:cNvSpPr>
            <a:spLocks noChangeArrowheads="1"/>
          </p:cNvSpPr>
          <p:nvPr/>
        </p:nvSpPr>
        <p:spPr bwMode="auto">
          <a:xfrm>
            <a:off x="2416533" y="2642207"/>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rgbClr val="FF0000"/>
                </a:solidFill>
                <a:latin typeface="黑体" panose="02010609060101010101" pitchFamily="49" charset="-122"/>
              </a:rPr>
              <a:t>预报产品销路好时，应采取建大厂方案。</a:t>
            </a:r>
          </a:p>
        </p:txBody>
      </p:sp>
      <p:sp>
        <p:nvSpPr>
          <p:cNvPr id="15" name="Rectangle 74"/>
          <p:cNvSpPr>
            <a:spLocks noChangeArrowheads="1"/>
          </p:cNvSpPr>
          <p:nvPr/>
        </p:nvSpPr>
        <p:spPr bwMode="auto">
          <a:xfrm>
            <a:off x="1752600" y="3326528"/>
            <a:ext cx="853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chemeClr val="tx1"/>
                </a:solidFill>
                <a:latin typeface="黑体" panose="02010609060101010101" pitchFamily="49" charset="-122"/>
              </a:rPr>
              <a:t>（</a:t>
            </a:r>
            <a:r>
              <a:rPr kumimoji="1" lang="en-US" altLang="zh-CN" sz="2400" b="0" dirty="0">
                <a:solidFill>
                  <a:schemeClr val="tx1"/>
                </a:solidFill>
                <a:latin typeface="黑体" panose="02010609060101010101" pitchFamily="49" charset="-122"/>
              </a:rPr>
              <a:t>2</a:t>
            </a:r>
            <a:r>
              <a:rPr kumimoji="1" lang="zh-CN" altLang="en-US" sz="2400" b="0" dirty="0">
                <a:solidFill>
                  <a:schemeClr val="tx1"/>
                </a:solidFill>
                <a:latin typeface="黑体" panose="02010609060101010101" pitchFamily="49" charset="-122"/>
              </a:rPr>
              <a:t>）预报产品销路差时，两方案的期望损益值为：</a:t>
            </a:r>
          </a:p>
        </p:txBody>
      </p:sp>
      <p:sp>
        <p:nvSpPr>
          <p:cNvPr id="16" name="Rectangle 75"/>
          <p:cNvSpPr>
            <a:spLocks noChangeArrowheads="1"/>
          </p:cNvSpPr>
          <p:nvPr/>
        </p:nvSpPr>
        <p:spPr bwMode="auto">
          <a:xfrm>
            <a:off x="2028825" y="3927660"/>
            <a:ext cx="9144000" cy="1015663"/>
          </a:xfrm>
          <a:prstGeom prst="rect">
            <a:avLst/>
          </a:prstGeom>
          <a:noFill/>
          <a:ln w="9525">
            <a:noFill/>
            <a:miter lim="800000"/>
            <a:headEnd/>
            <a:tailEnd/>
          </a:ln>
        </p:spPr>
        <p:txBody>
          <a:bodyPr>
            <a:spAutoFit/>
          </a:bodyPr>
          <a:lstStyle/>
          <a:p>
            <a:pPr eaLnBrk="0" hangingPunct="0">
              <a:spcBef>
                <a:spcPct val="50000"/>
              </a:spcBef>
              <a:defRPr/>
            </a:pPr>
            <a:r>
              <a:rPr kumimoji="1" lang="en-US" altLang="zh-CN" sz="2400" dirty="0">
                <a:latin typeface="+mj-lt"/>
                <a:ea typeface="黑体" pitchFamily="2" charset="-122"/>
              </a:rPr>
              <a:t>E(A1)=0.3684*100*10+(-20)*10*0.6316-300=-57.92</a:t>
            </a:r>
            <a:r>
              <a:rPr kumimoji="1" lang="zh-CN" altLang="en-US" sz="2400" dirty="0">
                <a:latin typeface="+mj-lt"/>
                <a:ea typeface="黑体" pitchFamily="2" charset="-122"/>
              </a:rPr>
              <a:t>万元</a:t>
            </a:r>
          </a:p>
          <a:p>
            <a:pPr eaLnBrk="0" hangingPunct="0">
              <a:spcBef>
                <a:spcPct val="50000"/>
              </a:spcBef>
              <a:defRPr/>
            </a:pPr>
            <a:r>
              <a:rPr kumimoji="1" lang="en-US" altLang="zh-CN" sz="2400" dirty="0">
                <a:latin typeface="+mj-lt"/>
                <a:ea typeface="黑体" pitchFamily="2" charset="-122"/>
              </a:rPr>
              <a:t>E(A2)=0.3684*40*10+10*10*0.6316-140=70.52</a:t>
            </a:r>
            <a:r>
              <a:rPr kumimoji="1" lang="zh-CN" altLang="en-US" sz="2400" dirty="0">
                <a:latin typeface="+mj-lt"/>
                <a:ea typeface="黑体" pitchFamily="2" charset="-122"/>
              </a:rPr>
              <a:t>万元</a:t>
            </a:r>
          </a:p>
        </p:txBody>
      </p:sp>
      <p:sp>
        <p:nvSpPr>
          <p:cNvPr id="20" name="Rectangle 76"/>
          <p:cNvSpPr>
            <a:spLocks noChangeArrowheads="1"/>
          </p:cNvSpPr>
          <p:nvPr/>
        </p:nvSpPr>
        <p:spPr bwMode="auto">
          <a:xfrm>
            <a:off x="2416533" y="5083360"/>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400" b="0" dirty="0">
                <a:solidFill>
                  <a:srgbClr val="FF0000"/>
                </a:solidFill>
                <a:latin typeface="黑体" panose="02010609060101010101" pitchFamily="49" charset="-122"/>
              </a:rPr>
              <a:t>预报产品销路差时，应采取建小厂方案。</a:t>
            </a:r>
          </a:p>
        </p:txBody>
      </p:sp>
      <p:sp>
        <p:nvSpPr>
          <p:cNvPr id="14" name="文本占位符 1">
            <a:extLst>
              <a:ext uri="{FF2B5EF4-FFF2-40B4-BE49-F238E27FC236}">
                <a16:creationId xmlns:a16="http://schemas.microsoft.com/office/drawing/2014/main" id="{7C2305EA-5DB6-47B5-B27E-8605ABCBD4B6}"/>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280708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ou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ou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ox(ou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819153"/>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5.3 </a:t>
            </a:r>
            <a:r>
              <a:rPr kumimoji="1" lang="zh-CN" altLang="en-US" sz="2800" b="1" dirty="0">
                <a:latin typeface="+mj-lt"/>
                <a:ea typeface="黑体" pitchFamily="2" charset="-122"/>
              </a:rPr>
              <a:t>非完全情报的价值</a:t>
            </a:r>
          </a:p>
        </p:txBody>
      </p:sp>
      <p:sp>
        <p:nvSpPr>
          <p:cNvPr id="17" name="Rectangle 3"/>
          <p:cNvSpPr>
            <a:spLocks noChangeArrowheads="1"/>
          </p:cNvSpPr>
          <p:nvPr/>
        </p:nvSpPr>
        <p:spPr bwMode="auto">
          <a:xfrm>
            <a:off x="2276475" y="1463243"/>
            <a:ext cx="58284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b="0" dirty="0">
                <a:solidFill>
                  <a:schemeClr val="tx1"/>
                </a:solidFill>
                <a:latin typeface="黑体" panose="02010609060101010101" pitchFamily="49" charset="-122"/>
              </a:rPr>
              <a:t>   </a:t>
            </a:r>
            <a:r>
              <a:rPr kumimoji="1" lang="zh-CN" altLang="en-US" sz="2000" b="0" dirty="0">
                <a:solidFill>
                  <a:schemeClr val="tx1"/>
                </a:solidFill>
                <a:latin typeface="黑体" panose="02010609060101010101" pitchFamily="49" charset="-122"/>
              </a:rPr>
              <a:t>在非完全情报条件下的期望益损值如下：</a:t>
            </a:r>
          </a:p>
        </p:txBody>
      </p:sp>
      <p:sp>
        <p:nvSpPr>
          <p:cNvPr id="18" name="Rectangle 4"/>
          <p:cNvSpPr>
            <a:spLocks noChangeArrowheads="1"/>
          </p:cNvSpPr>
          <p:nvPr/>
        </p:nvSpPr>
        <p:spPr bwMode="auto">
          <a:xfrm>
            <a:off x="3171825" y="1950233"/>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b="0" dirty="0">
                <a:solidFill>
                  <a:srgbClr val="FF0000"/>
                </a:solidFill>
                <a:latin typeface="黑体" panose="02010609060101010101" pitchFamily="49" charset="-122"/>
              </a:rPr>
              <a:t>583.84×0.62+70.52×0.38=388.78</a:t>
            </a:r>
            <a:r>
              <a:rPr kumimoji="1" lang="zh-CN" altLang="en-US" sz="2000" b="0" dirty="0">
                <a:solidFill>
                  <a:srgbClr val="FF0000"/>
                </a:solidFill>
                <a:latin typeface="黑体" panose="02010609060101010101" pitchFamily="49" charset="-122"/>
              </a:rPr>
              <a:t>万元</a:t>
            </a:r>
          </a:p>
        </p:txBody>
      </p:sp>
      <p:sp>
        <p:nvSpPr>
          <p:cNvPr id="19" name="Rectangle 5"/>
          <p:cNvSpPr>
            <a:spLocks noChangeArrowheads="1"/>
          </p:cNvSpPr>
          <p:nvPr/>
        </p:nvSpPr>
        <p:spPr bwMode="auto">
          <a:xfrm>
            <a:off x="2276475" y="2465426"/>
            <a:ext cx="7581900" cy="78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ts val="2880"/>
              </a:lnSpc>
              <a:spcBef>
                <a:spcPct val="50000"/>
              </a:spcBef>
              <a:buClrTx/>
              <a:buNone/>
            </a:pPr>
            <a:r>
              <a:rPr kumimoji="1" lang="en-US" altLang="zh-CN" sz="2000" b="0" dirty="0">
                <a:solidFill>
                  <a:schemeClr val="tx1"/>
                </a:solidFill>
                <a:latin typeface="黑体" panose="02010609060101010101" pitchFamily="49" charset="-122"/>
              </a:rPr>
              <a:t>   </a:t>
            </a:r>
            <a:r>
              <a:rPr kumimoji="1" lang="zh-CN" altLang="en-US" sz="2000" b="0" dirty="0">
                <a:solidFill>
                  <a:schemeClr val="tx1"/>
                </a:solidFill>
                <a:latin typeface="黑体" panose="02010609060101010101" pitchFamily="49" charset="-122"/>
              </a:rPr>
              <a:t>在从中减去在没有非完全情报条件下的期望益损值</a:t>
            </a:r>
            <a:r>
              <a:rPr kumimoji="1" lang="en-US" altLang="zh-CN" sz="2000" b="0" dirty="0">
                <a:solidFill>
                  <a:schemeClr val="tx1"/>
                </a:solidFill>
                <a:latin typeface="黑体" panose="02010609060101010101" pitchFamily="49" charset="-122"/>
              </a:rPr>
              <a:t>340</a:t>
            </a:r>
            <a:r>
              <a:rPr kumimoji="1" lang="zh-CN" altLang="en-US" sz="2000" b="0" dirty="0">
                <a:solidFill>
                  <a:schemeClr val="tx1"/>
                </a:solidFill>
                <a:latin typeface="黑体" panose="02010609060101010101" pitchFamily="49" charset="-122"/>
              </a:rPr>
              <a:t>万元，即为非完全情报的价值。</a:t>
            </a:r>
          </a:p>
        </p:txBody>
      </p:sp>
      <p:sp>
        <p:nvSpPr>
          <p:cNvPr id="21" name="Rectangle 8"/>
          <p:cNvSpPr>
            <a:spLocks noChangeArrowheads="1"/>
          </p:cNvSpPr>
          <p:nvPr/>
        </p:nvSpPr>
        <p:spPr bwMode="auto">
          <a:xfrm>
            <a:off x="2667836" y="3383262"/>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b="0" dirty="0">
                <a:solidFill>
                  <a:schemeClr val="tx1"/>
                </a:solidFill>
                <a:latin typeface="黑体" panose="02010609060101010101" pitchFamily="49" charset="-122"/>
              </a:rPr>
              <a:t>即：非完全情报的价值为</a:t>
            </a:r>
            <a:r>
              <a:rPr kumimoji="1" lang="en-US" altLang="zh-CN" sz="2000" b="0" dirty="0">
                <a:solidFill>
                  <a:srgbClr val="FF0000"/>
                </a:solidFill>
                <a:latin typeface="黑体" panose="02010609060101010101" pitchFamily="49" charset="-122"/>
              </a:rPr>
              <a:t>48.78</a:t>
            </a:r>
            <a:r>
              <a:rPr kumimoji="1" lang="zh-CN" altLang="en-US" sz="2000" b="0" dirty="0">
                <a:solidFill>
                  <a:srgbClr val="FF0000"/>
                </a:solidFill>
                <a:latin typeface="黑体" panose="02010609060101010101" pitchFamily="49" charset="-122"/>
              </a:rPr>
              <a:t>万元</a:t>
            </a:r>
            <a:endParaRPr kumimoji="1" lang="zh-CN" altLang="en-US" sz="2000" b="0" dirty="0">
              <a:solidFill>
                <a:srgbClr val="0000FF"/>
              </a:solidFill>
              <a:latin typeface="黑体" panose="02010609060101010101" pitchFamily="49" charset="-122"/>
            </a:endParaRPr>
          </a:p>
        </p:txBody>
      </p:sp>
      <p:sp>
        <p:nvSpPr>
          <p:cNvPr id="23" name="Rectangle 9"/>
          <p:cNvSpPr>
            <a:spLocks noChangeArrowheads="1"/>
          </p:cNvSpPr>
          <p:nvPr/>
        </p:nvSpPr>
        <p:spPr bwMode="auto">
          <a:xfrm>
            <a:off x="2439236" y="3914775"/>
            <a:ext cx="7315200" cy="115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ts val="2880"/>
              </a:lnSpc>
              <a:spcBef>
                <a:spcPct val="50000"/>
              </a:spcBef>
              <a:buClrTx/>
              <a:buNone/>
            </a:pPr>
            <a:r>
              <a:rPr kumimoji="1" lang="zh-CN" altLang="en-US" sz="2000" b="0" dirty="0">
                <a:solidFill>
                  <a:schemeClr val="tx1"/>
                </a:solidFill>
                <a:latin typeface="黑体" panose="02010609060101010101" pitchFamily="49" charset="-122"/>
              </a:rPr>
              <a:t>    因此，若咨询机构要求的情报费用小于</a:t>
            </a:r>
            <a:r>
              <a:rPr kumimoji="1" lang="en-US" altLang="zh-CN" sz="2000" b="0" dirty="0">
                <a:solidFill>
                  <a:schemeClr val="tx1"/>
                </a:solidFill>
                <a:latin typeface="黑体" panose="02010609060101010101" pitchFamily="49" charset="-122"/>
              </a:rPr>
              <a:t>48.78</a:t>
            </a:r>
            <a:r>
              <a:rPr kumimoji="1" lang="zh-CN" altLang="en-US" sz="2000" b="0" dirty="0">
                <a:solidFill>
                  <a:schemeClr val="tx1"/>
                </a:solidFill>
                <a:latin typeface="黑体" panose="02010609060101010101" pitchFamily="49" charset="-122"/>
              </a:rPr>
              <a:t>万元，则购买该情报有利。否则，不购买该情报，而应该采用在没有任何情报条件下所确定的建厂方案。</a:t>
            </a:r>
          </a:p>
        </p:txBody>
      </p:sp>
      <p:sp>
        <p:nvSpPr>
          <p:cNvPr id="12" name="文本占位符 1">
            <a:extLst>
              <a:ext uri="{FF2B5EF4-FFF2-40B4-BE49-F238E27FC236}">
                <a16:creationId xmlns:a16="http://schemas.microsoft.com/office/drawing/2014/main" id="{F1655FC3-B7CF-4348-B280-F2B571727388}"/>
              </a:ext>
            </a:extLst>
          </p:cNvPr>
          <p:cNvSpPr>
            <a:spLocks noGrp="1"/>
          </p:cNvSpPr>
          <p:nvPr>
            <p:ph type="body" sz="quarter" idx="12"/>
          </p:nvPr>
        </p:nvSpPr>
        <p:spPr>
          <a:xfrm>
            <a:off x="1221641" y="291147"/>
            <a:ext cx="4603178" cy="447675"/>
          </a:xfrm>
        </p:spPr>
        <p:txBody>
          <a:bodyPr>
            <a:normAutofit lnSpcReduction="10000"/>
          </a:bodyPr>
          <a:lstStyle/>
          <a:p>
            <a:r>
              <a:rPr lang="zh-CN" altLang="en-US" b="0" dirty="0"/>
              <a:t>情报的价值和贝叶斯决策</a:t>
            </a:r>
          </a:p>
        </p:txBody>
      </p:sp>
    </p:spTree>
    <p:extLst>
      <p:ext uri="{BB962C8B-B14F-4D97-AF65-F5344CB8AC3E}">
        <p14:creationId xmlns:p14="http://schemas.microsoft.com/office/powerpoint/2010/main" val="406835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911179"/>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6.1 </a:t>
            </a:r>
            <a:r>
              <a:rPr kumimoji="1" lang="zh-CN" altLang="en-US" sz="2800" b="1" dirty="0">
                <a:latin typeface="+mj-lt"/>
                <a:ea typeface="黑体" pitchFamily="2" charset="-122"/>
              </a:rPr>
              <a:t>引言</a:t>
            </a:r>
          </a:p>
        </p:txBody>
      </p:sp>
      <p:sp>
        <p:nvSpPr>
          <p:cNvPr id="12" name="Rectangle 5"/>
          <p:cNvSpPr>
            <a:spLocks noChangeArrowheads="1"/>
          </p:cNvSpPr>
          <p:nvPr/>
        </p:nvSpPr>
        <p:spPr bwMode="auto">
          <a:xfrm>
            <a:off x="2286836" y="1754238"/>
            <a:ext cx="7620000" cy="423193"/>
          </a:xfrm>
          <a:prstGeom prst="rect">
            <a:avLst/>
          </a:prstGeom>
          <a:noFill/>
          <a:ln w="9525">
            <a:noFill/>
            <a:miter lim="800000"/>
            <a:headEnd/>
            <a:tailEnd/>
          </a:ln>
          <a:effectLst/>
        </p:spPr>
        <p:txBody>
          <a:bodyPr>
            <a:spAutoFit/>
          </a:bodyPr>
          <a:lstStyle/>
          <a:p>
            <a:pPr eaLnBrk="0" hangingPunct="0">
              <a:lnSpc>
                <a:spcPts val="2880"/>
              </a:lnSpc>
              <a:spcBef>
                <a:spcPct val="50000"/>
              </a:spcBef>
              <a:defRPr/>
            </a:pPr>
            <a:r>
              <a:rPr kumimoji="1" lang="en-US" altLang="zh-CN" sz="2400" dirty="0">
                <a:latin typeface="+mj-lt"/>
                <a:ea typeface="黑体" pitchFamily="2" charset="-122"/>
              </a:rPr>
              <a:t>DSS</a:t>
            </a:r>
            <a:r>
              <a:rPr kumimoji="1" lang="zh-CN" altLang="en-US" sz="2400" dirty="0">
                <a:latin typeface="+mj-lt"/>
                <a:ea typeface="黑体" pitchFamily="2" charset="-122"/>
              </a:rPr>
              <a:t>是在计算机用于管理的过程中产生的。</a:t>
            </a:r>
          </a:p>
        </p:txBody>
      </p:sp>
      <p:sp>
        <p:nvSpPr>
          <p:cNvPr id="4" name="矩形 3"/>
          <p:cNvSpPr/>
          <p:nvPr/>
        </p:nvSpPr>
        <p:spPr>
          <a:xfrm>
            <a:off x="2286836" y="3975913"/>
            <a:ext cx="7620000" cy="1208023"/>
          </a:xfrm>
          <a:prstGeom prst="rect">
            <a:avLst/>
          </a:prstGeom>
        </p:spPr>
        <p:txBody>
          <a:bodyPr wrap="square">
            <a:spAutoFit/>
          </a:bodyPr>
          <a:lstStyle/>
          <a:p>
            <a:pPr eaLnBrk="0" hangingPunct="0">
              <a:lnSpc>
                <a:spcPts val="2880"/>
              </a:lnSpc>
              <a:spcBef>
                <a:spcPct val="50000"/>
              </a:spcBef>
              <a:defRPr/>
            </a:pPr>
            <a:r>
              <a:rPr kumimoji="1" lang="en-US" altLang="zh-CN" sz="2400" dirty="0">
                <a:solidFill>
                  <a:prstClr val="black"/>
                </a:solidFill>
                <a:latin typeface="黑体"/>
                <a:ea typeface="黑体" pitchFamily="2" charset="-122"/>
              </a:rPr>
              <a:t>MIS</a:t>
            </a:r>
            <a:r>
              <a:rPr kumimoji="1" lang="zh-CN" altLang="en-US" sz="2400" dirty="0">
                <a:solidFill>
                  <a:prstClr val="black"/>
                </a:solidFill>
                <a:latin typeface="黑体"/>
                <a:ea typeface="黑体" pitchFamily="2" charset="-122"/>
              </a:rPr>
              <a:t>除了进行日常信息处理外，还需直接面向决策与控制，面向不断变化的环境中出现的非固定的信息需求。</a:t>
            </a:r>
            <a:r>
              <a:rPr kumimoji="1" lang="en-US" altLang="zh-CN" sz="2400" dirty="0">
                <a:solidFill>
                  <a:prstClr val="black"/>
                </a:solidFill>
                <a:latin typeface="黑体"/>
                <a:ea typeface="黑体" pitchFamily="2" charset="-122"/>
              </a:rPr>
              <a:t>——DSS</a:t>
            </a:r>
            <a:r>
              <a:rPr kumimoji="1" lang="zh-CN" altLang="en-US" sz="2400" dirty="0">
                <a:solidFill>
                  <a:prstClr val="black"/>
                </a:solidFill>
                <a:latin typeface="黑体"/>
                <a:ea typeface="黑体" pitchFamily="2" charset="-122"/>
              </a:rPr>
              <a:t>概念产生。</a:t>
            </a:r>
            <a:endParaRPr kumimoji="1" lang="zh-CN" altLang="en-US" sz="2400" dirty="0">
              <a:solidFill>
                <a:prstClr val="black"/>
              </a:solidFill>
              <a:effectLst>
                <a:outerShdw blurRad="38100" dist="38100" dir="2700000" algn="tl">
                  <a:srgbClr val="000000"/>
                </a:outerShdw>
              </a:effectLst>
              <a:latin typeface="黑体"/>
              <a:ea typeface="黑体" pitchFamily="2" charset="-122"/>
            </a:endParaRPr>
          </a:p>
        </p:txBody>
      </p:sp>
      <p:sp>
        <p:nvSpPr>
          <p:cNvPr id="5" name="矩形 4"/>
          <p:cNvSpPr/>
          <p:nvPr/>
        </p:nvSpPr>
        <p:spPr>
          <a:xfrm>
            <a:off x="2286836" y="2435800"/>
            <a:ext cx="7620000" cy="1208023"/>
          </a:xfrm>
          <a:prstGeom prst="rect">
            <a:avLst/>
          </a:prstGeom>
        </p:spPr>
        <p:txBody>
          <a:bodyPr wrap="square">
            <a:spAutoFit/>
          </a:bodyPr>
          <a:lstStyle/>
          <a:p>
            <a:pPr eaLnBrk="0" hangingPunct="0">
              <a:lnSpc>
                <a:spcPts val="2880"/>
              </a:lnSpc>
              <a:spcBef>
                <a:spcPct val="50000"/>
              </a:spcBef>
              <a:defRPr/>
            </a:pPr>
            <a:r>
              <a:rPr kumimoji="1" lang="zh-CN" altLang="en-US" sz="2400" dirty="0">
                <a:solidFill>
                  <a:prstClr val="black"/>
                </a:solidFill>
                <a:latin typeface="黑体"/>
                <a:ea typeface="黑体" pitchFamily="2" charset="-122"/>
              </a:rPr>
              <a:t>上世纪</a:t>
            </a:r>
            <a:r>
              <a:rPr kumimoji="1" lang="en-US" altLang="zh-CN" sz="2400" dirty="0">
                <a:solidFill>
                  <a:prstClr val="black"/>
                </a:solidFill>
                <a:latin typeface="黑体"/>
                <a:ea typeface="黑体" pitchFamily="2" charset="-122"/>
              </a:rPr>
              <a:t>60</a:t>
            </a:r>
            <a:r>
              <a:rPr kumimoji="1" lang="zh-CN" altLang="en-US" sz="2400" dirty="0">
                <a:solidFill>
                  <a:prstClr val="black"/>
                </a:solidFill>
                <a:latin typeface="黑体"/>
                <a:ea typeface="黑体" pitchFamily="2" charset="-122"/>
              </a:rPr>
              <a:t>年代，出现了管理信息系统（</a:t>
            </a:r>
            <a:r>
              <a:rPr kumimoji="1" lang="en-US" altLang="zh-CN" sz="2400" dirty="0">
                <a:solidFill>
                  <a:prstClr val="black"/>
                </a:solidFill>
                <a:latin typeface="黑体"/>
                <a:ea typeface="黑体" pitchFamily="2" charset="-122"/>
              </a:rPr>
              <a:t>MIS</a:t>
            </a:r>
            <a:r>
              <a:rPr kumimoji="1" lang="zh-CN" altLang="en-US" sz="2400" dirty="0">
                <a:solidFill>
                  <a:prstClr val="black"/>
                </a:solidFill>
                <a:latin typeface="黑体"/>
                <a:ea typeface="黑体" pitchFamily="2" charset="-122"/>
              </a:rPr>
              <a:t>），但并不成功。其主要原因是没有将信息系统与管理决策控制联系在一起。即没有对领导决策起作用。</a:t>
            </a:r>
          </a:p>
        </p:txBody>
      </p:sp>
      <p:sp>
        <p:nvSpPr>
          <p:cNvPr id="2" name="矩形 1">
            <a:extLst>
              <a:ext uri="{FF2B5EF4-FFF2-40B4-BE49-F238E27FC236}">
                <a16:creationId xmlns:a16="http://schemas.microsoft.com/office/drawing/2014/main" id="{6F9C077F-4620-4813-AF6C-C14F5914843B}"/>
              </a:ext>
            </a:extLst>
          </p:cNvPr>
          <p:cNvSpPr/>
          <p:nvPr/>
        </p:nvSpPr>
        <p:spPr>
          <a:xfrm>
            <a:off x="1658461" y="221914"/>
            <a:ext cx="3076483" cy="523220"/>
          </a:xfrm>
          <a:prstGeom prst="rect">
            <a:avLst/>
          </a:prstGeom>
        </p:spPr>
        <p:txBody>
          <a:bodyPr wrap="none">
            <a:spAutoFit/>
          </a:bodyPr>
          <a:lstStyle/>
          <a:p>
            <a:r>
              <a:rPr lang="zh-CN" altLang="en-US" sz="2800" dirty="0"/>
              <a:t>决策支持系统</a:t>
            </a:r>
            <a:r>
              <a:rPr lang="en-US" altLang="zh-CN" sz="2800" dirty="0"/>
              <a:t>DSS</a:t>
            </a:r>
            <a:endParaRPr lang="zh-CN" altLang="en-US" sz="2800" dirty="0"/>
          </a:p>
        </p:txBody>
      </p:sp>
    </p:spTree>
    <p:extLst>
      <p:ext uri="{BB962C8B-B14F-4D97-AF65-F5344CB8AC3E}">
        <p14:creationId xmlns:p14="http://schemas.microsoft.com/office/powerpoint/2010/main" val="1679810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911179"/>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DSS</a:t>
            </a:r>
            <a:r>
              <a:rPr kumimoji="1" lang="zh-CN" altLang="en-US" sz="2800" b="1" dirty="0">
                <a:latin typeface="+mj-lt"/>
                <a:ea typeface="黑体" pitchFamily="2" charset="-122"/>
              </a:rPr>
              <a:t>的定义</a:t>
            </a:r>
          </a:p>
        </p:txBody>
      </p:sp>
      <p:sp>
        <p:nvSpPr>
          <p:cNvPr id="8" name="Rectangle 5"/>
          <p:cNvSpPr>
            <a:spLocks noChangeArrowheads="1"/>
          </p:cNvSpPr>
          <p:nvPr/>
        </p:nvSpPr>
        <p:spPr bwMode="auto">
          <a:xfrm>
            <a:off x="2109515" y="1430292"/>
            <a:ext cx="7658100" cy="1128579"/>
          </a:xfrm>
          <a:prstGeom prst="rect">
            <a:avLst/>
          </a:prstGeom>
          <a:noFill/>
          <a:ln w="9525">
            <a:noFill/>
            <a:miter lim="800000"/>
            <a:headEnd/>
            <a:tailEnd/>
          </a:ln>
          <a:effectLst/>
        </p:spPr>
        <p:txBody>
          <a:bodyPr wrap="square">
            <a:spAutoFit/>
          </a:bodyPr>
          <a:lstStyle/>
          <a:p>
            <a:pPr eaLnBrk="0" hangingPunct="0">
              <a:lnSpc>
                <a:spcPct val="150000"/>
              </a:lnSpc>
              <a:spcBef>
                <a:spcPct val="50000"/>
              </a:spcBef>
              <a:defRPr/>
            </a:pPr>
            <a:r>
              <a:rPr kumimoji="1" lang="en-US" altLang="zh-CN" sz="2400" dirty="0">
                <a:ea typeface="黑体" pitchFamily="2" charset="-122"/>
              </a:rPr>
              <a:t>DSS</a:t>
            </a:r>
            <a:r>
              <a:rPr kumimoji="1" lang="zh-CN" altLang="en-US" sz="2400" dirty="0">
                <a:ea typeface="黑体" pitchFamily="2" charset="-122"/>
              </a:rPr>
              <a:t>是一种能够帮助决策者利用数据和模型，解决</a:t>
            </a:r>
            <a:r>
              <a:rPr kumimoji="1" lang="zh-CN" altLang="en-US" sz="2400" dirty="0">
                <a:solidFill>
                  <a:srgbClr val="FF0000"/>
                </a:solidFill>
                <a:ea typeface="黑体" pitchFamily="2" charset="-122"/>
              </a:rPr>
              <a:t>半结构化</a:t>
            </a:r>
            <a:r>
              <a:rPr kumimoji="1" lang="zh-CN" altLang="en-US" sz="2400" dirty="0">
                <a:ea typeface="黑体" pitchFamily="2" charset="-122"/>
              </a:rPr>
              <a:t>的以计算机为基础的交互作用系统。</a:t>
            </a:r>
            <a:endParaRPr kumimoji="1" lang="zh-CN" altLang="en-US" sz="2400" dirty="0">
              <a:effectLst>
                <a:outerShdw blurRad="38100" dist="38100" dir="2700000" algn="tl">
                  <a:srgbClr val="000000"/>
                </a:outerShdw>
              </a:effectLst>
              <a:ea typeface="黑体" pitchFamily="2" charset="-122"/>
            </a:endParaRPr>
          </a:p>
        </p:txBody>
      </p:sp>
      <p:sp>
        <p:nvSpPr>
          <p:cNvPr id="9" name="Rectangle 6"/>
          <p:cNvSpPr>
            <a:spLocks noChangeArrowheads="1"/>
          </p:cNvSpPr>
          <p:nvPr/>
        </p:nvSpPr>
        <p:spPr bwMode="auto">
          <a:xfrm>
            <a:off x="2109515" y="3077984"/>
            <a:ext cx="8477250" cy="461665"/>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400" dirty="0">
                <a:ea typeface="黑体" pitchFamily="2" charset="-122"/>
              </a:rPr>
              <a:t>西蒙</a:t>
            </a:r>
            <a:r>
              <a:rPr kumimoji="1" lang="en-US" altLang="zh-CN" sz="2400" dirty="0">
                <a:ea typeface="黑体" pitchFamily="2" charset="-122"/>
              </a:rPr>
              <a:t>(1960)</a:t>
            </a:r>
            <a:r>
              <a:rPr kumimoji="1" lang="zh-CN" altLang="en-US" sz="2400" dirty="0">
                <a:ea typeface="黑体" pitchFamily="2" charset="-122"/>
              </a:rPr>
              <a:t>年提出：决策问题分为</a:t>
            </a:r>
            <a:r>
              <a:rPr kumimoji="1" lang="zh-CN" altLang="en-US" sz="2400" dirty="0">
                <a:solidFill>
                  <a:srgbClr val="FF0000"/>
                </a:solidFill>
                <a:ea typeface="黑体" pitchFamily="2" charset="-122"/>
              </a:rPr>
              <a:t>结构化</a:t>
            </a:r>
            <a:r>
              <a:rPr kumimoji="1" lang="zh-CN" altLang="en-US" sz="2400" dirty="0">
                <a:ea typeface="黑体" pitchFamily="2" charset="-122"/>
              </a:rPr>
              <a:t>和</a:t>
            </a:r>
            <a:r>
              <a:rPr kumimoji="1" lang="zh-CN" altLang="en-US" sz="2400" dirty="0">
                <a:solidFill>
                  <a:srgbClr val="FF0000"/>
                </a:solidFill>
                <a:ea typeface="黑体" pitchFamily="2" charset="-122"/>
              </a:rPr>
              <a:t>半结构化</a:t>
            </a:r>
            <a:r>
              <a:rPr kumimoji="1" lang="zh-CN" altLang="en-US" sz="2400" dirty="0">
                <a:ea typeface="黑体" pitchFamily="2" charset="-122"/>
              </a:rPr>
              <a:t>两大类。</a:t>
            </a:r>
            <a:endParaRPr kumimoji="1" lang="zh-CN" altLang="en-US" sz="2400" dirty="0">
              <a:effectLst>
                <a:outerShdw blurRad="38100" dist="38100" dir="2700000" algn="tl">
                  <a:srgbClr val="000000"/>
                </a:outerShdw>
              </a:effectLst>
              <a:ea typeface="黑体" pitchFamily="2" charset="-122"/>
            </a:endParaRPr>
          </a:p>
        </p:txBody>
      </p:sp>
      <p:sp>
        <p:nvSpPr>
          <p:cNvPr id="11" name="Rectangle 7"/>
          <p:cNvSpPr>
            <a:spLocks noChangeArrowheads="1"/>
          </p:cNvSpPr>
          <p:nvPr/>
        </p:nvSpPr>
        <p:spPr bwMode="auto">
          <a:xfrm>
            <a:off x="2109515" y="3937212"/>
            <a:ext cx="8305800" cy="1682577"/>
          </a:xfrm>
          <a:prstGeom prst="rect">
            <a:avLst/>
          </a:prstGeom>
          <a:noFill/>
          <a:ln w="9525">
            <a:noFill/>
            <a:miter lim="800000"/>
            <a:headEnd/>
            <a:tailEnd/>
          </a:ln>
          <a:effectLst/>
        </p:spPr>
        <p:txBody>
          <a:bodyPr>
            <a:spAutoFit/>
          </a:bodyPr>
          <a:lstStyle/>
          <a:p>
            <a:pPr eaLnBrk="0" hangingPunct="0">
              <a:lnSpc>
                <a:spcPct val="150000"/>
              </a:lnSpc>
              <a:spcBef>
                <a:spcPct val="50000"/>
              </a:spcBef>
              <a:defRPr/>
            </a:pPr>
            <a:r>
              <a:rPr kumimoji="1" lang="zh-CN" altLang="en-US" sz="2400" dirty="0">
                <a:ea typeface="黑体" pitchFamily="2" charset="-122"/>
              </a:rPr>
              <a:t>结构化问题是指在决策过程开始前能够准确识别，可用计算机实现全部自动化求解的问题。对于结构化问题，管理者只关心</a:t>
            </a:r>
            <a:r>
              <a:rPr kumimoji="1" lang="zh-CN" altLang="en-US" sz="2400" dirty="0">
                <a:solidFill>
                  <a:srgbClr val="FF0000"/>
                </a:solidFill>
                <a:ea typeface="黑体" pitchFamily="2" charset="-122"/>
              </a:rPr>
              <a:t>决策的效率</a:t>
            </a:r>
            <a:endParaRPr kumimoji="1" lang="zh-CN" altLang="en-US" sz="2400" dirty="0">
              <a:solidFill>
                <a:srgbClr val="0000FF"/>
              </a:solidFill>
              <a:effectLst>
                <a:outerShdw blurRad="38100" dist="38100" dir="2700000" algn="tl">
                  <a:srgbClr val="000000"/>
                </a:outerShdw>
              </a:effectLst>
              <a:ea typeface="黑体" pitchFamily="2" charset="-122"/>
            </a:endParaRPr>
          </a:p>
        </p:txBody>
      </p:sp>
      <p:sp>
        <p:nvSpPr>
          <p:cNvPr id="12" name="矩形 11">
            <a:extLst>
              <a:ext uri="{FF2B5EF4-FFF2-40B4-BE49-F238E27FC236}">
                <a16:creationId xmlns:a16="http://schemas.microsoft.com/office/drawing/2014/main" id="{FE9EB97D-3AA2-4B6E-8D92-060B7F5B372C}"/>
              </a:ext>
            </a:extLst>
          </p:cNvPr>
          <p:cNvSpPr/>
          <p:nvPr/>
        </p:nvSpPr>
        <p:spPr>
          <a:xfrm>
            <a:off x="1658461" y="221914"/>
            <a:ext cx="3076483" cy="523220"/>
          </a:xfrm>
          <a:prstGeom prst="rect">
            <a:avLst/>
          </a:prstGeom>
        </p:spPr>
        <p:txBody>
          <a:bodyPr wrap="none">
            <a:spAutoFit/>
          </a:bodyPr>
          <a:lstStyle/>
          <a:p>
            <a:r>
              <a:rPr lang="zh-CN" altLang="en-US" sz="2800" dirty="0"/>
              <a:t>决策支持系统</a:t>
            </a:r>
            <a:r>
              <a:rPr lang="en-US" altLang="zh-CN" sz="2800" dirty="0"/>
              <a:t>DSS</a:t>
            </a:r>
            <a:endParaRPr lang="zh-CN" altLang="en-US" sz="2800" dirty="0"/>
          </a:p>
        </p:txBody>
      </p:sp>
    </p:spTree>
    <p:extLst>
      <p:ext uri="{BB962C8B-B14F-4D97-AF65-F5344CB8AC3E}">
        <p14:creationId xmlns:p14="http://schemas.microsoft.com/office/powerpoint/2010/main" val="286585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853234"/>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zh-CN" altLang="en-US" sz="2800" b="1" dirty="0">
                <a:latin typeface="+mj-lt"/>
                <a:ea typeface="黑体" pitchFamily="2" charset="-122"/>
              </a:rPr>
              <a:t>半结构化问题</a:t>
            </a:r>
          </a:p>
        </p:txBody>
      </p:sp>
      <p:sp>
        <p:nvSpPr>
          <p:cNvPr id="8" name="Rectangle 5"/>
          <p:cNvSpPr>
            <a:spLocks noChangeArrowheads="1"/>
          </p:cNvSpPr>
          <p:nvPr/>
        </p:nvSpPr>
        <p:spPr bwMode="auto">
          <a:xfrm>
            <a:off x="2109515" y="1387578"/>
            <a:ext cx="7658100" cy="1128579"/>
          </a:xfrm>
          <a:prstGeom prst="rect">
            <a:avLst/>
          </a:prstGeom>
          <a:noFill/>
          <a:ln w="9525">
            <a:noFill/>
            <a:miter lim="800000"/>
            <a:headEnd/>
            <a:tailEnd/>
          </a:ln>
          <a:effectLst/>
        </p:spPr>
        <p:txBody>
          <a:bodyPr wrap="square">
            <a:spAutoFit/>
          </a:bodyPr>
          <a:lstStyle/>
          <a:p>
            <a:pPr eaLnBrk="0" hangingPunct="0">
              <a:lnSpc>
                <a:spcPct val="150000"/>
              </a:lnSpc>
              <a:spcBef>
                <a:spcPct val="50000"/>
              </a:spcBef>
              <a:defRPr/>
            </a:pPr>
            <a:r>
              <a:rPr kumimoji="1" lang="en-US" altLang="zh-CN" sz="2400" dirty="0">
                <a:solidFill>
                  <a:srgbClr val="FF0000"/>
                </a:solidFill>
                <a:ea typeface="黑体" pitchFamily="2" charset="-122"/>
              </a:rPr>
              <a:t>	</a:t>
            </a:r>
            <a:r>
              <a:rPr kumimoji="1" lang="zh-CN" altLang="en-US" sz="2400" dirty="0">
                <a:solidFill>
                  <a:srgbClr val="FF0000"/>
                </a:solidFill>
                <a:ea typeface="黑体" pitchFamily="2" charset="-122"/>
              </a:rPr>
              <a:t>半结构化问题</a:t>
            </a:r>
            <a:r>
              <a:rPr kumimoji="1" lang="zh-CN" altLang="en-US" sz="2400" dirty="0">
                <a:ea typeface="黑体" pitchFamily="2" charset="-122"/>
              </a:rPr>
              <a:t>至今没有统一定义。</a:t>
            </a:r>
            <a:r>
              <a:rPr kumimoji="1" lang="en-US" altLang="zh-CN" sz="2400" dirty="0" err="1">
                <a:ea typeface="黑体" pitchFamily="2" charset="-122"/>
              </a:rPr>
              <a:t>Stabell</a:t>
            </a:r>
            <a:r>
              <a:rPr kumimoji="1" lang="zh-CN" altLang="en-US" sz="2400" dirty="0">
                <a:ea typeface="黑体" pitchFamily="2" charset="-122"/>
              </a:rPr>
              <a:t>于</a:t>
            </a:r>
            <a:r>
              <a:rPr kumimoji="1" lang="en-US" altLang="zh-CN" sz="2400" dirty="0">
                <a:ea typeface="黑体" pitchFamily="2" charset="-122"/>
              </a:rPr>
              <a:t>1979</a:t>
            </a:r>
            <a:r>
              <a:rPr kumimoji="1" lang="zh-CN" altLang="en-US" sz="2400" dirty="0">
                <a:ea typeface="黑体" pitchFamily="2" charset="-122"/>
              </a:rPr>
              <a:t>年提出了半结构化问题的特征：</a:t>
            </a:r>
          </a:p>
        </p:txBody>
      </p:sp>
      <p:sp>
        <p:nvSpPr>
          <p:cNvPr id="12" name="Rectangle 7"/>
          <p:cNvSpPr>
            <a:spLocks noChangeArrowheads="1"/>
          </p:cNvSpPr>
          <p:nvPr/>
        </p:nvSpPr>
        <p:spPr bwMode="auto">
          <a:xfrm>
            <a:off x="2058236" y="2633131"/>
            <a:ext cx="8305800" cy="1838004"/>
          </a:xfrm>
          <a:prstGeom prst="rect">
            <a:avLst/>
          </a:prstGeom>
          <a:noFill/>
          <a:ln w="9525">
            <a:noFill/>
            <a:miter lim="800000"/>
            <a:headEnd/>
            <a:tailEnd/>
          </a:ln>
          <a:effectLst/>
        </p:spPr>
        <p:txBody>
          <a:bodyPr>
            <a:spAutoFit/>
          </a:bodyPr>
          <a:lstStyle/>
          <a:p>
            <a:pPr eaLnBrk="0" hangingPunct="0">
              <a:lnSpc>
                <a:spcPts val="2880"/>
              </a:lnSpc>
              <a:spcBef>
                <a:spcPct val="50000"/>
              </a:spcBef>
              <a:defRPr/>
            </a:pPr>
            <a:r>
              <a:rPr kumimoji="1" lang="zh-CN" altLang="en-US" sz="2000" dirty="0">
                <a:latin typeface="黑体" pitchFamily="2" charset="-122"/>
                <a:ea typeface="黑体" pitchFamily="2" charset="-122"/>
              </a:rPr>
              <a:t>（</a:t>
            </a:r>
            <a:r>
              <a:rPr kumimoji="1" lang="en-US" altLang="zh-CN" sz="2000" dirty="0">
                <a:latin typeface="黑体" pitchFamily="2" charset="-122"/>
                <a:ea typeface="黑体" pitchFamily="2" charset="-122"/>
              </a:rPr>
              <a:t>1</a:t>
            </a:r>
            <a:r>
              <a:rPr kumimoji="1" lang="zh-CN" altLang="en-US" sz="2000" dirty="0">
                <a:latin typeface="黑体" pitchFamily="2" charset="-122"/>
                <a:ea typeface="黑体" pitchFamily="2" charset="-122"/>
              </a:rPr>
              <a:t>）目标不明确且为非操作的，或目标可操作，但目标多且相互矛盾；</a:t>
            </a:r>
          </a:p>
          <a:p>
            <a:pPr eaLnBrk="0" hangingPunct="0">
              <a:lnSpc>
                <a:spcPts val="2880"/>
              </a:lnSpc>
              <a:spcBef>
                <a:spcPct val="50000"/>
              </a:spcBef>
              <a:defRPr/>
            </a:pPr>
            <a:r>
              <a:rPr kumimoji="1" lang="zh-CN" altLang="en-US" sz="2000" dirty="0">
                <a:latin typeface="黑体" pitchFamily="2" charset="-122"/>
                <a:ea typeface="黑体" pitchFamily="2" charset="-122"/>
              </a:rPr>
              <a:t>（</a:t>
            </a:r>
            <a:r>
              <a:rPr kumimoji="1" lang="en-US" altLang="zh-CN" sz="2000" dirty="0">
                <a:latin typeface="黑体" pitchFamily="2" charset="-122"/>
                <a:ea typeface="黑体" pitchFamily="2" charset="-122"/>
              </a:rPr>
              <a:t>2</a:t>
            </a:r>
            <a:r>
              <a:rPr kumimoji="1" lang="zh-CN" altLang="en-US" sz="2000" dirty="0">
                <a:latin typeface="黑体" pitchFamily="2" charset="-122"/>
                <a:ea typeface="黑体" pitchFamily="2" charset="-122"/>
              </a:rPr>
              <a:t>）事后难于确定决策效益变化的原因；事前也难预测决策者采取措施对于决策效益的影响；</a:t>
            </a:r>
          </a:p>
          <a:p>
            <a:pPr eaLnBrk="0" hangingPunct="0">
              <a:lnSpc>
                <a:spcPts val="2880"/>
              </a:lnSpc>
              <a:spcBef>
                <a:spcPct val="50000"/>
              </a:spcBef>
              <a:defRPr/>
            </a:pPr>
            <a:r>
              <a:rPr kumimoji="1" lang="zh-CN" altLang="en-US" sz="2000" dirty="0">
                <a:latin typeface="黑体" pitchFamily="2" charset="-122"/>
                <a:ea typeface="黑体" pitchFamily="2" charset="-122"/>
              </a:rPr>
              <a:t>（</a:t>
            </a:r>
            <a:r>
              <a:rPr kumimoji="1" lang="en-US" altLang="zh-CN" sz="2000" dirty="0">
                <a:latin typeface="黑体" pitchFamily="2" charset="-122"/>
                <a:ea typeface="黑体" pitchFamily="2" charset="-122"/>
              </a:rPr>
              <a:t>3</a:t>
            </a:r>
            <a:r>
              <a:rPr kumimoji="1" lang="zh-CN" altLang="en-US" sz="2000" dirty="0">
                <a:latin typeface="黑体" pitchFamily="2" charset="-122"/>
                <a:ea typeface="黑体" pitchFamily="2" charset="-122"/>
              </a:rPr>
              <a:t>）决策者采取什么措施会影响决策效益是不确定的。</a:t>
            </a:r>
            <a:endParaRPr kumimoji="1" lang="zh-CN" altLang="en-US" sz="2000" dirty="0">
              <a:effectLst>
                <a:outerShdw blurRad="38100" dist="38100" dir="2700000" algn="tl">
                  <a:srgbClr val="000000"/>
                </a:outerShdw>
              </a:effectLst>
              <a:latin typeface="黑体" pitchFamily="2" charset="-122"/>
              <a:ea typeface="黑体" pitchFamily="2" charset="-122"/>
            </a:endParaRPr>
          </a:p>
        </p:txBody>
      </p:sp>
      <p:sp>
        <p:nvSpPr>
          <p:cNvPr id="13" name="Rectangle 8"/>
          <p:cNvSpPr>
            <a:spLocks noChangeArrowheads="1"/>
          </p:cNvSpPr>
          <p:nvPr/>
        </p:nvSpPr>
        <p:spPr bwMode="auto">
          <a:xfrm>
            <a:off x="2109515" y="4629071"/>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400" b="0" dirty="0">
                <a:solidFill>
                  <a:schemeClr val="tx1"/>
                </a:solidFill>
                <a:latin typeface="黑体" panose="02010609060101010101" pitchFamily="49" charset="-122"/>
              </a:rPr>
              <a:t>    </a:t>
            </a:r>
            <a:r>
              <a:rPr kumimoji="1" lang="zh-CN" altLang="en-US" sz="2400" b="0" dirty="0">
                <a:solidFill>
                  <a:schemeClr val="tx1"/>
                </a:solidFill>
                <a:latin typeface="黑体" panose="02010609060101010101" pitchFamily="49" charset="-122"/>
              </a:rPr>
              <a:t>对于</a:t>
            </a:r>
            <a:r>
              <a:rPr kumimoji="1" lang="zh-CN" altLang="en-US" sz="2400" b="0" dirty="0">
                <a:solidFill>
                  <a:srgbClr val="FF0000"/>
                </a:solidFill>
                <a:latin typeface="黑体" panose="02010609060101010101" pitchFamily="49" charset="-122"/>
              </a:rPr>
              <a:t>半结构化问题</a:t>
            </a:r>
            <a:r>
              <a:rPr kumimoji="1" lang="zh-CN" altLang="en-US" sz="2400" b="0" dirty="0">
                <a:solidFill>
                  <a:schemeClr val="tx1"/>
                </a:solidFill>
                <a:latin typeface="黑体" panose="02010609060101010101" pitchFamily="49" charset="-122"/>
              </a:rPr>
              <a:t>，管理者关心</a:t>
            </a:r>
            <a:r>
              <a:rPr kumimoji="1" lang="zh-CN" altLang="en-US" sz="2400" b="0" dirty="0">
                <a:solidFill>
                  <a:srgbClr val="FF0000"/>
                </a:solidFill>
                <a:latin typeface="黑体" panose="02010609060101010101" pitchFamily="49" charset="-122"/>
              </a:rPr>
              <a:t>决策的效能 </a:t>
            </a:r>
            <a:r>
              <a:rPr kumimoji="1" lang="en-US" altLang="zh-CN" sz="2400" b="0" dirty="0">
                <a:solidFill>
                  <a:schemeClr val="tx1"/>
                </a:solidFill>
                <a:latin typeface="黑体" panose="02010609060101010101" pitchFamily="49" charset="-122"/>
              </a:rPr>
              <a:t>(</a:t>
            </a:r>
            <a:r>
              <a:rPr kumimoji="1" lang="zh-CN" altLang="en-US" sz="2400" b="0" dirty="0">
                <a:solidFill>
                  <a:schemeClr val="tx1"/>
                </a:solidFill>
                <a:latin typeface="黑体" panose="02010609060101010101" pitchFamily="49" charset="-122"/>
              </a:rPr>
              <a:t>首先保证决策合理，然后寻求提高效率</a:t>
            </a:r>
            <a:r>
              <a:rPr kumimoji="1" lang="en-US" altLang="zh-CN" sz="2400" b="0" dirty="0">
                <a:solidFill>
                  <a:schemeClr val="tx1"/>
                </a:solidFill>
                <a:latin typeface="黑体" panose="02010609060101010101" pitchFamily="49" charset="-122"/>
              </a:rPr>
              <a:t>) </a:t>
            </a:r>
            <a:r>
              <a:rPr kumimoji="1" lang="zh-CN" altLang="en-US" sz="2400" b="0" dirty="0">
                <a:solidFill>
                  <a:schemeClr val="tx1"/>
                </a:solidFill>
                <a:latin typeface="黑体" panose="02010609060101010101" pitchFamily="49" charset="-122"/>
              </a:rPr>
              <a:t>。</a:t>
            </a:r>
          </a:p>
        </p:txBody>
      </p:sp>
      <p:sp>
        <p:nvSpPr>
          <p:cNvPr id="11" name="矩形 10">
            <a:extLst>
              <a:ext uri="{FF2B5EF4-FFF2-40B4-BE49-F238E27FC236}">
                <a16:creationId xmlns:a16="http://schemas.microsoft.com/office/drawing/2014/main" id="{76AAE3BB-8D99-4DA2-80EF-D87890C4CC5F}"/>
              </a:ext>
            </a:extLst>
          </p:cNvPr>
          <p:cNvSpPr/>
          <p:nvPr/>
        </p:nvSpPr>
        <p:spPr>
          <a:xfrm>
            <a:off x="1658461" y="221914"/>
            <a:ext cx="3076483" cy="523220"/>
          </a:xfrm>
          <a:prstGeom prst="rect">
            <a:avLst/>
          </a:prstGeom>
        </p:spPr>
        <p:txBody>
          <a:bodyPr wrap="none">
            <a:spAutoFit/>
          </a:bodyPr>
          <a:lstStyle/>
          <a:p>
            <a:r>
              <a:rPr lang="zh-CN" altLang="en-US" sz="2800" dirty="0"/>
              <a:t>决策支持系统</a:t>
            </a:r>
            <a:r>
              <a:rPr lang="en-US" altLang="zh-CN" sz="2800" dirty="0"/>
              <a:t>DSS</a:t>
            </a:r>
            <a:endParaRPr lang="zh-CN" altLang="en-US" sz="2800" dirty="0"/>
          </a:p>
        </p:txBody>
      </p:sp>
    </p:spTree>
    <p:extLst>
      <p:ext uri="{BB962C8B-B14F-4D97-AF65-F5344CB8AC3E}">
        <p14:creationId xmlns:p14="http://schemas.microsoft.com/office/powerpoint/2010/main" val="29757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989727"/>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在什么情况下才需要决策</a:t>
            </a:r>
            <a:r>
              <a:rPr lang="en-US" altLang="zh-CN" dirty="0">
                <a:solidFill>
                  <a:prstClr val="black"/>
                </a:solidFill>
              </a:rPr>
              <a:t>?</a:t>
            </a:r>
          </a:p>
        </p:txBody>
      </p:sp>
      <p:sp>
        <p:nvSpPr>
          <p:cNvPr id="17" name="矩形 16"/>
          <p:cNvSpPr/>
          <p:nvPr/>
        </p:nvSpPr>
        <p:spPr>
          <a:xfrm>
            <a:off x="2153486" y="1537229"/>
            <a:ext cx="7314364" cy="499624"/>
          </a:xfrm>
          <a:prstGeom prst="rect">
            <a:avLst/>
          </a:prstGeom>
        </p:spPr>
        <p:txBody>
          <a:bodyPr wrap="square">
            <a:spAutoFit/>
          </a:bodyPr>
          <a:lstStyle/>
          <a:p>
            <a:pPr lvl="1">
              <a:lnSpc>
                <a:spcPct val="150000"/>
              </a:lnSpc>
            </a:pPr>
            <a:r>
              <a:rPr lang="zh-CN" altLang="en-US" sz="2000" b="1" dirty="0">
                <a:latin typeface="+mn-ea"/>
              </a:rPr>
              <a:t>例</a:t>
            </a:r>
            <a:r>
              <a:rPr lang="en-US" altLang="zh-CN" sz="2000" dirty="0">
                <a:latin typeface="+mn-ea"/>
              </a:rPr>
              <a:t>: </a:t>
            </a:r>
            <a:r>
              <a:rPr lang="zh-CN" altLang="en-US" sz="2000" dirty="0">
                <a:latin typeface="+mn-ea"/>
              </a:rPr>
              <a:t>制定从</a:t>
            </a:r>
            <a:r>
              <a:rPr lang="en-US" altLang="zh-CN" sz="2000" dirty="0">
                <a:latin typeface="+mn-ea"/>
              </a:rPr>
              <a:t>A</a:t>
            </a:r>
            <a:r>
              <a:rPr lang="zh-CN" altLang="en-US" sz="2000" dirty="0">
                <a:latin typeface="+mn-ea"/>
              </a:rPr>
              <a:t>地到</a:t>
            </a:r>
            <a:r>
              <a:rPr lang="en-US" altLang="zh-CN" sz="2000" dirty="0">
                <a:latin typeface="+mn-ea"/>
              </a:rPr>
              <a:t>B</a:t>
            </a:r>
            <a:r>
              <a:rPr lang="zh-CN" altLang="en-US" sz="2000" dirty="0">
                <a:latin typeface="+mn-ea"/>
              </a:rPr>
              <a:t>地的旅行方案</a:t>
            </a:r>
          </a:p>
        </p:txBody>
      </p:sp>
      <p:grpSp>
        <p:nvGrpSpPr>
          <p:cNvPr id="11" name="Group 25"/>
          <p:cNvGrpSpPr>
            <a:grpSpLocks/>
          </p:cNvGrpSpPr>
          <p:nvPr/>
        </p:nvGrpSpPr>
        <p:grpSpPr bwMode="auto">
          <a:xfrm>
            <a:off x="2609853" y="2167622"/>
            <a:ext cx="3844925" cy="955675"/>
            <a:chOff x="816" y="1231"/>
            <a:chExt cx="2422" cy="602"/>
          </a:xfrm>
        </p:grpSpPr>
        <p:sp>
          <p:nvSpPr>
            <p:cNvPr id="15" name="Rectangle 15"/>
            <p:cNvSpPr>
              <a:spLocks noChangeArrowheads="1"/>
            </p:cNvSpPr>
            <p:nvPr/>
          </p:nvSpPr>
          <p:spPr bwMode="auto">
            <a:xfrm>
              <a:off x="816" y="1231"/>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dirty="0">
                  <a:solidFill>
                    <a:schemeClr val="tx1"/>
                  </a:solidFill>
                  <a:latin typeface="+mn-ea"/>
                  <a:ea typeface="+mn-ea"/>
                </a:rPr>
                <a:t>如果</a:t>
              </a:r>
            </a:p>
          </p:txBody>
        </p:sp>
        <p:sp>
          <p:nvSpPr>
            <p:cNvPr id="18" name="Rectangle 16"/>
            <p:cNvSpPr>
              <a:spLocks noChangeArrowheads="1"/>
            </p:cNvSpPr>
            <p:nvPr/>
          </p:nvSpPr>
          <p:spPr bwMode="auto">
            <a:xfrm>
              <a:off x="1344" y="1234"/>
              <a:ext cx="18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lang="zh-CN" altLang="en-US" sz="2000" b="0" dirty="0">
                  <a:solidFill>
                    <a:schemeClr val="tx1"/>
                  </a:solidFill>
                  <a:latin typeface="+mn-ea"/>
                  <a:ea typeface="+mn-ea"/>
                </a:rPr>
                <a:t>目标仅是在路途距离最短</a:t>
              </a:r>
            </a:p>
          </p:txBody>
        </p:sp>
        <p:sp>
          <p:nvSpPr>
            <p:cNvPr id="19" name="Rectangle 17"/>
            <p:cNvSpPr>
              <a:spLocks noChangeArrowheads="1"/>
            </p:cNvSpPr>
            <p:nvPr/>
          </p:nvSpPr>
          <p:spPr bwMode="auto">
            <a:xfrm>
              <a:off x="1344" y="1581"/>
              <a:ext cx="14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b="0" dirty="0">
                  <a:solidFill>
                    <a:schemeClr val="tx1"/>
                  </a:solidFill>
                  <a:latin typeface="+mn-ea"/>
                  <a:ea typeface="+mn-ea"/>
                </a:rPr>
                <a:t>计划能够完全实现</a:t>
              </a:r>
            </a:p>
          </p:txBody>
        </p:sp>
      </p:grpSp>
      <p:sp>
        <p:nvSpPr>
          <p:cNvPr id="22" name="矩形 21"/>
          <p:cNvSpPr/>
          <p:nvPr/>
        </p:nvSpPr>
        <p:spPr>
          <a:xfrm>
            <a:off x="2153486" y="3199687"/>
            <a:ext cx="7314364" cy="499624"/>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sz="2000" dirty="0">
                <a:solidFill>
                  <a:srgbClr val="FF0000"/>
                </a:solidFill>
                <a:latin typeface="+mn-ea"/>
              </a:rPr>
              <a:t>存在公认的最好方案</a:t>
            </a:r>
            <a:r>
              <a:rPr lang="en-US" altLang="zh-CN" sz="2000" dirty="0">
                <a:solidFill>
                  <a:srgbClr val="FF0000"/>
                </a:solidFill>
                <a:latin typeface="+mn-ea"/>
              </a:rPr>
              <a:t>, </a:t>
            </a:r>
            <a:r>
              <a:rPr lang="zh-CN" altLang="en-US" sz="2000" dirty="0">
                <a:solidFill>
                  <a:srgbClr val="FF0000"/>
                </a:solidFill>
                <a:latin typeface="+mn-ea"/>
              </a:rPr>
              <a:t>此时不需要决策</a:t>
            </a:r>
          </a:p>
        </p:txBody>
      </p:sp>
      <p:grpSp>
        <p:nvGrpSpPr>
          <p:cNvPr id="27" name="Group 25"/>
          <p:cNvGrpSpPr>
            <a:grpSpLocks/>
          </p:cNvGrpSpPr>
          <p:nvPr/>
        </p:nvGrpSpPr>
        <p:grpSpPr bwMode="auto">
          <a:xfrm>
            <a:off x="2609850" y="3916830"/>
            <a:ext cx="5114926" cy="955675"/>
            <a:chOff x="816" y="1231"/>
            <a:chExt cx="3222" cy="602"/>
          </a:xfrm>
        </p:grpSpPr>
        <p:sp>
          <p:nvSpPr>
            <p:cNvPr id="28" name="Rectangle 15"/>
            <p:cNvSpPr>
              <a:spLocks noChangeArrowheads="1"/>
            </p:cNvSpPr>
            <p:nvPr/>
          </p:nvSpPr>
          <p:spPr bwMode="auto">
            <a:xfrm>
              <a:off x="816" y="1231"/>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dirty="0">
                  <a:solidFill>
                    <a:schemeClr val="tx1"/>
                  </a:solidFill>
                  <a:latin typeface="+mn-ea"/>
                  <a:ea typeface="+mn-ea"/>
                </a:rPr>
                <a:t>如果</a:t>
              </a:r>
            </a:p>
          </p:txBody>
        </p:sp>
        <p:sp>
          <p:nvSpPr>
            <p:cNvPr id="29" name="Rectangle 16"/>
            <p:cNvSpPr>
              <a:spLocks noChangeArrowheads="1"/>
            </p:cNvSpPr>
            <p:nvPr/>
          </p:nvSpPr>
          <p:spPr bwMode="auto">
            <a:xfrm>
              <a:off x="1344" y="1234"/>
              <a:ext cx="26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lang="zh-CN" altLang="en-US" sz="2000" b="0" dirty="0">
                  <a:solidFill>
                    <a:schemeClr val="tx1"/>
                  </a:solidFill>
                  <a:latin typeface="+mn-ea"/>
                  <a:ea typeface="+mn-ea"/>
                </a:rPr>
                <a:t>同时考虑成本</a:t>
              </a:r>
              <a:r>
                <a:rPr lang="en-US" altLang="zh-CN" sz="2000" b="0" dirty="0">
                  <a:solidFill>
                    <a:schemeClr val="tx1"/>
                  </a:solidFill>
                  <a:latin typeface="+mn-ea"/>
                  <a:ea typeface="+mn-ea"/>
                </a:rPr>
                <a:t>, </a:t>
              </a:r>
              <a:r>
                <a:rPr lang="zh-CN" altLang="en-US" sz="2000" b="0" dirty="0">
                  <a:solidFill>
                    <a:schemeClr val="tx1"/>
                  </a:solidFill>
                  <a:latin typeface="+mn-ea"/>
                  <a:ea typeface="+mn-ea"/>
                </a:rPr>
                <a:t>舒适等指标 </a:t>
              </a:r>
              <a:r>
                <a:rPr lang="en-US" altLang="zh-CN" sz="2000" b="0" dirty="0">
                  <a:solidFill>
                    <a:schemeClr val="tx1"/>
                  </a:solidFill>
                  <a:latin typeface="+mn-ea"/>
                  <a:ea typeface="+mn-ea"/>
                </a:rPr>
                <a:t>(</a:t>
              </a:r>
              <a:r>
                <a:rPr lang="zh-CN" altLang="en-US" sz="2000" dirty="0">
                  <a:solidFill>
                    <a:schemeClr val="tx1"/>
                  </a:solidFill>
                  <a:latin typeface="+mn-ea"/>
                  <a:ea typeface="+mn-ea"/>
                </a:rPr>
                <a:t>多目标</a:t>
              </a:r>
              <a:r>
                <a:rPr lang="en-US" altLang="zh-CN" sz="2000" b="0" dirty="0">
                  <a:solidFill>
                    <a:schemeClr val="tx1"/>
                  </a:solidFill>
                  <a:latin typeface="+mn-ea"/>
                  <a:ea typeface="+mn-ea"/>
                </a:rPr>
                <a:t>)</a:t>
              </a:r>
            </a:p>
          </p:txBody>
        </p:sp>
        <p:sp>
          <p:nvSpPr>
            <p:cNvPr id="30" name="Rectangle 17"/>
            <p:cNvSpPr>
              <a:spLocks noChangeArrowheads="1"/>
            </p:cNvSpPr>
            <p:nvPr/>
          </p:nvSpPr>
          <p:spPr bwMode="auto">
            <a:xfrm>
              <a:off x="1344" y="1581"/>
              <a:ext cx="26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zh-CN" altLang="en-US" sz="2000" b="0" dirty="0">
                  <a:solidFill>
                    <a:schemeClr val="tx1"/>
                  </a:solidFill>
                  <a:latin typeface="+mn-ea"/>
                  <a:ea typeface="+mn-ea"/>
                </a:rPr>
                <a:t>考虑交通工具的延误等因素 </a:t>
              </a:r>
              <a:r>
                <a:rPr kumimoji="1" lang="en-US" altLang="zh-CN" sz="2000" b="0" dirty="0">
                  <a:solidFill>
                    <a:schemeClr val="tx1"/>
                  </a:solidFill>
                  <a:latin typeface="+mn-ea"/>
                  <a:ea typeface="+mn-ea"/>
                </a:rPr>
                <a:t>(</a:t>
              </a:r>
              <a:r>
                <a:rPr kumimoji="1" lang="zh-CN" altLang="en-US" sz="2000" dirty="0">
                  <a:solidFill>
                    <a:schemeClr val="tx1"/>
                  </a:solidFill>
                  <a:latin typeface="+mn-ea"/>
                  <a:ea typeface="+mn-ea"/>
                </a:rPr>
                <a:t>不确定</a:t>
              </a:r>
              <a:r>
                <a:rPr kumimoji="1" lang="en-US" altLang="zh-CN" sz="2000" b="0" dirty="0">
                  <a:solidFill>
                    <a:schemeClr val="tx1"/>
                  </a:solidFill>
                  <a:latin typeface="+mn-ea"/>
                  <a:ea typeface="+mn-ea"/>
                </a:rPr>
                <a:t>)</a:t>
              </a:r>
            </a:p>
          </p:txBody>
        </p:sp>
      </p:grpSp>
      <p:sp>
        <p:nvSpPr>
          <p:cNvPr id="31" name="矩形 30"/>
          <p:cNvSpPr/>
          <p:nvPr/>
        </p:nvSpPr>
        <p:spPr>
          <a:xfrm>
            <a:off x="2153486" y="5057991"/>
            <a:ext cx="7314364" cy="499624"/>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sz="2000" dirty="0">
                <a:solidFill>
                  <a:srgbClr val="FF0000"/>
                </a:solidFill>
                <a:latin typeface="+mn-ea"/>
              </a:rPr>
              <a:t>方案好坏将因人而异</a:t>
            </a:r>
            <a:r>
              <a:rPr lang="en-US" altLang="zh-CN" sz="2000" dirty="0">
                <a:solidFill>
                  <a:srgbClr val="FF0000"/>
                </a:solidFill>
                <a:latin typeface="+mn-ea"/>
              </a:rPr>
              <a:t>, </a:t>
            </a:r>
            <a:r>
              <a:rPr lang="zh-CN" altLang="en-US" sz="2000" dirty="0">
                <a:solidFill>
                  <a:srgbClr val="FF0000"/>
                </a:solidFill>
                <a:latin typeface="+mn-ea"/>
              </a:rPr>
              <a:t>此时才需要决策。</a:t>
            </a:r>
          </a:p>
        </p:txBody>
      </p:sp>
      <p:sp>
        <p:nvSpPr>
          <p:cNvPr id="20" name="标题 1">
            <a:extLst>
              <a:ext uri="{FF2B5EF4-FFF2-40B4-BE49-F238E27FC236}">
                <a16:creationId xmlns:a16="http://schemas.microsoft.com/office/drawing/2014/main" id="{C1637B56-0659-48F0-9627-B6CEC001C6D3}"/>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1529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471609" y="753675"/>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6.2 </a:t>
            </a:r>
            <a:r>
              <a:rPr kumimoji="1" lang="zh-CN" altLang="en-US" sz="2800" b="1" dirty="0">
                <a:latin typeface="+mj-lt"/>
                <a:ea typeface="黑体" pitchFamily="2" charset="-122"/>
              </a:rPr>
              <a:t>决策支持系统的信息组织技术</a:t>
            </a:r>
          </a:p>
        </p:txBody>
      </p:sp>
      <p:sp>
        <p:nvSpPr>
          <p:cNvPr id="11" name="Rectangle 6"/>
          <p:cNvSpPr>
            <a:spLocks noChangeArrowheads="1"/>
          </p:cNvSpPr>
          <p:nvPr/>
        </p:nvSpPr>
        <p:spPr bwMode="auto">
          <a:xfrm>
            <a:off x="1293809" y="1287520"/>
            <a:ext cx="3608391" cy="400110"/>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000" dirty="0">
                <a:ea typeface="黑体" pitchFamily="2" charset="-122"/>
              </a:rPr>
              <a:t>（</a:t>
            </a:r>
            <a:r>
              <a:rPr kumimoji="1" lang="en-US" altLang="zh-CN" sz="2000" dirty="0">
                <a:ea typeface="黑体" pitchFamily="2" charset="-122"/>
              </a:rPr>
              <a:t>1</a:t>
            </a:r>
            <a:r>
              <a:rPr kumimoji="1" lang="zh-CN" altLang="en-US" sz="2000" dirty="0">
                <a:ea typeface="黑体" pitchFamily="2" charset="-122"/>
              </a:rPr>
              <a:t>）现代</a:t>
            </a:r>
            <a:r>
              <a:rPr kumimoji="1" lang="en-US" altLang="zh-CN" sz="2000" dirty="0">
                <a:ea typeface="黑体" pitchFamily="2" charset="-122"/>
              </a:rPr>
              <a:t>DSS</a:t>
            </a:r>
            <a:r>
              <a:rPr kumimoji="1" lang="zh-CN" altLang="en-US" sz="2000" dirty="0">
                <a:ea typeface="黑体" pitchFamily="2" charset="-122"/>
              </a:rPr>
              <a:t>的结构          </a:t>
            </a:r>
            <a:endParaRPr kumimoji="1" lang="zh-CN" altLang="en-US" sz="2000" dirty="0">
              <a:effectLst>
                <a:outerShdw blurRad="38100" dist="38100" dir="2700000" algn="tl">
                  <a:srgbClr val="000000"/>
                </a:outerShdw>
              </a:effectLst>
              <a:ea typeface="黑体" pitchFamily="2" charset="-122"/>
            </a:endParaRPr>
          </a:p>
        </p:txBody>
      </p:sp>
      <p:graphicFrame>
        <p:nvGraphicFramePr>
          <p:cNvPr id="15" name="Object 10"/>
          <p:cNvGraphicFramePr>
            <a:graphicFrameLocks noChangeAspect="1"/>
          </p:cNvGraphicFramePr>
          <p:nvPr>
            <p:extLst>
              <p:ext uri="{D42A27DB-BD31-4B8C-83A1-F6EECF244321}">
                <p14:modId xmlns:p14="http://schemas.microsoft.com/office/powerpoint/2010/main" val="2957441881"/>
              </p:ext>
            </p:extLst>
          </p:nvPr>
        </p:nvGraphicFramePr>
        <p:xfrm>
          <a:off x="2517778" y="1687630"/>
          <a:ext cx="7677150" cy="4584964"/>
        </p:xfrm>
        <a:graphic>
          <a:graphicData uri="http://schemas.openxmlformats.org/presentationml/2006/ole">
            <mc:AlternateContent xmlns:mc="http://schemas.openxmlformats.org/markup-compatibility/2006">
              <mc:Choice xmlns:v="urn:schemas-microsoft-com:vml" Requires="v">
                <p:oleObj spid="_x0000_s6241" name="Visio" r:id="rId3" imgW="5791080" imgH="3524197" progId="Visio.Drawing.11">
                  <p:embed/>
                </p:oleObj>
              </mc:Choice>
              <mc:Fallback>
                <p:oleObj name="Visio" r:id="rId3" imgW="5791080" imgH="3524197" progId="Visio.Drawing.11">
                  <p:embed/>
                  <p:pic>
                    <p:nvPicPr>
                      <p:cNvPr id="12290" name="Object 10"/>
                      <p:cNvPicPr>
                        <a:picLocks noChangeAspect="1" noChangeArrowheads="1"/>
                      </p:cNvPicPr>
                      <p:nvPr/>
                    </p:nvPicPr>
                    <p:blipFill>
                      <a:blip r:embed="rId4"/>
                      <a:srcRect/>
                      <a:stretch>
                        <a:fillRect/>
                      </a:stretch>
                    </p:blipFill>
                    <p:spPr bwMode="auto">
                      <a:xfrm>
                        <a:off x="2517778" y="1687630"/>
                        <a:ext cx="7677150" cy="4584964"/>
                      </a:xfrm>
                      <a:prstGeom prst="rect">
                        <a:avLst/>
                      </a:prstGeom>
                      <a:solidFill>
                        <a:srgbClr val="003399"/>
                      </a:solidFill>
                      <a:ln>
                        <a:noFill/>
                      </a:ln>
                      <a:effectLst/>
                      <a:extLst/>
                    </p:spPr>
                  </p:pic>
                </p:oleObj>
              </mc:Fallback>
            </mc:AlternateContent>
          </a:graphicData>
        </a:graphic>
      </p:graphicFrame>
      <p:sp>
        <p:nvSpPr>
          <p:cNvPr id="9" name="矩形 8">
            <a:extLst>
              <a:ext uri="{FF2B5EF4-FFF2-40B4-BE49-F238E27FC236}">
                <a16:creationId xmlns:a16="http://schemas.microsoft.com/office/drawing/2014/main" id="{55CCB042-802D-4A11-9EC6-A7264CA304FE}"/>
              </a:ext>
            </a:extLst>
          </p:cNvPr>
          <p:cNvSpPr/>
          <p:nvPr/>
        </p:nvSpPr>
        <p:spPr>
          <a:xfrm>
            <a:off x="1658461" y="221914"/>
            <a:ext cx="3076483" cy="523220"/>
          </a:xfrm>
          <a:prstGeom prst="rect">
            <a:avLst/>
          </a:prstGeom>
        </p:spPr>
        <p:txBody>
          <a:bodyPr wrap="none">
            <a:spAutoFit/>
          </a:bodyPr>
          <a:lstStyle/>
          <a:p>
            <a:r>
              <a:rPr lang="zh-CN" altLang="en-US" sz="2800" dirty="0"/>
              <a:t>决策支持系统</a:t>
            </a:r>
            <a:r>
              <a:rPr lang="en-US" altLang="zh-CN" sz="2800" dirty="0"/>
              <a:t>DSS</a:t>
            </a:r>
            <a:endParaRPr lang="zh-CN" altLang="en-US" sz="2800" dirty="0"/>
          </a:p>
        </p:txBody>
      </p:sp>
    </p:spTree>
    <p:extLst>
      <p:ext uri="{BB962C8B-B14F-4D97-AF65-F5344CB8AC3E}">
        <p14:creationId xmlns:p14="http://schemas.microsoft.com/office/powerpoint/2010/main" val="401052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1743075" y="846791"/>
            <a:ext cx="7620000" cy="461665"/>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dirty="0">
                <a:ea typeface="黑体" pitchFamily="2" charset="-122"/>
              </a:rPr>
              <a:t>（</a:t>
            </a:r>
            <a:r>
              <a:rPr kumimoji="1" lang="en-US" altLang="zh-CN" sz="2400" dirty="0">
                <a:ea typeface="黑体" pitchFamily="2" charset="-122"/>
              </a:rPr>
              <a:t>2</a:t>
            </a:r>
            <a:r>
              <a:rPr kumimoji="1" lang="zh-CN" altLang="en-US" sz="2400" dirty="0">
                <a:ea typeface="黑体" pitchFamily="2" charset="-122"/>
              </a:rPr>
              <a:t>）</a:t>
            </a:r>
            <a:r>
              <a:rPr kumimoji="1" lang="en-US" altLang="zh-CN" sz="2400" dirty="0">
                <a:ea typeface="黑体" pitchFamily="2" charset="-122"/>
              </a:rPr>
              <a:t>DSS</a:t>
            </a:r>
            <a:r>
              <a:rPr kumimoji="1" lang="zh-CN" altLang="en-US" sz="2400" dirty="0">
                <a:ea typeface="黑体" pitchFamily="2" charset="-122"/>
              </a:rPr>
              <a:t>信息管理技术          </a:t>
            </a:r>
            <a:endParaRPr kumimoji="1" lang="zh-CN" altLang="en-US" sz="2400" dirty="0">
              <a:effectLst>
                <a:outerShdw blurRad="38100" dist="38100" dir="2700000" algn="tl">
                  <a:srgbClr val="000000"/>
                </a:outerShdw>
              </a:effectLst>
              <a:ea typeface="黑体" pitchFamily="2" charset="-122"/>
            </a:endParaRPr>
          </a:p>
        </p:txBody>
      </p:sp>
      <p:sp>
        <p:nvSpPr>
          <p:cNvPr id="9" name="Rectangle 5"/>
          <p:cNvSpPr>
            <a:spLocks noChangeArrowheads="1"/>
          </p:cNvSpPr>
          <p:nvPr/>
        </p:nvSpPr>
        <p:spPr bwMode="auto">
          <a:xfrm>
            <a:off x="2124075" y="1446176"/>
            <a:ext cx="8229600" cy="830997"/>
          </a:xfrm>
          <a:prstGeom prst="rect">
            <a:avLst/>
          </a:prstGeom>
          <a:noFill/>
          <a:ln w="9525" algn="ctr">
            <a:noFill/>
            <a:miter lim="800000"/>
            <a:headEnd/>
            <a:tailEnd/>
          </a:ln>
        </p:spPr>
        <p:txBody>
          <a:bodyPr>
            <a:spAutoFit/>
          </a:bodyPr>
          <a:lstStyle/>
          <a:p>
            <a:pPr eaLnBrk="0" hangingPunct="0">
              <a:spcBef>
                <a:spcPct val="50000"/>
              </a:spcBef>
              <a:defRPr/>
            </a:pPr>
            <a:r>
              <a:rPr kumimoji="1" lang="en-US" altLang="zh-CN" sz="2400" dirty="0">
                <a:ea typeface="黑体" pitchFamily="2" charset="-122"/>
              </a:rPr>
              <a:t>DSS</a:t>
            </a:r>
            <a:r>
              <a:rPr kumimoji="1" lang="zh-CN" altLang="en-US" sz="2400" dirty="0">
                <a:solidFill>
                  <a:srgbClr val="FF0000"/>
                </a:solidFill>
                <a:ea typeface="黑体" pitchFamily="2" charset="-122"/>
              </a:rPr>
              <a:t>问题管理</a:t>
            </a:r>
            <a:r>
              <a:rPr kumimoji="1" lang="zh-CN" altLang="en-US" sz="2400" dirty="0">
                <a:ea typeface="黑体" pitchFamily="2" charset="-122"/>
              </a:rPr>
              <a:t>的信息结构包括：决策任务、决策问题、求解方案、求解结果、决策结果和实施结果等</a:t>
            </a:r>
          </a:p>
        </p:txBody>
      </p:sp>
      <p:sp>
        <p:nvSpPr>
          <p:cNvPr id="13" name="Rectangle 6"/>
          <p:cNvSpPr>
            <a:spLocks noChangeArrowheads="1"/>
          </p:cNvSpPr>
          <p:nvPr/>
        </p:nvSpPr>
        <p:spPr bwMode="auto">
          <a:xfrm>
            <a:off x="2124075" y="2524818"/>
            <a:ext cx="8229600" cy="461665"/>
          </a:xfrm>
          <a:prstGeom prst="rect">
            <a:avLst/>
          </a:prstGeom>
          <a:noFill/>
          <a:ln w="9525" algn="ctr">
            <a:noFill/>
            <a:miter lim="800000"/>
            <a:headEnd/>
            <a:tailEnd/>
          </a:ln>
        </p:spPr>
        <p:txBody>
          <a:bodyPr>
            <a:spAutoFit/>
          </a:bodyPr>
          <a:lstStyle/>
          <a:p>
            <a:pPr eaLnBrk="0" hangingPunct="0">
              <a:spcBef>
                <a:spcPct val="50000"/>
              </a:spcBef>
              <a:defRPr/>
            </a:pPr>
            <a:r>
              <a:rPr kumimoji="1" lang="en-US" altLang="zh-CN" sz="2400" dirty="0">
                <a:ea typeface="黑体" pitchFamily="2" charset="-122"/>
              </a:rPr>
              <a:t>DSS</a:t>
            </a:r>
            <a:r>
              <a:rPr kumimoji="1" lang="zh-CN" altLang="en-US" sz="2400" dirty="0">
                <a:solidFill>
                  <a:srgbClr val="FF0000"/>
                </a:solidFill>
                <a:ea typeface="黑体" pitchFamily="2" charset="-122"/>
              </a:rPr>
              <a:t>数据管理</a:t>
            </a:r>
            <a:r>
              <a:rPr kumimoji="1" lang="zh-CN" altLang="en-US" sz="2400" dirty="0">
                <a:ea typeface="黑体" pitchFamily="2" charset="-122"/>
              </a:rPr>
              <a:t>一般采用关系型数据模型</a:t>
            </a:r>
          </a:p>
        </p:txBody>
      </p:sp>
      <p:sp>
        <p:nvSpPr>
          <p:cNvPr id="16" name="Rectangle 7"/>
          <p:cNvSpPr>
            <a:spLocks noChangeArrowheads="1"/>
          </p:cNvSpPr>
          <p:nvPr/>
        </p:nvSpPr>
        <p:spPr bwMode="auto">
          <a:xfrm>
            <a:off x="2124075" y="3124203"/>
            <a:ext cx="8229600" cy="830997"/>
          </a:xfrm>
          <a:prstGeom prst="rect">
            <a:avLst/>
          </a:prstGeom>
          <a:noFill/>
          <a:ln w="9525" algn="ctr">
            <a:noFill/>
            <a:miter lim="800000"/>
            <a:headEnd/>
            <a:tailEnd/>
          </a:ln>
        </p:spPr>
        <p:txBody>
          <a:bodyPr>
            <a:spAutoFit/>
          </a:bodyPr>
          <a:lstStyle/>
          <a:p>
            <a:pPr eaLnBrk="0" hangingPunct="0">
              <a:spcBef>
                <a:spcPct val="50000"/>
              </a:spcBef>
              <a:defRPr/>
            </a:pPr>
            <a:r>
              <a:rPr kumimoji="1" lang="en-US" altLang="zh-CN" sz="2400" dirty="0">
                <a:ea typeface="黑体" pitchFamily="2" charset="-122"/>
              </a:rPr>
              <a:t>DSS</a:t>
            </a:r>
            <a:r>
              <a:rPr kumimoji="1" lang="zh-CN" altLang="en-US" sz="2400" dirty="0">
                <a:solidFill>
                  <a:srgbClr val="FF0000"/>
                </a:solidFill>
                <a:ea typeface="黑体" pitchFamily="2" charset="-122"/>
              </a:rPr>
              <a:t>模型管理</a:t>
            </a:r>
            <a:r>
              <a:rPr kumimoji="1" lang="zh-CN" altLang="en-US" sz="2400" dirty="0">
                <a:ea typeface="黑体" pitchFamily="2" charset="-122"/>
              </a:rPr>
              <a:t>包括结构模型、关系模型和基于知识表示模型的管理。</a:t>
            </a:r>
          </a:p>
        </p:txBody>
      </p:sp>
      <p:sp>
        <p:nvSpPr>
          <p:cNvPr id="17" name="Rectangle 8"/>
          <p:cNvSpPr>
            <a:spLocks noChangeArrowheads="1"/>
          </p:cNvSpPr>
          <p:nvPr/>
        </p:nvSpPr>
        <p:spPr bwMode="auto">
          <a:xfrm>
            <a:off x="2124075" y="4038603"/>
            <a:ext cx="8229600" cy="830997"/>
          </a:xfrm>
          <a:prstGeom prst="rect">
            <a:avLst/>
          </a:prstGeom>
          <a:noFill/>
          <a:ln w="9525" algn="ctr">
            <a:noFill/>
            <a:miter lim="800000"/>
            <a:headEnd/>
            <a:tailEnd/>
          </a:ln>
        </p:spPr>
        <p:txBody>
          <a:bodyPr>
            <a:spAutoFit/>
          </a:bodyPr>
          <a:lstStyle/>
          <a:p>
            <a:pPr eaLnBrk="0" hangingPunct="0">
              <a:spcBef>
                <a:spcPct val="50000"/>
              </a:spcBef>
              <a:defRPr/>
            </a:pPr>
            <a:r>
              <a:rPr kumimoji="1" lang="en-US" altLang="zh-CN" sz="2400" dirty="0">
                <a:ea typeface="黑体" pitchFamily="2" charset="-122"/>
              </a:rPr>
              <a:t>DSS</a:t>
            </a:r>
            <a:r>
              <a:rPr kumimoji="1" lang="zh-CN" altLang="en-US" sz="2400" dirty="0">
                <a:solidFill>
                  <a:srgbClr val="FF0000"/>
                </a:solidFill>
                <a:ea typeface="黑体" pitchFamily="2" charset="-122"/>
              </a:rPr>
              <a:t>知识管理</a:t>
            </a:r>
            <a:r>
              <a:rPr kumimoji="1" lang="zh-CN" altLang="en-US" sz="2400" dirty="0">
                <a:ea typeface="黑体" pitchFamily="2" charset="-122"/>
              </a:rPr>
              <a:t>包括知识获取、修改、删除、求精和一致性检验等。</a:t>
            </a:r>
          </a:p>
        </p:txBody>
      </p:sp>
      <p:sp>
        <p:nvSpPr>
          <p:cNvPr id="18" name="Rectangle 9"/>
          <p:cNvSpPr>
            <a:spLocks noChangeArrowheads="1"/>
          </p:cNvSpPr>
          <p:nvPr/>
        </p:nvSpPr>
        <p:spPr bwMode="auto">
          <a:xfrm>
            <a:off x="2124075" y="4953003"/>
            <a:ext cx="8229600" cy="830997"/>
          </a:xfrm>
          <a:prstGeom prst="rect">
            <a:avLst/>
          </a:prstGeom>
          <a:noFill/>
          <a:ln w="9525" algn="ctr">
            <a:noFill/>
            <a:miter lim="800000"/>
            <a:headEnd/>
            <a:tailEnd/>
          </a:ln>
        </p:spPr>
        <p:txBody>
          <a:bodyPr>
            <a:spAutoFit/>
          </a:bodyPr>
          <a:lstStyle/>
          <a:p>
            <a:pPr eaLnBrk="0" hangingPunct="0">
              <a:spcBef>
                <a:spcPct val="50000"/>
              </a:spcBef>
              <a:defRPr/>
            </a:pPr>
            <a:r>
              <a:rPr kumimoji="1" lang="en-US" altLang="zh-CN" sz="2400" dirty="0">
                <a:ea typeface="黑体" pitchFamily="2" charset="-122"/>
              </a:rPr>
              <a:t>DSS</a:t>
            </a:r>
            <a:r>
              <a:rPr kumimoji="1" lang="zh-CN" altLang="en-US" sz="2400" dirty="0">
                <a:solidFill>
                  <a:srgbClr val="FF0000"/>
                </a:solidFill>
                <a:ea typeface="黑体" pitchFamily="2" charset="-122"/>
              </a:rPr>
              <a:t>文本</a:t>
            </a:r>
            <a:r>
              <a:rPr kumimoji="1" lang="zh-CN" altLang="en-US" sz="2400" dirty="0">
                <a:ea typeface="黑体" pitchFamily="2" charset="-122"/>
              </a:rPr>
              <a:t>包括政策法规文件、决策案例等。</a:t>
            </a:r>
            <a:r>
              <a:rPr kumimoji="1" lang="zh-CN" altLang="en-US" sz="2400" dirty="0">
                <a:solidFill>
                  <a:srgbClr val="FF0000"/>
                </a:solidFill>
                <a:ea typeface="黑体" pitchFamily="2" charset="-122"/>
              </a:rPr>
              <a:t>文本管理</a:t>
            </a:r>
            <a:r>
              <a:rPr kumimoji="1" lang="zh-CN" altLang="en-US" sz="2400" dirty="0">
                <a:ea typeface="黑体" pitchFamily="2" charset="-122"/>
              </a:rPr>
              <a:t>则依赖关键词索引、分类号索引、语义网络索引等索引技术。</a:t>
            </a:r>
          </a:p>
        </p:txBody>
      </p:sp>
      <p:sp>
        <p:nvSpPr>
          <p:cNvPr id="12" name="矩形 11">
            <a:extLst>
              <a:ext uri="{FF2B5EF4-FFF2-40B4-BE49-F238E27FC236}">
                <a16:creationId xmlns:a16="http://schemas.microsoft.com/office/drawing/2014/main" id="{CD8F21AA-ED14-468B-B99E-F32B2E6C228B}"/>
              </a:ext>
            </a:extLst>
          </p:cNvPr>
          <p:cNvSpPr/>
          <p:nvPr/>
        </p:nvSpPr>
        <p:spPr>
          <a:xfrm>
            <a:off x="1658461" y="221914"/>
            <a:ext cx="3076483" cy="523220"/>
          </a:xfrm>
          <a:prstGeom prst="rect">
            <a:avLst/>
          </a:prstGeom>
        </p:spPr>
        <p:txBody>
          <a:bodyPr wrap="none">
            <a:spAutoFit/>
          </a:bodyPr>
          <a:lstStyle/>
          <a:p>
            <a:r>
              <a:rPr lang="zh-CN" altLang="en-US" sz="2800" dirty="0"/>
              <a:t>决策支持系统</a:t>
            </a:r>
            <a:r>
              <a:rPr lang="en-US" altLang="zh-CN" sz="2800" dirty="0"/>
              <a:t>DSS</a:t>
            </a:r>
            <a:endParaRPr lang="zh-CN" altLang="en-US" sz="2800" dirty="0"/>
          </a:p>
        </p:txBody>
      </p:sp>
    </p:spTree>
    <p:extLst>
      <p:ext uri="{BB962C8B-B14F-4D97-AF65-F5344CB8AC3E}">
        <p14:creationId xmlns:p14="http://schemas.microsoft.com/office/powerpoint/2010/main" val="11736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17" grpId="0"/>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853234"/>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7.1 </a:t>
            </a:r>
            <a:r>
              <a:rPr kumimoji="1" lang="zh-CN" altLang="en-US" sz="2800" b="1" dirty="0">
                <a:latin typeface="+mj-lt"/>
                <a:ea typeface="黑体" pitchFamily="2" charset="-122"/>
              </a:rPr>
              <a:t>引言</a:t>
            </a:r>
          </a:p>
        </p:txBody>
      </p:sp>
      <p:sp>
        <p:nvSpPr>
          <p:cNvPr id="15" name="Rectangle 4"/>
          <p:cNvSpPr>
            <a:spLocks noChangeArrowheads="1"/>
          </p:cNvSpPr>
          <p:nvPr/>
        </p:nvSpPr>
        <p:spPr bwMode="auto">
          <a:xfrm>
            <a:off x="2028825" y="1516014"/>
            <a:ext cx="8001000" cy="1323439"/>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000" dirty="0">
                <a:latin typeface="黑体" pitchFamily="2" charset="-122"/>
                <a:ea typeface="黑体" pitchFamily="2" charset="-122"/>
              </a:rPr>
              <a:t>    </a:t>
            </a:r>
            <a:r>
              <a:rPr kumimoji="1" lang="zh-CN" altLang="en-US" sz="2000" dirty="0">
                <a:solidFill>
                  <a:srgbClr val="FF0000"/>
                </a:solidFill>
                <a:latin typeface="黑体" pitchFamily="2" charset="-122"/>
                <a:ea typeface="黑体" pitchFamily="2" charset="-122"/>
              </a:rPr>
              <a:t>冲突</a:t>
            </a:r>
            <a:r>
              <a:rPr kumimoji="1" lang="zh-CN" altLang="en-US" sz="2000" dirty="0">
                <a:latin typeface="黑体" pitchFamily="2" charset="-122"/>
                <a:ea typeface="黑体" pitchFamily="2" charset="-122"/>
              </a:rPr>
              <a:t>是一种社会现象，普遍存在于我们现代生活的各个方面</a:t>
            </a:r>
          </a:p>
          <a:p>
            <a:pPr eaLnBrk="0" hangingPunct="0">
              <a:spcBef>
                <a:spcPct val="50000"/>
              </a:spcBef>
              <a:defRPr/>
            </a:pPr>
            <a:r>
              <a:rPr kumimoji="1" lang="zh-CN" altLang="en-US" sz="2000" dirty="0">
                <a:latin typeface="黑体" pitchFamily="2" charset="-122"/>
                <a:ea typeface="黑体" pitchFamily="2" charset="-122"/>
              </a:rPr>
              <a:t>    </a:t>
            </a:r>
            <a:r>
              <a:rPr kumimoji="1" lang="zh-CN" altLang="en-US" sz="2000" dirty="0">
                <a:latin typeface="黑体" pitchFamily="2" charset="-122"/>
                <a:ea typeface="黑体" pitchFamily="2" charset="-122"/>
                <a:cs typeface="Arial" charset="0"/>
              </a:rPr>
              <a:t>■  </a:t>
            </a:r>
            <a:r>
              <a:rPr kumimoji="1" lang="zh-CN" altLang="en-US" sz="2000" dirty="0">
                <a:latin typeface="黑体" pitchFamily="2" charset="-122"/>
                <a:ea typeface="黑体" pitchFamily="2" charset="-122"/>
              </a:rPr>
              <a:t>个人分歧与矛盾</a:t>
            </a:r>
          </a:p>
          <a:p>
            <a:pPr eaLnBrk="0" hangingPunct="0">
              <a:spcBef>
                <a:spcPct val="50000"/>
              </a:spcBef>
              <a:defRPr/>
            </a:pPr>
            <a:r>
              <a:rPr kumimoji="1" lang="zh-CN" altLang="en-US" sz="2000" dirty="0">
                <a:latin typeface="黑体" pitchFamily="2" charset="-122"/>
                <a:ea typeface="黑体" pitchFamily="2" charset="-122"/>
              </a:rPr>
              <a:t>    ■  社会集团、国家地区间的经济或政治利益争端与冲突等等</a:t>
            </a:r>
            <a:endParaRPr kumimoji="1" lang="zh-CN" altLang="en-US" sz="2000" dirty="0">
              <a:effectLst>
                <a:outerShdw blurRad="38100" dist="38100" dir="2700000" algn="tl">
                  <a:srgbClr val="000000"/>
                </a:outerShdw>
              </a:effectLst>
              <a:latin typeface="黑体" pitchFamily="2" charset="-122"/>
              <a:ea typeface="黑体" pitchFamily="2" charset="-122"/>
            </a:endParaRPr>
          </a:p>
        </p:txBody>
      </p:sp>
      <p:sp>
        <p:nvSpPr>
          <p:cNvPr id="19" name="Rectangle 5"/>
          <p:cNvSpPr>
            <a:spLocks noChangeArrowheads="1"/>
          </p:cNvSpPr>
          <p:nvPr/>
        </p:nvSpPr>
        <p:spPr bwMode="auto">
          <a:xfrm>
            <a:off x="2028825" y="3067053"/>
            <a:ext cx="7848600" cy="1405193"/>
          </a:xfrm>
          <a:prstGeom prst="rect">
            <a:avLst/>
          </a:prstGeom>
          <a:noFill/>
          <a:ln w="9525">
            <a:noFill/>
            <a:miter lim="800000"/>
            <a:headEnd/>
            <a:tailEnd/>
          </a:ln>
          <a:effectLst/>
        </p:spPr>
        <p:txBody>
          <a:bodyPr>
            <a:spAutoFit/>
          </a:bodyPr>
          <a:lstStyle/>
          <a:p>
            <a:pPr eaLnBrk="0" hangingPunct="0">
              <a:lnSpc>
                <a:spcPct val="150000"/>
              </a:lnSpc>
              <a:spcBef>
                <a:spcPct val="50000"/>
              </a:spcBef>
              <a:defRPr/>
            </a:pPr>
            <a:r>
              <a:rPr kumimoji="1" lang="en-US" altLang="zh-CN" sz="2000" dirty="0">
                <a:latin typeface="黑体" pitchFamily="2" charset="-122"/>
                <a:ea typeface="黑体" pitchFamily="2" charset="-122"/>
              </a:rPr>
              <a:t>    </a:t>
            </a:r>
            <a:r>
              <a:rPr kumimoji="1" lang="zh-CN" altLang="en-US" sz="2000" dirty="0">
                <a:latin typeface="黑体" pitchFamily="2" charset="-122"/>
                <a:ea typeface="黑体" pitchFamily="2" charset="-122"/>
              </a:rPr>
              <a:t>冲突分析是研究冲突现象的数学理论和方法，它运用数学模型来描述冲突现象，提取冲突过程的本质和特点，分析各种可能和必然的冲突结果，并为决策者提供有力的决策依据。</a:t>
            </a:r>
            <a:endParaRPr kumimoji="1" lang="zh-CN" altLang="en-US" sz="2000" dirty="0">
              <a:effectLst>
                <a:outerShdw blurRad="38100" dist="38100" dir="2700000" algn="tl">
                  <a:srgbClr val="000000"/>
                </a:outerShdw>
              </a:effectLst>
              <a:latin typeface="黑体" pitchFamily="2" charset="-122"/>
              <a:ea typeface="黑体" pitchFamily="2" charset="-122"/>
            </a:endParaRPr>
          </a:p>
        </p:txBody>
      </p:sp>
      <p:sp>
        <p:nvSpPr>
          <p:cNvPr id="20" name="Rectangle 6"/>
          <p:cNvSpPr>
            <a:spLocks noChangeArrowheads="1"/>
          </p:cNvSpPr>
          <p:nvPr/>
        </p:nvSpPr>
        <p:spPr bwMode="auto">
          <a:xfrm>
            <a:off x="2797533" y="4816207"/>
            <a:ext cx="6096000" cy="461665"/>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400" dirty="0">
                <a:latin typeface="黑体" pitchFamily="2" charset="-122"/>
                <a:ea typeface="黑体" pitchFamily="2" charset="-122"/>
              </a:rPr>
              <a:t>    </a:t>
            </a:r>
            <a:r>
              <a:rPr kumimoji="1" lang="zh-CN" altLang="en-US" sz="2400" dirty="0">
                <a:solidFill>
                  <a:srgbClr val="7030A0"/>
                </a:solidFill>
                <a:latin typeface="黑体" pitchFamily="2" charset="-122"/>
                <a:ea typeface="黑体" pitchFamily="2" charset="-122"/>
              </a:rPr>
              <a:t>冲突分析是决策论的一个分支！</a:t>
            </a:r>
            <a:endParaRPr kumimoji="1" lang="zh-CN" altLang="en-US" sz="2400" dirty="0">
              <a:solidFill>
                <a:srgbClr val="7030A0"/>
              </a:solidFill>
              <a:effectLst>
                <a:outerShdw blurRad="38100" dist="38100" dir="2700000" algn="tl">
                  <a:srgbClr val="000000"/>
                </a:outerShdw>
              </a:effectLst>
              <a:latin typeface="黑体" pitchFamily="2" charset="-122"/>
              <a:ea typeface="黑体" pitchFamily="2" charset="-122"/>
            </a:endParaRPr>
          </a:p>
        </p:txBody>
      </p:sp>
      <p:sp>
        <p:nvSpPr>
          <p:cNvPr id="9" name="标题 1">
            <a:extLst>
              <a:ext uri="{FF2B5EF4-FFF2-40B4-BE49-F238E27FC236}">
                <a16:creationId xmlns:a16="http://schemas.microsoft.com/office/drawing/2014/main" id="{5FF122ED-04FE-479A-846A-2B7E9352AD79}"/>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102603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29636" y="853234"/>
            <a:ext cx="8534400" cy="519113"/>
          </a:xfrm>
          <a:prstGeom prst="rect">
            <a:avLst/>
          </a:prstGeom>
          <a:noFill/>
          <a:ln w="9525">
            <a:noFill/>
            <a:miter lim="800000"/>
            <a:headEnd/>
            <a:tailEnd/>
          </a:ln>
        </p:spPr>
        <p:txBody>
          <a:bodyPr>
            <a:spAutoFit/>
          </a:bodyPr>
          <a:lstStyle/>
          <a:p>
            <a:pPr eaLnBrk="0" hangingPunct="0">
              <a:spcBef>
                <a:spcPct val="50000"/>
              </a:spcBef>
              <a:defRPr/>
            </a:pPr>
            <a:r>
              <a:rPr kumimoji="1" lang="en-US" altLang="zh-CN" sz="2800" b="1" dirty="0">
                <a:latin typeface="+mj-lt"/>
                <a:ea typeface="黑体" pitchFamily="2" charset="-122"/>
              </a:rPr>
              <a:t>7.2 </a:t>
            </a:r>
            <a:r>
              <a:rPr kumimoji="1" lang="zh-CN" altLang="en-US" sz="2800" b="1" dirty="0">
                <a:latin typeface="+mj-lt"/>
                <a:ea typeface="黑体" pitchFamily="2" charset="-122"/>
              </a:rPr>
              <a:t>冲突模型的基本要素</a:t>
            </a:r>
          </a:p>
        </p:txBody>
      </p:sp>
      <p:sp>
        <p:nvSpPr>
          <p:cNvPr id="9" name="Rectangle 4"/>
          <p:cNvSpPr>
            <a:spLocks noChangeArrowheads="1"/>
          </p:cNvSpPr>
          <p:nvPr/>
        </p:nvSpPr>
        <p:spPr bwMode="auto">
          <a:xfrm>
            <a:off x="2276476" y="1516014"/>
            <a:ext cx="7391400" cy="3883755"/>
          </a:xfrm>
          <a:prstGeom prst="rect">
            <a:avLst/>
          </a:prstGeom>
          <a:noFill/>
          <a:ln w="9525">
            <a:noFill/>
            <a:miter lim="800000"/>
            <a:headEnd/>
            <a:tailEnd/>
          </a:ln>
          <a:effectLst/>
        </p:spPr>
        <p:txBody>
          <a:bodyPr>
            <a:spAutoFit/>
          </a:bodyPr>
          <a:lstStyle/>
          <a:p>
            <a:pPr eaLnBrk="0" hangingPunct="0">
              <a:lnSpc>
                <a:spcPct val="150000"/>
              </a:lnSpc>
              <a:spcBef>
                <a:spcPct val="50000"/>
              </a:spcBef>
              <a:defRPr/>
            </a:pPr>
            <a:r>
              <a:rPr kumimoji="1" lang="zh-CN" altLang="en-US" sz="2400" dirty="0">
                <a:latin typeface="黑体" pitchFamily="2" charset="-122"/>
                <a:ea typeface="黑体" pitchFamily="2" charset="-122"/>
              </a:rPr>
              <a:t>（</a:t>
            </a:r>
            <a:r>
              <a:rPr kumimoji="1" lang="en-US" altLang="zh-CN" sz="2400" dirty="0">
                <a:latin typeface="黑体" pitchFamily="2" charset="-122"/>
                <a:ea typeface="黑体" pitchFamily="2" charset="-122"/>
              </a:rPr>
              <a:t>1</a:t>
            </a:r>
            <a:r>
              <a:rPr kumimoji="1" lang="zh-CN" altLang="en-US" sz="2400" dirty="0">
                <a:latin typeface="黑体" pitchFamily="2" charset="-122"/>
                <a:ea typeface="黑体" pitchFamily="2" charset="-122"/>
              </a:rPr>
              <a:t>）</a:t>
            </a:r>
            <a:r>
              <a:rPr kumimoji="1" lang="zh-CN" altLang="en-US" sz="2400" dirty="0">
                <a:solidFill>
                  <a:srgbClr val="FF0000"/>
                </a:solidFill>
                <a:latin typeface="黑体" pitchFamily="2" charset="-122"/>
                <a:ea typeface="黑体" pitchFamily="2" charset="-122"/>
              </a:rPr>
              <a:t>决策人</a:t>
            </a:r>
            <a:r>
              <a:rPr kumimoji="1" lang="zh-CN" altLang="en-US" sz="2400" dirty="0">
                <a:latin typeface="黑体" pitchFamily="2" charset="-122"/>
                <a:ea typeface="黑体" pitchFamily="2" charset="-122"/>
              </a:rPr>
              <a:t>（局中人）：具有独立决策权的参与者。</a:t>
            </a:r>
          </a:p>
          <a:p>
            <a:pPr eaLnBrk="0" hangingPunct="0">
              <a:lnSpc>
                <a:spcPct val="150000"/>
              </a:lnSpc>
              <a:spcBef>
                <a:spcPct val="50000"/>
              </a:spcBef>
              <a:defRPr/>
            </a:pPr>
            <a:r>
              <a:rPr kumimoji="1" lang="zh-CN" altLang="en-US" sz="2400" dirty="0">
                <a:latin typeface="黑体" pitchFamily="2" charset="-122"/>
                <a:ea typeface="黑体" pitchFamily="2" charset="-122"/>
              </a:rPr>
              <a:t>（</a:t>
            </a:r>
            <a:r>
              <a:rPr kumimoji="1" lang="en-US" altLang="zh-CN" sz="2400" dirty="0">
                <a:latin typeface="黑体" pitchFamily="2" charset="-122"/>
                <a:ea typeface="黑体" pitchFamily="2" charset="-122"/>
              </a:rPr>
              <a:t>2</a:t>
            </a:r>
            <a:r>
              <a:rPr kumimoji="1" lang="zh-CN" altLang="en-US" sz="2400" dirty="0">
                <a:latin typeface="黑体" pitchFamily="2" charset="-122"/>
                <a:ea typeface="黑体" pitchFamily="2" charset="-122"/>
              </a:rPr>
              <a:t>）</a:t>
            </a:r>
            <a:r>
              <a:rPr kumimoji="1" lang="zh-CN" altLang="en-US" sz="2400" dirty="0">
                <a:solidFill>
                  <a:srgbClr val="FF0000"/>
                </a:solidFill>
                <a:latin typeface="黑体" pitchFamily="2" charset="-122"/>
                <a:ea typeface="黑体" pitchFamily="2" charset="-122"/>
              </a:rPr>
              <a:t>行动</a:t>
            </a:r>
            <a:r>
              <a:rPr kumimoji="1" lang="zh-CN" altLang="en-US" sz="2400" dirty="0">
                <a:latin typeface="黑体" pitchFamily="2" charset="-122"/>
                <a:ea typeface="黑体" pitchFamily="2" charset="-122"/>
              </a:rPr>
              <a:t>：可供局中人选择的动作。</a:t>
            </a:r>
          </a:p>
          <a:p>
            <a:pPr eaLnBrk="0" hangingPunct="0">
              <a:lnSpc>
                <a:spcPct val="150000"/>
              </a:lnSpc>
              <a:spcBef>
                <a:spcPct val="50000"/>
              </a:spcBef>
              <a:defRPr/>
            </a:pPr>
            <a:r>
              <a:rPr kumimoji="1" lang="zh-CN" altLang="en-US" sz="2400" dirty="0">
                <a:latin typeface="黑体" pitchFamily="2" charset="-122"/>
                <a:ea typeface="黑体" pitchFamily="2" charset="-122"/>
              </a:rPr>
              <a:t>（</a:t>
            </a:r>
            <a:r>
              <a:rPr kumimoji="1" lang="en-US" altLang="zh-CN" sz="2400" dirty="0">
                <a:latin typeface="黑体" pitchFamily="2" charset="-122"/>
                <a:ea typeface="黑体" pitchFamily="2" charset="-122"/>
              </a:rPr>
              <a:t>3</a:t>
            </a:r>
            <a:r>
              <a:rPr kumimoji="1" lang="zh-CN" altLang="en-US" sz="2400" dirty="0">
                <a:latin typeface="黑体" pitchFamily="2" charset="-122"/>
                <a:ea typeface="黑体" pitchFamily="2" charset="-122"/>
              </a:rPr>
              <a:t>）</a:t>
            </a:r>
            <a:r>
              <a:rPr kumimoji="1" lang="zh-CN" altLang="en-US" sz="2400" dirty="0">
                <a:solidFill>
                  <a:srgbClr val="FF0000"/>
                </a:solidFill>
                <a:latin typeface="黑体" pitchFamily="2" charset="-122"/>
                <a:ea typeface="黑体" pitchFamily="2" charset="-122"/>
              </a:rPr>
              <a:t>策略</a:t>
            </a:r>
            <a:r>
              <a:rPr kumimoji="1" lang="zh-CN" altLang="en-US" sz="2400" dirty="0">
                <a:latin typeface="黑体" pitchFamily="2" charset="-122"/>
                <a:ea typeface="黑体" pitchFamily="2" charset="-122"/>
              </a:rPr>
              <a:t>：一组可行的完整行动方案。</a:t>
            </a:r>
            <a:r>
              <a:rPr kumimoji="1" lang="en-US" altLang="zh-CN" sz="2400" dirty="0">
                <a:latin typeface="黑体" pitchFamily="2" charset="-122"/>
                <a:ea typeface="黑体" pitchFamily="2" charset="-122"/>
              </a:rPr>
              <a:t>【</a:t>
            </a:r>
            <a:r>
              <a:rPr kumimoji="1" lang="zh-CN" altLang="en-US" sz="2400" dirty="0">
                <a:latin typeface="黑体" pitchFamily="2" charset="-122"/>
                <a:ea typeface="黑体" pitchFamily="2" charset="-122"/>
              </a:rPr>
              <a:t>策略空间：所有策略的集合</a:t>
            </a:r>
            <a:r>
              <a:rPr kumimoji="1" lang="en-US" altLang="zh-CN" sz="2400" dirty="0">
                <a:latin typeface="黑体" pitchFamily="2" charset="-122"/>
                <a:ea typeface="黑体" pitchFamily="2" charset="-122"/>
              </a:rPr>
              <a:t>】</a:t>
            </a:r>
          </a:p>
          <a:p>
            <a:pPr eaLnBrk="0" hangingPunct="0">
              <a:lnSpc>
                <a:spcPct val="150000"/>
              </a:lnSpc>
              <a:spcBef>
                <a:spcPct val="50000"/>
              </a:spcBef>
              <a:defRPr/>
            </a:pPr>
            <a:r>
              <a:rPr kumimoji="1" lang="zh-CN" altLang="en-US" sz="2400" dirty="0">
                <a:latin typeface="黑体" pitchFamily="2" charset="-122"/>
                <a:ea typeface="黑体" pitchFamily="2" charset="-122"/>
              </a:rPr>
              <a:t>（</a:t>
            </a:r>
            <a:r>
              <a:rPr kumimoji="1" lang="en-US" altLang="zh-CN" sz="2400" dirty="0">
                <a:latin typeface="黑体" pitchFamily="2" charset="-122"/>
                <a:ea typeface="黑体" pitchFamily="2" charset="-122"/>
              </a:rPr>
              <a:t>4</a:t>
            </a:r>
            <a:r>
              <a:rPr kumimoji="1" lang="zh-CN" altLang="en-US" sz="2400" dirty="0">
                <a:latin typeface="黑体" pitchFamily="2" charset="-122"/>
                <a:ea typeface="黑体" pitchFamily="2" charset="-122"/>
              </a:rPr>
              <a:t>）</a:t>
            </a:r>
            <a:r>
              <a:rPr kumimoji="1" lang="zh-CN" altLang="en-US" sz="2400" dirty="0">
                <a:solidFill>
                  <a:srgbClr val="FF0000"/>
                </a:solidFill>
                <a:latin typeface="黑体" pitchFamily="2" charset="-122"/>
                <a:ea typeface="黑体" pitchFamily="2" charset="-122"/>
              </a:rPr>
              <a:t>结局</a:t>
            </a:r>
            <a:r>
              <a:rPr kumimoji="1" lang="zh-CN" altLang="en-US" sz="2400" dirty="0">
                <a:latin typeface="黑体" pitchFamily="2" charset="-122"/>
                <a:ea typeface="黑体" pitchFamily="2" charset="-122"/>
              </a:rPr>
              <a:t>：当所有局中人都选择了某一个策略后，冲突所形成的结果。</a:t>
            </a:r>
            <a:endParaRPr kumimoji="1" lang="zh-CN" altLang="en-US" sz="2400" dirty="0">
              <a:effectLst>
                <a:outerShdw blurRad="38100" dist="38100" dir="2700000" algn="tl">
                  <a:srgbClr val="000000"/>
                </a:outerShdw>
              </a:effectLst>
              <a:latin typeface="黑体" pitchFamily="2" charset="-122"/>
              <a:ea typeface="黑体" pitchFamily="2" charset="-122"/>
            </a:endParaRPr>
          </a:p>
        </p:txBody>
      </p:sp>
      <p:sp>
        <p:nvSpPr>
          <p:cNvPr id="8" name="标题 1">
            <a:extLst>
              <a:ext uri="{FF2B5EF4-FFF2-40B4-BE49-F238E27FC236}">
                <a16:creationId xmlns:a16="http://schemas.microsoft.com/office/drawing/2014/main" id="{55C927A0-AB26-4B01-9EA5-6DBB6B831BD5}"/>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409181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90713" y="901601"/>
            <a:ext cx="7186612" cy="519113"/>
          </a:xfrm>
          <a:prstGeom prst="rect">
            <a:avLst/>
          </a:prstGeom>
          <a:noFill/>
          <a:ln w="9525">
            <a:noFill/>
            <a:miter lim="800000"/>
            <a:headEnd/>
            <a:tailEnd/>
          </a:ln>
        </p:spPr>
        <p:txBody>
          <a:bodyPr wrap="square">
            <a:spAutoFit/>
          </a:bodyPr>
          <a:lstStyle/>
          <a:p>
            <a:pPr eaLnBrk="0" hangingPunct="0">
              <a:spcBef>
                <a:spcPct val="50000"/>
              </a:spcBef>
              <a:defRPr/>
            </a:pPr>
            <a:r>
              <a:rPr kumimoji="1" lang="zh-CN" altLang="en-US" sz="2800" b="1" dirty="0">
                <a:latin typeface="+mj-lt"/>
                <a:ea typeface="黑体" pitchFamily="2" charset="-122"/>
              </a:rPr>
              <a:t>几个重要概念</a:t>
            </a:r>
          </a:p>
        </p:txBody>
      </p:sp>
      <p:sp>
        <p:nvSpPr>
          <p:cNvPr id="8" name="Rectangle 3"/>
          <p:cNvSpPr>
            <a:spLocks noChangeArrowheads="1"/>
          </p:cNvSpPr>
          <p:nvPr/>
        </p:nvSpPr>
        <p:spPr bwMode="auto">
          <a:xfrm>
            <a:off x="2172536" y="1516011"/>
            <a:ext cx="78486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ct val="150000"/>
              </a:lnSpc>
              <a:spcBef>
                <a:spcPct val="50000"/>
              </a:spcBef>
              <a:buClrTx/>
              <a:buFontTx/>
              <a:buNone/>
            </a:pPr>
            <a:r>
              <a:rPr kumimoji="1" lang="zh-CN" altLang="en-US" sz="2400" b="0" dirty="0">
                <a:solidFill>
                  <a:schemeClr val="tx1"/>
                </a:solidFill>
                <a:latin typeface="黑体" panose="02010609060101010101" pitchFamily="49" charset="-122"/>
              </a:rPr>
              <a:t>（</a:t>
            </a:r>
            <a:r>
              <a:rPr kumimoji="1" lang="en-US" altLang="zh-CN" sz="2400" b="0" dirty="0">
                <a:solidFill>
                  <a:schemeClr val="tx1"/>
                </a:solidFill>
                <a:latin typeface="黑体" panose="02010609060101010101" pitchFamily="49" charset="-122"/>
              </a:rPr>
              <a:t>1</a:t>
            </a:r>
            <a:r>
              <a:rPr kumimoji="1" lang="zh-CN" altLang="en-US" sz="2400" b="0" dirty="0">
                <a:solidFill>
                  <a:schemeClr val="tx1"/>
                </a:solidFill>
                <a:latin typeface="黑体" panose="02010609060101010101" pitchFamily="49" charset="-122"/>
              </a:rPr>
              <a:t>）</a:t>
            </a:r>
            <a:r>
              <a:rPr kumimoji="1" lang="zh-CN" altLang="en-US" sz="2400" b="0" dirty="0">
                <a:solidFill>
                  <a:srgbClr val="FF0000"/>
                </a:solidFill>
                <a:latin typeface="黑体" panose="02010609060101010101" pitchFamily="49" charset="-122"/>
              </a:rPr>
              <a:t>有限对策</a:t>
            </a:r>
            <a:r>
              <a:rPr kumimoji="1" lang="zh-CN" altLang="en-US" sz="2400" b="0" dirty="0">
                <a:solidFill>
                  <a:schemeClr val="tx1"/>
                </a:solidFill>
                <a:latin typeface="黑体" panose="02010609060101010101" pitchFamily="49" charset="-122"/>
              </a:rPr>
              <a:t>与</a:t>
            </a:r>
            <a:r>
              <a:rPr kumimoji="1" lang="zh-CN" altLang="en-US" sz="2400" b="0" dirty="0">
                <a:solidFill>
                  <a:srgbClr val="FF0000"/>
                </a:solidFill>
                <a:latin typeface="黑体" panose="02010609060101010101" pitchFamily="49" charset="-122"/>
              </a:rPr>
              <a:t>无限对策</a:t>
            </a:r>
            <a:r>
              <a:rPr kumimoji="1" lang="zh-CN" altLang="en-US" sz="2400" b="0" dirty="0">
                <a:solidFill>
                  <a:schemeClr val="tx1"/>
                </a:solidFill>
                <a:latin typeface="黑体" panose="02010609060101010101" pitchFamily="49" charset="-122"/>
              </a:rPr>
              <a:t>：在冲突模型中，如果所有局中人的策略是有限的，则该冲突问题称为</a:t>
            </a:r>
            <a:r>
              <a:rPr kumimoji="1" lang="zh-CN" altLang="en-US" sz="2400" b="0" dirty="0">
                <a:solidFill>
                  <a:srgbClr val="FF0000"/>
                </a:solidFill>
                <a:latin typeface="黑体" panose="02010609060101010101" pitchFamily="49" charset="-122"/>
              </a:rPr>
              <a:t>有限对策</a:t>
            </a:r>
            <a:r>
              <a:rPr kumimoji="1" lang="zh-CN" altLang="en-US" sz="2400" b="0" dirty="0">
                <a:solidFill>
                  <a:schemeClr val="tx1"/>
                </a:solidFill>
                <a:latin typeface="黑体" panose="02010609060101010101" pitchFamily="49" charset="-122"/>
              </a:rPr>
              <a:t>，否则称之为</a:t>
            </a:r>
            <a:r>
              <a:rPr kumimoji="1" lang="zh-CN" altLang="en-US" sz="2400" b="0" dirty="0">
                <a:solidFill>
                  <a:srgbClr val="FF0000"/>
                </a:solidFill>
                <a:latin typeface="黑体" panose="02010609060101010101" pitchFamily="49" charset="-122"/>
              </a:rPr>
              <a:t>无限对策</a:t>
            </a:r>
            <a:r>
              <a:rPr kumimoji="1" lang="zh-CN" altLang="en-US" sz="2400" b="0" dirty="0">
                <a:solidFill>
                  <a:schemeClr val="tx1"/>
                </a:solidFill>
                <a:latin typeface="黑体" panose="02010609060101010101" pitchFamily="49" charset="-122"/>
              </a:rPr>
              <a:t>。</a:t>
            </a:r>
          </a:p>
          <a:p>
            <a:pPr>
              <a:lnSpc>
                <a:spcPct val="150000"/>
              </a:lnSpc>
              <a:spcBef>
                <a:spcPct val="50000"/>
              </a:spcBef>
              <a:buClrTx/>
              <a:buFontTx/>
              <a:buNone/>
            </a:pPr>
            <a:r>
              <a:rPr kumimoji="1" lang="zh-CN" altLang="en-US" sz="2400" b="0" dirty="0">
                <a:solidFill>
                  <a:schemeClr val="tx1"/>
                </a:solidFill>
                <a:latin typeface="黑体" panose="02010609060101010101" pitchFamily="49" charset="-122"/>
              </a:rPr>
              <a:t>（</a:t>
            </a:r>
            <a:r>
              <a:rPr kumimoji="1" lang="en-US" altLang="zh-CN" sz="2400" b="0" dirty="0">
                <a:solidFill>
                  <a:schemeClr val="tx1"/>
                </a:solidFill>
                <a:latin typeface="黑体" panose="02010609060101010101" pitchFamily="49" charset="-122"/>
              </a:rPr>
              <a:t>2</a:t>
            </a:r>
            <a:r>
              <a:rPr kumimoji="1" lang="zh-CN" altLang="en-US" sz="2400" b="0" dirty="0">
                <a:solidFill>
                  <a:schemeClr val="tx1"/>
                </a:solidFill>
                <a:latin typeface="黑体" panose="02010609060101010101" pitchFamily="49" charset="-122"/>
              </a:rPr>
              <a:t>）</a:t>
            </a:r>
            <a:r>
              <a:rPr kumimoji="1" lang="zh-CN" altLang="en-US" sz="2400" b="0" dirty="0">
                <a:solidFill>
                  <a:srgbClr val="FF0000"/>
                </a:solidFill>
                <a:latin typeface="黑体" panose="02010609060101010101" pitchFamily="49" charset="-122"/>
              </a:rPr>
              <a:t>稳定解</a:t>
            </a:r>
            <a:r>
              <a:rPr kumimoji="1" lang="zh-CN" altLang="en-US" sz="2400" b="0" dirty="0">
                <a:solidFill>
                  <a:schemeClr val="tx1"/>
                </a:solidFill>
                <a:latin typeface="黑体" panose="02010609060101010101" pitchFamily="49" charset="-122"/>
              </a:rPr>
              <a:t>：能被所有局中人接受的冲突结局。</a:t>
            </a:r>
          </a:p>
          <a:p>
            <a:pPr>
              <a:lnSpc>
                <a:spcPct val="150000"/>
              </a:lnSpc>
              <a:spcBef>
                <a:spcPct val="50000"/>
              </a:spcBef>
              <a:buClrTx/>
              <a:buFontTx/>
              <a:buNone/>
            </a:pPr>
            <a:r>
              <a:rPr kumimoji="1" lang="zh-CN" altLang="en-US" sz="2400" b="0" dirty="0">
                <a:solidFill>
                  <a:schemeClr val="tx1"/>
                </a:solidFill>
                <a:latin typeface="黑体" panose="02010609060101010101" pitchFamily="49" charset="-122"/>
              </a:rPr>
              <a:t>（</a:t>
            </a:r>
            <a:r>
              <a:rPr kumimoji="1" lang="en-US" altLang="zh-CN" sz="2400" b="0" dirty="0">
                <a:solidFill>
                  <a:schemeClr val="tx1"/>
                </a:solidFill>
                <a:latin typeface="黑体" panose="02010609060101010101" pitchFamily="49" charset="-122"/>
              </a:rPr>
              <a:t>3</a:t>
            </a:r>
            <a:r>
              <a:rPr kumimoji="1" lang="zh-CN" altLang="en-US" sz="2400" b="0" dirty="0">
                <a:solidFill>
                  <a:schemeClr val="tx1"/>
                </a:solidFill>
                <a:latin typeface="黑体" panose="02010609060101010101" pitchFamily="49" charset="-122"/>
              </a:rPr>
              <a:t>）</a:t>
            </a:r>
            <a:r>
              <a:rPr kumimoji="1" lang="zh-CN" altLang="en-US" sz="2400" b="0" dirty="0">
                <a:solidFill>
                  <a:srgbClr val="FF0000"/>
                </a:solidFill>
                <a:latin typeface="黑体" panose="02010609060101010101" pitchFamily="49" charset="-122"/>
              </a:rPr>
              <a:t>稳定性分析</a:t>
            </a:r>
            <a:r>
              <a:rPr kumimoji="1" lang="zh-CN" altLang="en-US" sz="2400" b="0" dirty="0">
                <a:solidFill>
                  <a:schemeClr val="tx1"/>
                </a:solidFill>
                <a:latin typeface="黑体" panose="02010609060101010101" pitchFamily="49" charset="-122"/>
              </a:rPr>
              <a:t>：寻找稳定解的过程。</a:t>
            </a:r>
          </a:p>
        </p:txBody>
      </p:sp>
      <p:sp>
        <p:nvSpPr>
          <p:cNvPr id="9" name="标题 1">
            <a:extLst>
              <a:ext uri="{FF2B5EF4-FFF2-40B4-BE49-F238E27FC236}">
                <a16:creationId xmlns:a16="http://schemas.microsoft.com/office/drawing/2014/main" id="{18AF3794-19C5-4EF0-A146-642BDA9DE5DC}"/>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138917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90713" y="901601"/>
            <a:ext cx="7186612" cy="519113"/>
          </a:xfrm>
          <a:prstGeom prst="rect">
            <a:avLst/>
          </a:prstGeom>
          <a:noFill/>
          <a:ln w="9525">
            <a:noFill/>
            <a:miter lim="800000"/>
            <a:headEnd/>
            <a:tailEnd/>
          </a:ln>
        </p:spPr>
        <p:txBody>
          <a:bodyPr wrap="square">
            <a:spAutoFit/>
          </a:bodyPr>
          <a:lstStyle/>
          <a:p>
            <a:pPr eaLnBrk="0" hangingPunct="0">
              <a:spcBef>
                <a:spcPct val="50000"/>
              </a:spcBef>
              <a:defRPr/>
            </a:pPr>
            <a:r>
              <a:rPr kumimoji="1" lang="en-US" altLang="zh-CN" sz="2800" b="1" dirty="0">
                <a:latin typeface="+mj-lt"/>
                <a:ea typeface="黑体" pitchFamily="2" charset="-122"/>
              </a:rPr>
              <a:t>7.3 </a:t>
            </a:r>
            <a:r>
              <a:rPr kumimoji="1" lang="zh-CN" altLang="en-US" sz="2800" b="1" dirty="0">
                <a:latin typeface="+mj-lt"/>
                <a:ea typeface="黑体" pitchFamily="2" charset="-122"/>
              </a:rPr>
              <a:t>典型冲突分析问题：囚徒困境问题</a:t>
            </a:r>
          </a:p>
        </p:txBody>
      </p:sp>
      <p:sp>
        <p:nvSpPr>
          <p:cNvPr id="9" name="Rectangle 3"/>
          <p:cNvSpPr>
            <a:spLocks noChangeArrowheads="1"/>
          </p:cNvSpPr>
          <p:nvPr/>
        </p:nvSpPr>
        <p:spPr bwMode="auto">
          <a:xfrm>
            <a:off x="2199014" y="1707772"/>
            <a:ext cx="791780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ct val="150000"/>
              </a:lnSpc>
              <a:spcBef>
                <a:spcPct val="50000"/>
              </a:spcBef>
              <a:buClrTx/>
              <a:buFontTx/>
              <a:buNone/>
            </a:pPr>
            <a:r>
              <a:rPr kumimoji="1" lang="zh-CN" altLang="en-US" sz="2000" b="0" dirty="0">
                <a:solidFill>
                  <a:srgbClr val="FF0000"/>
                </a:solidFill>
                <a:latin typeface="黑体" panose="02010609060101010101" pitchFamily="49" charset="-122"/>
              </a:rPr>
              <a:t>问题描述</a:t>
            </a:r>
            <a:r>
              <a:rPr kumimoji="1" lang="zh-CN" altLang="en-US" sz="2000" b="0" dirty="0">
                <a:solidFill>
                  <a:schemeClr val="tx1"/>
                </a:solidFill>
                <a:latin typeface="黑体" panose="02010609060101010101" pitchFamily="49" charset="-122"/>
              </a:rPr>
              <a:t>：</a:t>
            </a:r>
          </a:p>
          <a:p>
            <a:pPr>
              <a:lnSpc>
                <a:spcPct val="150000"/>
              </a:lnSpc>
              <a:spcBef>
                <a:spcPct val="0"/>
              </a:spcBef>
              <a:buClrTx/>
              <a:buFontTx/>
              <a:buNone/>
            </a:pPr>
            <a:r>
              <a:rPr kumimoji="1" lang="zh-CN" altLang="en-US" sz="2000" b="0" dirty="0">
                <a:solidFill>
                  <a:schemeClr val="tx1"/>
                </a:solidFill>
                <a:latin typeface="黑体" panose="02010609060101010101" pitchFamily="49" charset="-122"/>
              </a:rPr>
              <a:t>    囚徒甲和囚徒乙因涉嫌一个重要案件而被拘留，法官确信他们有罪，但</a:t>
            </a:r>
            <a:r>
              <a:rPr kumimoji="1" lang="zh-CN" altLang="en-US" sz="2000" b="0" dirty="0">
                <a:solidFill>
                  <a:srgbClr val="FF0000"/>
                </a:solidFill>
                <a:latin typeface="黑体" panose="02010609060101010101" pitchFamily="49" charset="-122"/>
              </a:rPr>
              <a:t>没有足够证据</a:t>
            </a:r>
            <a:r>
              <a:rPr kumimoji="1" lang="zh-CN" altLang="en-US" sz="2000" b="0" dirty="0">
                <a:solidFill>
                  <a:schemeClr val="tx1"/>
                </a:solidFill>
                <a:latin typeface="黑体" panose="02010609060101010101" pitchFamily="49" charset="-122"/>
              </a:rPr>
              <a:t>给他们定罪。为此，法官将两个人分别监禁，并告诉他们以下条件，每个囚徒需要在坦白和不坦白之间做出选择。</a:t>
            </a:r>
          </a:p>
        </p:txBody>
      </p:sp>
      <p:sp>
        <p:nvSpPr>
          <p:cNvPr id="11" name="Rectangle 5"/>
          <p:cNvSpPr>
            <a:spLocks noChangeArrowheads="1"/>
          </p:cNvSpPr>
          <p:nvPr/>
        </p:nvSpPr>
        <p:spPr bwMode="auto">
          <a:xfrm>
            <a:off x="2149836" y="3933828"/>
            <a:ext cx="7781925"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nSpc>
                <a:spcPct val="150000"/>
              </a:lnSpc>
              <a:spcBef>
                <a:spcPct val="0"/>
              </a:spcBef>
              <a:buClrTx/>
              <a:buFontTx/>
              <a:buNone/>
            </a:pP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1</a:t>
            </a:r>
            <a:r>
              <a:rPr kumimoji="1" lang="zh-CN" altLang="en-US" sz="2000" b="0" dirty="0">
                <a:solidFill>
                  <a:schemeClr val="tx1"/>
                </a:solidFill>
                <a:latin typeface="黑体" panose="02010609060101010101" pitchFamily="49" charset="-122"/>
              </a:rPr>
              <a:t>）两人都不坦白，各判一年（罪名较轻）</a:t>
            </a:r>
          </a:p>
          <a:p>
            <a:pPr>
              <a:lnSpc>
                <a:spcPct val="150000"/>
              </a:lnSpc>
              <a:spcBef>
                <a:spcPct val="0"/>
              </a:spcBef>
              <a:buClrTx/>
              <a:buFontTx/>
              <a:buNone/>
            </a:pP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2</a:t>
            </a:r>
            <a:r>
              <a:rPr kumimoji="1" lang="zh-CN" altLang="en-US" sz="2000" b="0" dirty="0">
                <a:solidFill>
                  <a:schemeClr val="tx1"/>
                </a:solidFill>
                <a:latin typeface="黑体" panose="02010609060101010101" pitchFamily="49" charset="-122"/>
              </a:rPr>
              <a:t>）都坦白，从轻量刑，各判</a:t>
            </a:r>
            <a:r>
              <a:rPr kumimoji="1" lang="en-US" altLang="zh-CN" sz="2000" b="0" dirty="0">
                <a:solidFill>
                  <a:schemeClr val="tx1"/>
                </a:solidFill>
                <a:latin typeface="黑体" panose="02010609060101010101" pitchFamily="49" charset="-122"/>
              </a:rPr>
              <a:t>5</a:t>
            </a:r>
            <a:r>
              <a:rPr kumimoji="1" lang="zh-CN" altLang="en-US" sz="2000" b="0" dirty="0">
                <a:solidFill>
                  <a:schemeClr val="tx1"/>
                </a:solidFill>
                <a:latin typeface="黑体" panose="02010609060101010101" pitchFamily="49" charset="-122"/>
              </a:rPr>
              <a:t>年。</a:t>
            </a:r>
          </a:p>
          <a:p>
            <a:pPr>
              <a:lnSpc>
                <a:spcPct val="150000"/>
              </a:lnSpc>
              <a:spcBef>
                <a:spcPct val="0"/>
              </a:spcBef>
              <a:buClrTx/>
              <a:buFontTx/>
              <a:buNone/>
            </a:pPr>
            <a:r>
              <a:rPr kumimoji="1" lang="zh-CN" altLang="en-US" sz="2000" b="0" dirty="0">
                <a:solidFill>
                  <a:schemeClr val="tx1"/>
                </a:solidFill>
                <a:latin typeface="黑体" panose="02010609060101010101" pitchFamily="49" charset="-122"/>
              </a:rPr>
              <a:t>（</a:t>
            </a:r>
            <a:r>
              <a:rPr kumimoji="1" lang="en-US" altLang="zh-CN" sz="2000" b="0" dirty="0">
                <a:solidFill>
                  <a:schemeClr val="tx1"/>
                </a:solidFill>
                <a:latin typeface="黑体" panose="02010609060101010101" pitchFamily="49" charset="-122"/>
              </a:rPr>
              <a:t>3</a:t>
            </a:r>
            <a:r>
              <a:rPr kumimoji="1" lang="zh-CN" altLang="en-US" sz="2000" b="0" dirty="0">
                <a:solidFill>
                  <a:schemeClr val="tx1"/>
                </a:solidFill>
                <a:latin typeface="黑体" panose="02010609060101010101" pitchFamily="49" charset="-122"/>
              </a:rPr>
              <a:t>）一人坦白，坦白者不追究刑事责任，但不坦白者重判</a:t>
            </a:r>
            <a:r>
              <a:rPr kumimoji="1" lang="en-US" altLang="zh-CN" sz="2000" b="0" dirty="0">
                <a:solidFill>
                  <a:schemeClr val="tx1"/>
                </a:solidFill>
                <a:latin typeface="黑体" panose="02010609060101010101" pitchFamily="49" charset="-122"/>
              </a:rPr>
              <a:t>10</a:t>
            </a:r>
            <a:r>
              <a:rPr kumimoji="1" lang="zh-CN" altLang="en-US" sz="2000" b="0" dirty="0">
                <a:solidFill>
                  <a:schemeClr val="tx1"/>
                </a:solidFill>
                <a:latin typeface="黑体" panose="02010609060101010101" pitchFamily="49" charset="-122"/>
              </a:rPr>
              <a:t>年。</a:t>
            </a:r>
          </a:p>
        </p:txBody>
      </p:sp>
      <p:sp>
        <p:nvSpPr>
          <p:cNvPr id="8" name="标题 1">
            <a:extLst>
              <a:ext uri="{FF2B5EF4-FFF2-40B4-BE49-F238E27FC236}">
                <a16:creationId xmlns:a16="http://schemas.microsoft.com/office/drawing/2014/main" id="{D88F98CE-71E2-4BDC-B52C-7D7AF0B80D26}"/>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11531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90713" y="901601"/>
            <a:ext cx="7186612" cy="519113"/>
          </a:xfrm>
          <a:prstGeom prst="rect">
            <a:avLst/>
          </a:prstGeom>
          <a:noFill/>
          <a:ln w="9525">
            <a:noFill/>
            <a:miter lim="800000"/>
            <a:headEnd/>
            <a:tailEnd/>
          </a:ln>
        </p:spPr>
        <p:txBody>
          <a:bodyPr wrap="square">
            <a:spAutoFit/>
          </a:bodyPr>
          <a:lstStyle/>
          <a:p>
            <a:pPr eaLnBrk="0" hangingPunct="0">
              <a:spcBef>
                <a:spcPct val="50000"/>
              </a:spcBef>
              <a:defRPr/>
            </a:pPr>
            <a:r>
              <a:rPr kumimoji="1" lang="zh-CN" altLang="en-US" sz="2800" b="1" dirty="0">
                <a:latin typeface="+mj-lt"/>
                <a:ea typeface="黑体" pitchFamily="2" charset="-122"/>
              </a:rPr>
              <a:t>囚徒困境模型：标准式</a:t>
            </a:r>
          </a:p>
        </p:txBody>
      </p:sp>
      <p:sp>
        <p:nvSpPr>
          <p:cNvPr id="8" name="Text Box 5"/>
          <p:cNvSpPr txBox="1">
            <a:spLocks noChangeArrowheads="1"/>
          </p:cNvSpPr>
          <p:nvPr/>
        </p:nvSpPr>
        <p:spPr bwMode="auto">
          <a:xfrm>
            <a:off x="6619875" y="1604407"/>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dirty="0">
                <a:solidFill>
                  <a:srgbClr val="FF0000"/>
                </a:solidFill>
                <a:latin typeface="黑体" panose="02010609060101010101" pitchFamily="49" charset="-122"/>
              </a:rPr>
              <a:t>囚徒乙</a:t>
            </a:r>
          </a:p>
        </p:txBody>
      </p:sp>
      <p:sp>
        <p:nvSpPr>
          <p:cNvPr id="12" name="Text Box 6"/>
          <p:cNvSpPr txBox="1">
            <a:spLocks noChangeArrowheads="1"/>
          </p:cNvSpPr>
          <p:nvPr/>
        </p:nvSpPr>
        <p:spPr bwMode="auto">
          <a:xfrm>
            <a:off x="3038475" y="2747404"/>
            <a:ext cx="762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dirty="0">
                <a:solidFill>
                  <a:srgbClr val="FF0000"/>
                </a:solidFill>
                <a:latin typeface="黑体" panose="02010609060101010101" pitchFamily="49" charset="-122"/>
              </a:rPr>
              <a:t>囚徒甲</a:t>
            </a:r>
          </a:p>
        </p:txBody>
      </p:sp>
      <p:sp>
        <p:nvSpPr>
          <p:cNvPr id="13" name="Text Box 7"/>
          <p:cNvSpPr txBox="1">
            <a:spLocks noChangeArrowheads="1"/>
          </p:cNvSpPr>
          <p:nvPr/>
        </p:nvSpPr>
        <p:spPr bwMode="auto">
          <a:xfrm>
            <a:off x="3648075" y="274740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a:solidFill>
                  <a:schemeClr val="tx1"/>
                </a:solidFill>
                <a:latin typeface="黑体" panose="02010609060101010101" pitchFamily="49" charset="-122"/>
              </a:rPr>
              <a:t>不坦白</a:t>
            </a:r>
          </a:p>
        </p:txBody>
      </p:sp>
      <p:sp>
        <p:nvSpPr>
          <p:cNvPr id="15" name="Text Box 8"/>
          <p:cNvSpPr txBox="1">
            <a:spLocks noChangeArrowheads="1"/>
          </p:cNvSpPr>
          <p:nvPr/>
        </p:nvSpPr>
        <p:spPr bwMode="auto">
          <a:xfrm>
            <a:off x="3648075" y="350940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a:solidFill>
                  <a:schemeClr val="tx1"/>
                </a:solidFill>
                <a:latin typeface="黑体" panose="02010609060101010101" pitchFamily="49" charset="-122"/>
              </a:rPr>
              <a:t>坦白</a:t>
            </a:r>
          </a:p>
        </p:txBody>
      </p:sp>
      <p:graphicFrame>
        <p:nvGraphicFramePr>
          <p:cNvPr id="16" name="Group 26"/>
          <p:cNvGraphicFramePr>
            <a:graphicFrameLocks noGrp="1"/>
          </p:cNvGraphicFramePr>
          <p:nvPr>
            <p:extLst>
              <p:ext uri="{D42A27DB-BD31-4B8C-83A1-F6EECF244321}">
                <p14:modId xmlns:p14="http://schemas.microsoft.com/office/powerpoint/2010/main" val="842555422"/>
              </p:ext>
            </p:extLst>
          </p:nvPr>
        </p:nvGraphicFramePr>
        <p:xfrm>
          <a:off x="5172075" y="2671204"/>
          <a:ext cx="4419600" cy="1346200"/>
        </p:xfrm>
        <a:graphic>
          <a:graphicData uri="http://schemas.openxmlformats.org/drawingml/2006/table">
            <a:tbl>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6604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800" b="0" i="0" u="none" strike="noStrike" cap="none" normalizeH="0" baseline="0" dirty="0">
                          <a:ln>
                            <a:noFill/>
                          </a:ln>
                          <a:solidFill>
                            <a:schemeClr val="tx1"/>
                          </a:solidFill>
                          <a:effectLst/>
                          <a:latin typeface="黑体" pitchFamily="2" charset="-122"/>
                          <a:ea typeface="黑体" pitchFamily="2" charset="-122"/>
                        </a:rPr>
                        <a:t>3</a:t>
                      </a:r>
                      <a:r>
                        <a:rPr kumimoji="0" lang="zh-CN" altLang="en-US" sz="2800" b="0" i="0" u="none" strike="noStrike" cap="none" normalizeH="0" baseline="0" dirty="0">
                          <a:ln>
                            <a:noFill/>
                          </a:ln>
                          <a:solidFill>
                            <a:schemeClr val="tx1"/>
                          </a:solidFill>
                          <a:effectLst/>
                          <a:latin typeface="黑体" pitchFamily="2" charset="-122"/>
                          <a:ea typeface="黑体" pitchFamily="2" charset="-122"/>
                        </a:rPr>
                        <a:t>，</a:t>
                      </a:r>
                      <a:r>
                        <a:rPr kumimoji="0" lang="en-US" altLang="zh-CN" sz="2800" b="0" i="0" u="none" strike="noStrike" cap="none" normalizeH="0" baseline="0" dirty="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800" b="0" i="0" u="none" strike="noStrike" cap="none" normalizeH="0" baseline="0">
                          <a:ln>
                            <a:noFill/>
                          </a:ln>
                          <a:solidFill>
                            <a:schemeClr val="tx1"/>
                          </a:solidFill>
                          <a:effectLst/>
                          <a:latin typeface="黑体" pitchFamily="2" charset="-122"/>
                          <a:ea typeface="黑体" pitchFamily="2" charset="-122"/>
                        </a:rPr>
                        <a:t>1</a:t>
                      </a:r>
                      <a:r>
                        <a:rPr kumimoji="0" lang="zh-CN" altLang="en-US" sz="2800" b="0" i="0" u="none" strike="noStrike" cap="none" normalizeH="0" baseline="0">
                          <a:ln>
                            <a:noFill/>
                          </a:ln>
                          <a:solidFill>
                            <a:schemeClr val="tx1"/>
                          </a:solidFill>
                          <a:effectLst/>
                          <a:latin typeface="黑体" pitchFamily="2" charset="-122"/>
                          <a:ea typeface="黑体" pitchFamily="2" charset="-122"/>
                        </a:rPr>
                        <a:t>，</a:t>
                      </a:r>
                      <a:r>
                        <a:rPr kumimoji="0" lang="en-US" altLang="zh-CN" sz="2800" b="0"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800" b="0" i="0" u="none" strike="noStrike" cap="none" normalizeH="0" baseline="0">
                          <a:ln>
                            <a:noFill/>
                          </a:ln>
                          <a:solidFill>
                            <a:schemeClr val="tx1"/>
                          </a:solidFill>
                          <a:effectLst/>
                          <a:latin typeface="黑体" pitchFamily="2" charset="-122"/>
                          <a:ea typeface="黑体" pitchFamily="2" charset="-122"/>
                        </a:rPr>
                        <a:t>4</a:t>
                      </a:r>
                      <a:r>
                        <a:rPr kumimoji="0" lang="zh-CN" altLang="en-US" sz="2800" b="0" i="0" u="none" strike="noStrike" cap="none" normalizeH="0" baseline="0">
                          <a:ln>
                            <a:noFill/>
                          </a:ln>
                          <a:solidFill>
                            <a:schemeClr val="tx1"/>
                          </a:solidFill>
                          <a:effectLst/>
                          <a:latin typeface="黑体" pitchFamily="2" charset="-122"/>
                          <a:ea typeface="黑体" pitchFamily="2" charset="-122"/>
                        </a:rPr>
                        <a:t>，</a:t>
                      </a:r>
                      <a:r>
                        <a:rPr kumimoji="0" lang="en-US" altLang="zh-CN" sz="2800" b="0"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800" b="0" i="0" u="none" strike="noStrike" cap="none" normalizeH="0" baseline="0" dirty="0">
                          <a:ln>
                            <a:noFill/>
                          </a:ln>
                          <a:solidFill>
                            <a:schemeClr val="tx1"/>
                          </a:solidFill>
                          <a:effectLst/>
                          <a:latin typeface="黑体" pitchFamily="2" charset="-122"/>
                          <a:ea typeface="黑体" pitchFamily="2" charset="-122"/>
                        </a:rPr>
                        <a:t>2</a:t>
                      </a:r>
                      <a:r>
                        <a:rPr kumimoji="0" lang="zh-CN" altLang="en-US" sz="2800" b="0" i="0" u="none" strike="noStrike" cap="none" normalizeH="0" baseline="0" dirty="0">
                          <a:ln>
                            <a:noFill/>
                          </a:ln>
                          <a:solidFill>
                            <a:schemeClr val="tx1"/>
                          </a:solidFill>
                          <a:effectLst/>
                          <a:latin typeface="黑体" pitchFamily="2" charset="-122"/>
                          <a:ea typeface="黑体" pitchFamily="2" charset="-122"/>
                        </a:rPr>
                        <a:t>，</a:t>
                      </a:r>
                      <a:r>
                        <a:rPr kumimoji="0" lang="en-US" altLang="zh-CN" sz="2800" b="0" i="0" u="none" strike="noStrike" cap="none" normalizeH="0" baseline="0" dirty="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 name="Text Box 27"/>
          <p:cNvSpPr txBox="1">
            <a:spLocks noChangeArrowheads="1"/>
          </p:cNvSpPr>
          <p:nvPr/>
        </p:nvSpPr>
        <p:spPr bwMode="auto">
          <a:xfrm>
            <a:off x="5705475" y="213780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a:solidFill>
                  <a:schemeClr val="tx1"/>
                </a:solidFill>
                <a:latin typeface="黑体" panose="02010609060101010101" pitchFamily="49" charset="-122"/>
              </a:rPr>
              <a:t>不坦白</a:t>
            </a:r>
          </a:p>
        </p:txBody>
      </p:sp>
      <p:sp>
        <p:nvSpPr>
          <p:cNvPr id="18" name="Text Box 28"/>
          <p:cNvSpPr txBox="1">
            <a:spLocks noChangeArrowheads="1"/>
          </p:cNvSpPr>
          <p:nvPr/>
        </p:nvSpPr>
        <p:spPr bwMode="auto">
          <a:xfrm>
            <a:off x="7991475" y="2137807"/>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50000"/>
              </a:spcBef>
              <a:buClrTx/>
              <a:buFontTx/>
              <a:buNone/>
            </a:pPr>
            <a:r>
              <a:rPr lang="zh-CN" altLang="en-US" b="0">
                <a:solidFill>
                  <a:schemeClr val="tx1"/>
                </a:solidFill>
                <a:latin typeface="黑体" panose="02010609060101010101" pitchFamily="49" charset="-122"/>
              </a:rPr>
              <a:t>坦白</a:t>
            </a:r>
          </a:p>
        </p:txBody>
      </p:sp>
      <p:sp>
        <p:nvSpPr>
          <p:cNvPr id="40" name="Rectangle 29"/>
          <p:cNvSpPr>
            <a:spLocks noChangeArrowheads="1"/>
          </p:cNvSpPr>
          <p:nvPr/>
        </p:nvSpPr>
        <p:spPr bwMode="auto">
          <a:xfrm>
            <a:off x="2296364" y="4771538"/>
            <a:ext cx="7600949" cy="461665"/>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2400" dirty="0">
                <a:latin typeface="黑体" pitchFamily="2" charset="-122"/>
                <a:ea typeface="黑体" pitchFamily="2" charset="-122"/>
              </a:rPr>
              <a:t>表格中数字表示囚徒的偏好值，最好为</a:t>
            </a:r>
            <a:r>
              <a:rPr kumimoji="1" lang="en-US" altLang="zh-CN" sz="2400" dirty="0">
                <a:latin typeface="黑体" pitchFamily="2" charset="-122"/>
                <a:ea typeface="黑体" pitchFamily="2" charset="-122"/>
              </a:rPr>
              <a:t>4</a:t>
            </a:r>
            <a:r>
              <a:rPr kumimoji="1" lang="zh-CN" altLang="en-US" sz="2400" dirty="0">
                <a:latin typeface="黑体" pitchFamily="2" charset="-122"/>
                <a:ea typeface="黑体" pitchFamily="2" charset="-122"/>
              </a:rPr>
              <a:t>，最差为</a:t>
            </a:r>
            <a:r>
              <a:rPr kumimoji="1" lang="en-US" altLang="zh-CN" sz="2400" dirty="0">
                <a:latin typeface="黑体" pitchFamily="2" charset="-122"/>
                <a:ea typeface="黑体" pitchFamily="2" charset="-122"/>
              </a:rPr>
              <a:t>1</a:t>
            </a:r>
            <a:endParaRPr lang="zh-CN" altLang="en-US" sz="2400" dirty="0">
              <a:effectLst>
                <a:outerShdw blurRad="38100" dist="38100" dir="2700000" algn="tl">
                  <a:srgbClr val="000000"/>
                </a:outerShdw>
              </a:effectLst>
              <a:latin typeface="黑体" pitchFamily="2" charset="-122"/>
              <a:ea typeface="黑体" pitchFamily="2" charset="-122"/>
            </a:endParaRPr>
          </a:p>
        </p:txBody>
      </p:sp>
      <p:sp>
        <p:nvSpPr>
          <p:cNvPr id="19" name="标题 1">
            <a:extLst>
              <a:ext uri="{FF2B5EF4-FFF2-40B4-BE49-F238E27FC236}">
                <a16:creationId xmlns:a16="http://schemas.microsoft.com/office/drawing/2014/main" id="{7F74C7E3-1E89-486C-8F54-74CB5A1E3FD8}"/>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132945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ox(in)">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5" grpId="0"/>
      <p:bldP spid="17" grpId="0"/>
      <p:bldP spid="18" grpId="0"/>
      <p:bldP spid="4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90713" y="901601"/>
            <a:ext cx="7186612" cy="519113"/>
          </a:xfrm>
          <a:prstGeom prst="rect">
            <a:avLst/>
          </a:prstGeom>
          <a:noFill/>
          <a:ln w="9525">
            <a:noFill/>
            <a:miter lim="800000"/>
            <a:headEnd/>
            <a:tailEnd/>
          </a:ln>
        </p:spPr>
        <p:txBody>
          <a:bodyPr wrap="square">
            <a:spAutoFit/>
          </a:bodyPr>
          <a:lstStyle/>
          <a:p>
            <a:pPr eaLnBrk="0" hangingPunct="0">
              <a:spcBef>
                <a:spcPct val="50000"/>
              </a:spcBef>
              <a:defRPr/>
            </a:pPr>
            <a:r>
              <a:rPr kumimoji="1" lang="zh-CN" altLang="en-US" sz="2800" b="1" dirty="0">
                <a:latin typeface="+mj-lt"/>
                <a:ea typeface="黑体" pitchFamily="2" charset="-122"/>
              </a:rPr>
              <a:t>囚徒困境模型“</a:t>
            </a:r>
            <a:r>
              <a:rPr kumimoji="1" lang="en-US" altLang="zh-CN" sz="2800" b="1" dirty="0">
                <a:latin typeface="+mj-lt"/>
                <a:ea typeface="黑体" pitchFamily="2" charset="-122"/>
              </a:rPr>
              <a:t>0</a:t>
            </a:r>
            <a:r>
              <a:rPr kumimoji="1" lang="zh-CN" altLang="en-US" sz="2800" b="1" dirty="0">
                <a:latin typeface="+mj-lt"/>
                <a:ea typeface="黑体" pitchFamily="2" charset="-122"/>
              </a:rPr>
              <a:t>－</a:t>
            </a:r>
            <a:r>
              <a:rPr kumimoji="1" lang="en-US" altLang="zh-CN" sz="2800" b="1" dirty="0">
                <a:latin typeface="+mj-lt"/>
                <a:ea typeface="黑体" pitchFamily="2" charset="-122"/>
              </a:rPr>
              <a:t>1”</a:t>
            </a:r>
            <a:r>
              <a:rPr kumimoji="1" lang="zh-CN" altLang="en-US" sz="2800" b="1" dirty="0">
                <a:latin typeface="+mj-lt"/>
                <a:ea typeface="黑体" pitchFamily="2" charset="-122"/>
              </a:rPr>
              <a:t>式</a:t>
            </a:r>
          </a:p>
        </p:txBody>
      </p:sp>
      <p:graphicFrame>
        <p:nvGraphicFramePr>
          <p:cNvPr id="19" name="Group 83"/>
          <p:cNvGraphicFramePr>
            <a:graphicFrameLocks noGrp="1"/>
          </p:cNvGraphicFramePr>
          <p:nvPr>
            <p:extLst>
              <p:ext uri="{D42A27DB-BD31-4B8C-83A1-F6EECF244321}">
                <p14:modId xmlns:p14="http://schemas.microsoft.com/office/powerpoint/2010/main" val="1515873044"/>
              </p:ext>
            </p:extLst>
          </p:nvPr>
        </p:nvGraphicFramePr>
        <p:xfrm>
          <a:off x="2590800" y="1600200"/>
          <a:ext cx="6715124" cy="3594816"/>
        </p:xfrm>
        <a:graphic>
          <a:graphicData uri="http://schemas.openxmlformats.org/drawingml/2006/table">
            <a:tbl>
              <a:tblPr/>
              <a:tblGrid>
                <a:gridCol w="2000087">
                  <a:extLst>
                    <a:ext uri="{9D8B030D-6E8A-4147-A177-3AD203B41FA5}">
                      <a16:colId xmlns:a16="http://schemas.microsoft.com/office/drawing/2014/main" val="20000"/>
                    </a:ext>
                  </a:extLst>
                </a:gridCol>
                <a:gridCol w="1179143">
                  <a:extLst>
                    <a:ext uri="{9D8B030D-6E8A-4147-A177-3AD203B41FA5}">
                      <a16:colId xmlns:a16="http://schemas.microsoft.com/office/drawing/2014/main" val="20001"/>
                    </a:ext>
                  </a:extLst>
                </a:gridCol>
                <a:gridCol w="1179144">
                  <a:extLst>
                    <a:ext uri="{9D8B030D-6E8A-4147-A177-3AD203B41FA5}">
                      <a16:colId xmlns:a16="http://schemas.microsoft.com/office/drawing/2014/main" val="20002"/>
                    </a:ext>
                  </a:extLst>
                </a:gridCol>
                <a:gridCol w="1177607">
                  <a:extLst>
                    <a:ext uri="{9D8B030D-6E8A-4147-A177-3AD203B41FA5}">
                      <a16:colId xmlns:a16="http://schemas.microsoft.com/office/drawing/2014/main" val="20003"/>
                    </a:ext>
                  </a:extLst>
                </a:gridCol>
                <a:gridCol w="1179143">
                  <a:extLst>
                    <a:ext uri="{9D8B030D-6E8A-4147-A177-3AD203B41FA5}">
                      <a16:colId xmlns:a16="http://schemas.microsoft.com/office/drawing/2014/main" val="20004"/>
                    </a:ext>
                  </a:extLst>
                </a:gridCol>
              </a:tblGrid>
              <a:tr h="513982">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0" i="0" u="none" strike="noStrike" cap="none" normalizeH="0" baseline="0" dirty="0">
                          <a:ln>
                            <a:noFill/>
                          </a:ln>
                          <a:solidFill>
                            <a:srgbClr val="7030A0"/>
                          </a:solidFill>
                          <a:effectLst/>
                          <a:latin typeface="Arial" charset="0"/>
                          <a:ea typeface="黑体" pitchFamily="49" charset="-122"/>
                        </a:rPr>
                        <a:t>囚徒甲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51245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dirty="0">
                          <a:ln>
                            <a:noFill/>
                          </a:ln>
                          <a:solidFill>
                            <a:srgbClr val="7030A0"/>
                          </a:solidFill>
                          <a:effectLst/>
                          <a:latin typeface="Arial" charset="0"/>
                          <a:ea typeface="黑体" pitchFamily="49" charset="-122"/>
                        </a:rPr>
                        <a:t>(1)</a:t>
                      </a:r>
                      <a:r>
                        <a:rPr kumimoji="0" lang="zh-CN" altLang="en-US" sz="2400" b="0"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982">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dirty="0">
                          <a:ln>
                            <a:noFill/>
                          </a:ln>
                          <a:solidFill>
                            <a:srgbClr val="7030A0"/>
                          </a:solidFill>
                          <a:effectLst/>
                          <a:latin typeface="Arial" charset="0"/>
                          <a:ea typeface="黑体" pitchFamily="49" charset="-122"/>
                        </a:rPr>
                        <a:t>(2)</a:t>
                      </a:r>
                      <a:r>
                        <a:rPr kumimoji="0" lang="zh-CN" altLang="en-US" sz="2400" b="0"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982">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0" i="0" u="none" strike="noStrike" cap="none" normalizeH="0" baseline="0" dirty="0">
                          <a:ln>
                            <a:noFill/>
                          </a:ln>
                          <a:solidFill>
                            <a:srgbClr val="7030A0"/>
                          </a:solidFill>
                          <a:effectLst/>
                          <a:latin typeface="Arial" charset="0"/>
                          <a:ea typeface="黑体" pitchFamily="49" charset="-122"/>
                        </a:rPr>
                        <a:t>囚徒乙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0"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513982">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dirty="0">
                          <a:ln>
                            <a:noFill/>
                          </a:ln>
                          <a:solidFill>
                            <a:srgbClr val="7030A0"/>
                          </a:solidFill>
                          <a:effectLst/>
                          <a:latin typeface="Arial" charset="0"/>
                          <a:ea typeface="黑体" pitchFamily="49" charset="-122"/>
                        </a:rPr>
                        <a:t>(1)</a:t>
                      </a:r>
                      <a:r>
                        <a:rPr kumimoji="0" lang="zh-CN" altLang="en-US" sz="2400" b="0"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2453">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dirty="0">
                          <a:ln>
                            <a:noFill/>
                          </a:ln>
                          <a:solidFill>
                            <a:srgbClr val="7030A0"/>
                          </a:solidFill>
                          <a:effectLst/>
                          <a:latin typeface="Arial" charset="0"/>
                          <a:ea typeface="黑体" pitchFamily="49" charset="-122"/>
                        </a:rPr>
                        <a:t>(2)</a:t>
                      </a:r>
                      <a:r>
                        <a:rPr kumimoji="0" lang="zh-CN" altLang="en-US" sz="2400" b="0"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3982">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0" i="0" u="none" strike="noStrike" cap="none" normalizeH="0" baseline="0" dirty="0">
                          <a:ln>
                            <a:noFill/>
                          </a:ln>
                          <a:solidFill>
                            <a:srgbClr val="7030A0"/>
                          </a:solidFill>
                          <a:effectLst/>
                          <a:latin typeface="Arial" charset="0"/>
                          <a:ea typeface="黑体" pitchFamily="49" charset="-122"/>
                        </a:rPr>
                        <a:t>结局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a:ln>
                            <a:noFill/>
                          </a:ln>
                          <a:solidFill>
                            <a:schemeClr val="tx1"/>
                          </a:solidFill>
                          <a:effectLst/>
                          <a:latin typeface="Arial" charset="0"/>
                          <a:ea typeface="黑体"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0" i="0" u="none" strike="noStrike" cap="none" normalizeH="0" baseline="0" dirty="0">
                          <a:ln>
                            <a:noFill/>
                          </a:ln>
                          <a:solidFill>
                            <a:schemeClr val="tx1"/>
                          </a:solidFill>
                          <a:effectLst/>
                          <a:latin typeface="Arial" charset="0"/>
                          <a:ea typeface="黑体" pitchFamily="49"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0" name="Rectangle 84"/>
          <p:cNvSpPr>
            <a:spLocks noChangeArrowheads="1"/>
          </p:cNvSpPr>
          <p:nvPr/>
        </p:nvSpPr>
        <p:spPr bwMode="auto">
          <a:xfrm>
            <a:off x="2276476" y="5486403"/>
            <a:ext cx="7772400" cy="461665"/>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400" dirty="0"/>
              <a:t>“1”</a:t>
            </a:r>
            <a:r>
              <a:rPr kumimoji="1" lang="zh-CN" altLang="en-US" sz="2400" dirty="0"/>
              <a:t>表示策略被选取，“</a:t>
            </a:r>
            <a:r>
              <a:rPr kumimoji="1" lang="en-US" altLang="zh-CN" sz="2400" dirty="0"/>
              <a:t>0”</a:t>
            </a:r>
            <a:r>
              <a:rPr kumimoji="1" lang="zh-CN" altLang="en-US" sz="2400" dirty="0"/>
              <a:t>表示策略不被选取。</a:t>
            </a:r>
            <a:endParaRPr lang="zh-CN" altLang="en-US" sz="2800" dirty="0">
              <a:effectLst>
                <a:outerShdw blurRad="38100" dist="38100" dir="2700000" algn="tl">
                  <a:srgbClr val="000000"/>
                </a:outerShdw>
              </a:effectLst>
            </a:endParaRPr>
          </a:p>
        </p:txBody>
      </p:sp>
      <p:sp>
        <p:nvSpPr>
          <p:cNvPr id="8" name="标题 1">
            <a:extLst>
              <a:ext uri="{FF2B5EF4-FFF2-40B4-BE49-F238E27FC236}">
                <a16:creationId xmlns:a16="http://schemas.microsoft.com/office/drawing/2014/main" id="{AAF34694-4854-4D71-912F-B1505E2AE778}"/>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275567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1890713" y="901601"/>
            <a:ext cx="7186612" cy="519113"/>
          </a:xfrm>
          <a:prstGeom prst="rect">
            <a:avLst/>
          </a:prstGeom>
          <a:noFill/>
          <a:ln w="9525">
            <a:noFill/>
            <a:miter lim="800000"/>
            <a:headEnd/>
            <a:tailEnd/>
          </a:ln>
        </p:spPr>
        <p:txBody>
          <a:bodyPr wrap="square">
            <a:spAutoFit/>
          </a:bodyPr>
          <a:lstStyle/>
          <a:p>
            <a:pPr eaLnBrk="0" hangingPunct="0">
              <a:spcBef>
                <a:spcPct val="50000"/>
              </a:spcBef>
              <a:defRPr/>
            </a:pPr>
            <a:r>
              <a:rPr kumimoji="1" lang="zh-CN" altLang="en-US" sz="2800" b="1" dirty="0">
                <a:latin typeface="+mj-lt"/>
                <a:ea typeface="黑体" pitchFamily="2" charset="-122"/>
              </a:rPr>
              <a:t>决策人的偏好向量</a:t>
            </a:r>
          </a:p>
        </p:txBody>
      </p:sp>
      <p:graphicFrame>
        <p:nvGraphicFramePr>
          <p:cNvPr id="8" name="Group 163"/>
          <p:cNvGraphicFramePr>
            <a:graphicFrameLocks noGrp="1"/>
          </p:cNvGraphicFramePr>
          <p:nvPr>
            <p:extLst>
              <p:ext uri="{D42A27DB-BD31-4B8C-83A1-F6EECF244321}">
                <p14:modId xmlns:p14="http://schemas.microsoft.com/office/powerpoint/2010/main" val="1870830310"/>
              </p:ext>
            </p:extLst>
          </p:nvPr>
        </p:nvGraphicFramePr>
        <p:xfrm>
          <a:off x="2286000" y="2362203"/>
          <a:ext cx="3886200" cy="2994025"/>
        </p:xfrm>
        <a:graphic>
          <a:graphicData uri="http://schemas.openxmlformats.org/drawingml/2006/table">
            <a:tbl>
              <a:tblPr/>
              <a:tblGrid>
                <a:gridCol w="1157288">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681037">
                  <a:extLst>
                    <a:ext uri="{9D8B030D-6E8A-4147-A177-3AD203B41FA5}">
                      <a16:colId xmlns:a16="http://schemas.microsoft.com/office/drawing/2014/main" val="20002"/>
                    </a:ext>
                  </a:extLst>
                </a:gridCol>
                <a:gridCol w="682625">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tblGrid>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结局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53"/>
          <p:cNvSpPr>
            <a:spLocks noChangeArrowheads="1"/>
          </p:cNvSpPr>
          <p:nvPr/>
        </p:nvSpPr>
        <p:spPr bwMode="auto">
          <a:xfrm>
            <a:off x="2514600" y="5562603"/>
            <a:ext cx="7315200" cy="461665"/>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sz="2400" dirty="0">
                <a:latin typeface="+mn-ea"/>
              </a:rPr>
              <a:t>偏好值最高的排在最左边，最低的排在最右边</a:t>
            </a:r>
            <a:endParaRPr lang="zh-CN" altLang="en-US" sz="2400" dirty="0">
              <a:effectLst>
                <a:outerShdw blurRad="38100" dist="38100" dir="2700000" algn="tl">
                  <a:srgbClr val="000000"/>
                </a:outerShdw>
              </a:effectLst>
              <a:latin typeface="+mn-ea"/>
            </a:endParaRPr>
          </a:p>
        </p:txBody>
      </p:sp>
      <p:graphicFrame>
        <p:nvGraphicFramePr>
          <p:cNvPr id="11" name="Group 327"/>
          <p:cNvGraphicFramePr>
            <a:graphicFrameLocks noGrp="1"/>
          </p:cNvGraphicFramePr>
          <p:nvPr>
            <p:extLst>
              <p:ext uri="{D42A27DB-BD31-4B8C-83A1-F6EECF244321}">
                <p14:modId xmlns:p14="http://schemas.microsoft.com/office/powerpoint/2010/main" val="1251047228"/>
              </p:ext>
            </p:extLst>
          </p:nvPr>
        </p:nvGraphicFramePr>
        <p:xfrm>
          <a:off x="6172200" y="2362203"/>
          <a:ext cx="3886200" cy="2994025"/>
        </p:xfrm>
        <a:graphic>
          <a:graphicData uri="http://schemas.openxmlformats.org/drawingml/2006/table">
            <a:tbl>
              <a:tblPr/>
              <a:tblGrid>
                <a:gridCol w="1157288">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681037">
                  <a:extLst>
                    <a:ext uri="{9D8B030D-6E8A-4147-A177-3AD203B41FA5}">
                      <a16:colId xmlns:a16="http://schemas.microsoft.com/office/drawing/2014/main" val="20002"/>
                    </a:ext>
                  </a:extLst>
                </a:gridCol>
                <a:gridCol w="682625">
                  <a:extLst>
                    <a:ext uri="{9D8B030D-6E8A-4147-A177-3AD203B41FA5}">
                      <a16:colId xmlns:a16="http://schemas.microsoft.com/office/drawing/2014/main" val="20003"/>
                    </a:ext>
                  </a:extLst>
                </a:gridCol>
                <a:gridCol w="682625">
                  <a:extLst>
                    <a:ext uri="{9D8B030D-6E8A-4147-A177-3AD203B41FA5}">
                      <a16:colId xmlns:a16="http://schemas.microsoft.com/office/drawing/2014/main" val="20004"/>
                    </a:ext>
                  </a:extLst>
                </a:gridCol>
              </a:tblGrid>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5925">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结局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2" name="Text Box 106"/>
          <p:cNvSpPr txBox="1">
            <a:spLocks noChangeArrowheads="1"/>
          </p:cNvSpPr>
          <p:nvPr/>
        </p:nvSpPr>
        <p:spPr bwMode="auto">
          <a:xfrm>
            <a:off x="2895600" y="1752603"/>
            <a:ext cx="2667000" cy="461665"/>
          </a:xfrm>
          <a:prstGeom prst="rect">
            <a:avLst/>
          </a:prstGeom>
          <a:noFill/>
          <a:ln w="9525">
            <a:noFill/>
            <a:miter lim="800000"/>
            <a:headEnd/>
            <a:tailEnd/>
          </a:ln>
        </p:spPr>
        <p:txBody>
          <a:bodyPr>
            <a:spAutoFit/>
          </a:bodyPr>
          <a:lstStyle/>
          <a:p>
            <a:pPr algn="ctr">
              <a:spcBef>
                <a:spcPct val="50000"/>
              </a:spcBef>
              <a:defRPr/>
            </a:pPr>
            <a:r>
              <a:rPr lang="zh-CN" altLang="en-US" sz="2400" dirty="0">
                <a:latin typeface="+mn-ea"/>
              </a:rPr>
              <a:t>甲的偏好向量</a:t>
            </a:r>
          </a:p>
        </p:txBody>
      </p:sp>
      <p:sp>
        <p:nvSpPr>
          <p:cNvPr id="13" name="Text Box 107"/>
          <p:cNvSpPr txBox="1">
            <a:spLocks noChangeArrowheads="1"/>
          </p:cNvSpPr>
          <p:nvPr/>
        </p:nvSpPr>
        <p:spPr bwMode="auto">
          <a:xfrm>
            <a:off x="6858000" y="1752603"/>
            <a:ext cx="2667000" cy="461665"/>
          </a:xfrm>
          <a:prstGeom prst="rect">
            <a:avLst/>
          </a:prstGeom>
          <a:noFill/>
          <a:ln w="9525">
            <a:noFill/>
            <a:miter lim="800000"/>
            <a:headEnd/>
            <a:tailEnd/>
          </a:ln>
        </p:spPr>
        <p:txBody>
          <a:bodyPr>
            <a:spAutoFit/>
          </a:bodyPr>
          <a:lstStyle/>
          <a:p>
            <a:pPr algn="ctr">
              <a:spcBef>
                <a:spcPct val="50000"/>
              </a:spcBef>
              <a:defRPr/>
            </a:pPr>
            <a:r>
              <a:rPr lang="zh-CN" altLang="en-US" sz="2400" dirty="0">
                <a:latin typeface="+mn-ea"/>
              </a:rPr>
              <a:t>乙的偏好向量</a:t>
            </a:r>
          </a:p>
        </p:txBody>
      </p:sp>
      <p:sp>
        <p:nvSpPr>
          <p:cNvPr id="15" name="标题 1">
            <a:extLst>
              <a:ext uri="{FF2B5EF4-FFF2-40B4-BE49-F238E27FC236}">
                <a16:creationId xmlns:a16="http://schemas.microsoft.com/office/drawing/2014/main" id="{73F68EE0-A07D-47E4-984C-90833B09A450}"/>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346796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ox(i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236537" y="649282"/>
            <a:ext cx="4767263" cy="958856"/>
          </a:xfrm>
        </p:spPr>
        <p:txBody>
          <a:bodyPr>
            <a:normAutofit/>
          </a:bodyPr>
          <a:lstStyle/>
          <a:p>
            <a:r>
              <a:rPr lang="zh-CN" altLang="en-US" sz="2800" dirty="0"/>
              <a:t>囚徒困境：稳定性分析</a:t>
            </a:r>
          </a:p>
        </p:txBody>
      </p:sp>
      <p:graphicFrame>
        <p:nvGraphicFramePr>
          <p:cNvPr id="15" name="Group 134"/>
          <p:cNvGraphicFramePr>
            <a:graphicFrameLocks noGrp="1"/>
          </p:cNvGraphicFramePr>
          <p:nvPr>
            <p:extLst>
              <p:ext uri="{D42A27DB-BD31-4B8C-83A1-F6EECF244321}">
                <p14:modId xmlns:p14="http://schemas.microsoft.com/office/powerpoint/2010/main" val="2012915616"/>
              </p:ext>
            </p:extLst>
          </p:nvPr>
        </p:nvGraphicFramePr>
        <p:xfrm>
          <a:off x="2274531" y="3334889"/>
          <a:ext cx="3635732" cy="2847716"/>
        </p:xfrm>
        <a:graphic>
          <a:graphicData uri="http://schemas.openxmlformats.org/drawingml/2006/table">
            <a:tbl>
              <a:tblPr/>
              <a:tblGrid>
                <a:gridCol w="1283200">
                  <a:extLst>
                    <a:ext uri="{9D8B030D-6E8A-4147-A177-3AD203B41FA5}">
                      <a16:colId xmlns:a16="http://schemas.microsoft.com/office/drawing/2014/main" val="20000"/>
                    </a:ext>
                  </a:extLst>
                </a:gridCol>
                <a:gridCol w="588133">
                  <a:extLst>
                    <a:ext uri="{9D8B030D-6E8A-4147-A177-3AD203B41FA5}">
                      <a16:colId xmlns:a16="http://schemas.microsoft.com/office/drawing/2014/main" val="20001"/>
                    </a:ext>
                  </a:extLst>
                </a:gridCol>
                <a:gridCol w="588133">
                  <a:extLst>
                    <a:ext uri="{9D8B030D-6E8A-4147-A177-3AD203B41FA5}">
                      <a16:colId xmlns:a16="http://schemas.microsoft.com/office/drawing/2014/main" val="20002"/>
                    </a:ext>
                  </a:extLst>
                </a:gridCol>
                <a:gridCol w="588133">
                  <a:extLst>
                    <a:ext uri="{9D8B030D-6E8A-4147-A177-3AD203B41FA5}">
                      <a16:colId xmlns:a16="http://schemas.microsoft.com/office/drawing/2014/main" val="20003"/>
                    </a:ext>
                  </a:extLst>
                </a:gridCol>
                <a:gridCol w="588133">
                  <a:extLst>
                    <a:ext uri="{9D8B030D-6E8A-4147-A177-3AD203B41FA5}">
                      <a16:colId xmlns:a16="http://schemas.microsoft.com/office/drawing/2014/main" val="20004"/>
                    </a:ext>
                  </a:extLst>
                </a:gridCol>
              </a:tblGrid>
              <a:tr h="3956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43485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6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6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434858">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(1)</a:t>
                      </a:r>
                      <a:r>
                        <a:rPr kumimoji="0" lang="zh-CN" altLang="en-US" sz="1800" b="1" i="0" u="none" strike="noStrike" cap="none" normalizeH="0" baseline="0" dirty="0">
                          <a:ln>
                            <a:noFill/>
                          </a:ln>
                          <a:solidFill>
                            <a:srgbClr val="7030A0"/>
                          </a:solidFill>
                          <a:effectLst/>
                          <a:latin typeface="Arial" charset="0"/>
                          <a:ea typeface="黑体" pitchFamily="49" charset="-122"/>
                        </a:rPr>
                        <a:t>不坦白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56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(2)</a:t>
                      </a:r>
                      <a:r>
                        <a:rPr kumimoji="0" lang="zh-CN" altLang="en-US" sz="1800" b="1" i="0" u="none" strike="noStrike" cap="none" normalizeH="0" baseline="0" dirty="0">
                          <a:ln>
                            <a:noFill/>
                          </a:ln>
                          <a:solidFill>
                            <a:srgbClr val="7030A0"/>
                          </a:solidFill>
                          <a:effectLst/>
                          <a:latin typeface="Arial" charset="0"/>
                          <a:ea typeface="黑体" pitchFamily="49" charset="-122"/>
                        </a:rPr>
                        <a:t>坦白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5600">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结局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黑体" pitchFamily="49"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黑体"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6" name="Text Box 130"/>
          <p:cNvSpPr txBox="1">
            <a:spLocks noChangeArrowheads="1"/>
          </p:cNvSpPr>
          <p:nvPr/>
        </p:nvSpPr>
        <p:spPr bwMode="auto">
          <a:xfrm>
            <a:off x="2754313" y="2887329"/>
            <a:ext cx="2667000" cy="400110"/>
          </a:xfrm>
          <a:prstGeom prst="rect">
            <a:avLst/>
          </a:prstGeom>
          <a:noFill/>
          <a:ln w="9525">
            <a:noFill/>
            <a:miter lim="800000"/>
            <a:headEnd/>
            <a:tailEnd/>
          </a:ln>
        </p:spPr>
        <p:txBody>
          <a:bodyPr>
            <a:spAutoFit/>
          </a:bodyPr>
          <a:lstStyle/>
          <a:p>
            <a:pPr algn="ctr">
              <a:spcBef>
                <a:spcPct val="50000"/>
              </a:spcBef>
              <a:defRPr/>
            </a:pPr>
            <a:r>
              <a:rPr lang="zh-CN" altLang="en-US" sz="2000" b="1" dirty="0">
                <a:solidFill>
                  <a:srgbClr val="7030A0"/>
                </a:solidFill>
                <a:latin typeface="+mn-ea"/>
              </a:rPr>
              <a:t>甲的偏好向量</a:t>
            </a:r>
          </a:p>
        </p:txBody>
      </p:sp>
      <p:sp>
        <p:nvSpPr>
          <p:cNvPr id="17" name="Rectangle 132"/>
          <p:cNvSpPr>
            <a:spLocks noChangeArrowheads="1"/>
          </p:cNvSpPr>
          <p:nvPr/>
        </p:nvSpPr>
        <p:spPr bwMode="auto">
          <a:xfrm>
            <a:off x="1681163" y="1344458"/>
            <a:ext cx="8458200" cy="1579920"/>
          </a:xfrm>
          <a:prstGeom prst="rect">
            <a:avLst/>
          </a:prstGeom>
          <a:noFill/>
          <a:ln w="9525">
            <a:noFill/>
            <a:miter lim="800000"/>
            <a:headEnd/>
            <a:tailEnd/>
          </a:ln>
          <a:effectLst/>
        </p:spPr>
        <p:txBody>
          <a:bodyPr>
            <a:spAutoFit/>
          </a:bodyPr>
          <a:lstStyle/>
          <a:p>
            <a:pPr eaLnBrk="0" hangingPunct="0">
              <a:lnSpc>
                <a:spcPts val="2880"/>
              </a:lnSpc>
              <a:defRPr/>
            </a:pPr>
            <a:r>
              <a:rPr kumimoji="1" lang="en-US" altLang="zh-CN" sz="2000" dirty="0">
                <a:latin typeface="+mn-ea"/>
              </a:rPr>
              <a:t>    </a:t>
            </a:r>
            <a:r>
              <a:rPr kumimoji="1" lang="zh-CN" altLang="en-US" sz="2000" dirty="0"/>
              <a:t>首先，需要确定决策人在每个结局所具有的单独改变自己地位的能力（</a:t>
            </a:r>
            <a:r>
              <a:rPr kumimoji="1" lang="en-US" altLang="zh-CN" sz="2000" dirty="0"/>
              <a:t>Unilateral Improvement, UI</a:t>
            </a:r>
            <a:r>
              <a:rPr kumimoji="1" lang="zh-CN" altLang="en-US" sz="2000" dirty="0"/>
              <a:t>）</a:t>
            </a:r>
            <a:endParaRPr kumimoji="1" lang="en-US" altLang="zh-CN" sz="2000" dirty="0"/>
          </a:p>
          <a:p>
            <a:pPr eaLnBrk="0" hangingPunct="0">
              <a:lnSpc>
                <a:spcPts val="2880"/>
              </a:lnSpc>
              <a:defRPr/>
            </a:pPr>
            <a:r>
              <a:rPr kumimoji="1" lang="en-US" altLang="zh-CN" sz="2000" dirty="0"/>
              <a:t>     UI</a:t>
            </a:r>
            <a:r>
              <a:rPr kumimoji="1" lang="zh-CN" altLang="en-US" sz="2000" dirty="0"/>
              <a:t>表示决策人在某个结局可以通过单独改变自己的策略而达到一个更有利的结局的能力。</a:t>
            </a:r>
            <a:endParaRPr lang="zh-CN" altLang="en-US" sz="2000" dirty="0">
              <a:effectLst>
                <a:outerShdw blurRad="38100" dist="38100" dir="2700000" algn="tl">
                  <a:srgbClr val="000000"/>
                </a:outerShdw>
              </a:effectLst>
            </a:endParaRPr>
          </a:p>
        </p:txBody>
      </p:sp>
      <p:sp>
        <p:nvSpPr>
          <p:cNvPr id="18" name="Rectangle 135"/>
          <p:cNvSpPr>
            <a:spLocks noChangeArrowheads="1"/>
          </p:cNvSpPr>
          <p:nvPr/>
        </p:nvSpPr>
        <p:spPr bwMode="auto">
          <a:xfrm>
            <a:off x="6356350" y="3087384"/>
            <a:ext cx="3867150" cy="2970044"/>
          </a:xfrm>
          <a:prstGeom prst="rect">
            <a:avLst/>
          </a:prstGeom>
          <a:noFill/>
          <a:ln w="9525">
            <a:noFill/>
            <a:miter lim="800000"/>
            <a:headEnd/>
            <a:tailEnd/>
          </a:ln>
          <a:effectLst/>
        </p:spPr>
        <p:txBody>
          <a:bodyPr wrap="square">
            <a:spAutoFit/>
          </a:bodyPr>
          <a:lstStyle/>
          <a:p>
            <a:pPr eaLnBrk="0" hangingPunct="0">
              <a:spcBef>
                <a:spcPct val="50000"/>
              </a:spcBef>
              <a:defRPr/>
            </a:pPr>
            <a:r>
              <a:rPr kumimoji="1" lang="zh-CN" altLang="en-US" sz="3200" dirty="0">
                <a:solidFill>
                  <a:srgbClr val="FF0000"/>
                </a:solidFill>
                <a:latin typeface="+mj-lt"/>
                <a:ea typeface="华文楷体" pitchFamily="2" charset="-122"/>
              </a:rPr>
              <a:t>举例</a:t>
            </a:r>
            <a:r>
              <a:rPr kumimoji="1" lang="zh-CN" altLang="en-US" sz="3200" dirty="0">
                <a:latin typeface="华文楷体" pitchFamily="2" charset="-122"/>
                <a:ea typeface="华文楷体" pitchFamily="2" charset="-122"/>
              </a:rPr>
              <a:t>：</a:t>
            </a:r>
          </a:p>
          <a:p>
            <a:pPr eaLnBrk="0" hangingPunct="0">
              <a:lnSpc>
                <a:spcPts val="2880"/>
              </a:lnSpc>
              <a:spcBef>
                <a:spcPct val="50000"/>
              </a:spcBef>
              <a:defRPr/>
            </a:pPr>
            <a:r>
              <a:rPr kumimoji="1" lang="zh-CN" altLang="en-US" sz="2000" dirty="0"/>
              <a:t>在结局</a:t>
            </a:r>
            <a:r>
              <a:rPr kumimoji="1" lang="en-US" altLang="zh-CN" sz="2000" dirty="0"/>
              <a:t>1</a:t>
            </a:r>
            <a:r>
              <a:rPr kumimoji="1" lang="zh-CN" altLang="en-US" sz="2000" dirty="0"/>
              <a:t>和</a:t>
            </a:r>
            <a:r>
              <a:rPr kumimoji="1" lang="en-US" altLang="zh-CN" sz="2000" dirty="0"/>
              <a:t>2</a:t>
            </a:r>
            <a:r>
              <a:rPr kumimoji="1" lang="zh-CN" altLang="en-US" sz="2000" dirty="0"/>
              <a:t>中，乙的策略都是“不坦白”，因此，在结局“</a:t>
            </a:r>
            <a:r>
              <a:rPr kumimoji="1" lang="en-US" altLang="zh-CN" sz="2000" dirty="0"/>
              <a:t>1”</a:t>
            </a:r>
            <a:r>
              <a:rPr kumimoji="1" lang="zh-CN" altLang="en-US" sz="2000" dirty="0"/>
              <a:t>中甲可以单独改变策略，而得到更好的结局。我们称结局“</a:t>
            </a:r>
            <a:r>
              <a:rPr kumimoji="1" lang="en-US" altLang="zh-CN" sz="2000" dirty="0"/>
              <a:t>2”</a:t>
            </a:r>
            <a:r>
              <a:rPr kumimoji="1" lang="zh-CN" altLang="en-US" sz="2000" dirty="0"/>
              <a:t>是结局“</a:t>
            </a:r>
            <a:r>
              <a:rPr kumimoji="1" lang="en-US" altLang="zh-CN" sz="2000" dirty="0"/>
              <a:t>1”</a:t>
            </a:r>
            <a:r>
              <a:rPr kumimoji="1" lang="zh-CN" altLang="en-US" sz="2000" dirty="0"/>
              <a:t>的</a:t>
            </a:r>
            <a:r>
              <a:rPr kumimoji="1" lang="en-US" altLang="zh-CN" sz="2000" dirty="0"/>
              <a:t>UI</a:t>
            </a:r>
            <a:r>
              <a:rPr kumimoji="1" lang="zh-CN" altLang="en-US" sz="2000" dirty="0"/>
              <a:t>，在稳定性分析表中标在“</a:t>
            </a:r>
            <a:r>
              <a:rPr kumimoji="1" lang="en-US" altLang="zh-CN" sz="2000" dirty="0"/>
              <a:t>1”</a:t>
            </a:r>
            <a:r>
              <a:rPr kumimoji="1" lang="zh-CN" altLang="en-US" sz="2000" dirty="0"/>
              <a:t>下面。</a:t>
            </a:r>
            <a:endParaRPr lang="zh-CN" altLang="en-US" sz="2000" dirty="0">
              <a:effectLst>
                <a:outerShdw blurRad="38100" dist="38100" dir="2700000" algn="tl">
                  <a:srgbClr val="000000"/>
                </a:outerShdw>
              </a:effectLst>
            </a:endParaRPr>
          </a:p>
        </p:txBody>
      </p:sp>
      <p:sp>
        <p:nvSpPr>
          <p:cNvPr id="9" name="标题 1">
            <a:extLst>
              <a:ext uri="{FF2B5EF4-FFF2-40B4-BE49-F238E27FC236}">
                <a16:creationId xmlns:a16="http://schemas.microsoft.com/office/drawing/2014/main" id="{ACA201CA-ADA8-42E6-AB9C-1013796D0F47}"/>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冲突分析</a:t>
            </a:r>
            <a:endParaRPr lang="zh-CN" altLang="en-US" sz="2800" dirty="0"/>
          </a:p>
        </p:txBody>
      </p:sp>
    </p:spTree>
    <p:extLst>
      <p:ext uri="{BB962C8B-B14F-4D97-AF65-F5344CB8AC3E}">
        <p14:creationId xmlns:p14="http://schemas.microsoft.com/office/powerpoint/2010/main" val="12995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ox(i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in)">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决策分析的定义</a:t>
            </a:r>
          </a:p>
        </p:txBody>
      </p:sp>
      <p:sp>
        <p:nvSpPr>
          <p:cNvPr id="17" name="矩形 16"/>
          <p:cNvSpPr/>
          <p:nvPr/>
        </p:nvSpPr>
        <p:spPr>
          <a:xfrm>
            <a:off x="2153485" y="1472829"/>
            <a:ext cx="7552490" cy="4401205"/>
          </a:xfrm>
          <a:prstGeom prst="rect">
            <a:avLst/>
          </a:prstGeom>
        </p:spPr>
        <p:txBody>
          <a:bodyPr wrap="square">
            <a:spAutoFit/>
          </a:bodyPr>
          <a:lstStyle/>
          <a:p>
            <a:pPr marL="800100" lvl="1" indent="-342900">
              <a:lnSpc>
                <a:spcPct val="200000"/>
              </a:lnSpc>
              <a:buFont typeface="Wingdings" panose="05000000000000000000" pitchFamily="2" charset="2"/>
              <a:buChar char="p"/>
            </a:pPr>
            <a:r>
              <a:rPr lang="zh-CN" altLang="en-US" sz="2000" dirty="0">
                <a:latin typeface="+mn-ea"/>
              </a:rPr>
              <a:t>决策分析就是对特定的备选项进行的系统评估</a:t>
            </a:r>
            <a:endParaRPr lang="en-US" altLang="zh-CN" sz="2000" dirty="0">
              <a:latin typeface="+mn-ea"/>
            </a:endParaRPr>
          </a:p>
          <a:p>
            <a:pPr marL="800100" lvl="1" indent="-342900">
              <a:lnSpc>
                <a:spcPct val="200000"/>
              </a:lnSpc>
              <a:buFont typeface="Wingdings" panose="05000000000000000000" pitchFamily="2" charset="2"/>
              <a:buChar char="p"/>
            </a:pPr>
            <a:r>
              <a:rPr lang="zh-CN" altLang="en-US" sz="2000" dirty="0">
                <a:latin typeface="+mn-ea"/>
              </a:rPr>
              <a:t>决策分析是一个术语，是为了逻辑阐述制定决策的情形，而用于描述的大部分知识和专业技能</a:t>
            </a:r>
          </a:p>
          <a:p>
            <a:pPr marL="800100" lvl="1" indent="-342900">
              <a:lnSpc>
                <a:spcPct val="200000"/>
              </a:lnSpc>
              <a:buFont typeface="Wingdings" panose="05000000000000000000" pitchFamily="2" charset="2"/>
              <a:buChar char="p"/>
            </a:pPr>
            <a:r>
              <a:rPr lang="zh-CN" altLang="en-US" sz="2000" dirty="0">
                <a:latin typeface="+mn-ea"/>
              </a:rPr>
              <a:t>决策分析是一种标准的方法，而不是一种描述方法。它展示了为最大限度的达成目标，决策者如何运用一系列制定决策的逻辑规则</a:t>
            </a:r>
            <a:endParaRPr lang="en-US" altLang="zh-CN" sz="2000" dirty="0">
              <a:latin typeface="+mn-ea"/>
            </a:endParaRPr>
          </a:p>
          <a:p>
            <a:pPr marL="800100" lvl="1" indent="-342900">
              <a:lnSpc>
                <a:spcPct val="200000"/>
              </a:lnSpc>
              <a:buFont typeface="Wingdings" panose="05000000000000000000" pitchFamily="2" charset="2"/>
              <a:buChar char="p"/>
            </a:pPr>
            <a:r>
              <a:rPr lang="en-US" altLang="zh-CN" sz="2000" dirty="0">
                <a:latin typeface="+mn-ea"/>
              </a:rPr>
              <a:t>……</a:t>
            </a:r>
          </a:p>
        </p:txBody>
      </p:sp>
      <p:sp>
        <p:nvSpPr>
          <p:cNvPr id="8" name="标题 1">
            <a:extLst>
              <a:ext uri="{FF2B5EF4-FFF2-40B4-BE49-F238E27FC236}">
                <a16:creationId xmlns:a16="http://schemas.microsoft.com/office/drawing/2014/main" id="{7F618EEF-0369-4D69-BF23-A7886CF642B8}"/>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2004343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441"/>
          <p:cNvGraphicFramePr>
            <a:graphicFrameLocks noGrp="1"/>
          </p:cNvGraphicFramePr>
          <p:nvPr>
            <p:extLst>
              <p:ext uri="{D42A27DB-BD31-4B8C-83A1-F6EECF244321}">
                <p14:modId xmlns:p14="http://schemas.microsoft.com/office/powerpoint/2010/main" val="3809784700"/>
              </p:ext>
            </p:extLst>
          </p:nvPr>
        </p:nvGraphicFramePr>
        <p:xfrm>
          <a:off x="1981200" y="1446475"/>
          <a:ext cx="8229600" cy="4470400"/>
        </p:xfrm>
        <a:graphic>
          <a:graphicData uri="http://schemas.openxmlformats.org/drawingml/2006/table">
            <a:tbl>
              <a:tblPr/>
              <a:tblGrid>
                <a:gridCol w="13716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227013">
                  <a:extLst>
                    <a:ext uri="{9D8B030D-6E8A-4147-A177-3AD203B41FA5}">
                      <a16:colId xmlns:a16="http://schemas.microsoft.com/office/drawing/2014/main" val="20002"/>
                    </a:ext>
                  </a:extLst>
                </a:gridCol>
                <a:gridCol w="1093787">
                  <a:extLst>
                    <a:ext uri="{9D8B030D-6E8A-4147-A177-3AD203B41FA5}">
                      <a16:colId xmlns:a16="http://schemas.microsoft.com/office/drawing/2014/main" val="20003"/>
                    </a:ext>
                  </a:extLst>
                </a:gridCol>
                <a:gridCol w="1257300">
                  <a:extLst>
                    <a:ext uri="{9D8B030D-6E8A-4147-A177-3AD203B41FA5}">
                      <a16:colId xmlns:a16="http://schemas.microsoft.com/office/drawing/2014/main" val="20004"/>
                    </a:ext>
                  </a:extLst>
                </a:gridCol>
                <a:gridCol w="1257300">
                  <a:extLst>
                    <a:ext uri="{9D8B030D-6E8A-4147-A177-3AD203B41FA5}">
                      <a16:colId xmlns:a16="http://schemas.microsoft.com/office/drawing/2014/main" val="20005"/>
                    </a:ext>
                  </a:extLst>
                </a:gridCol>
                <a:gridCol w="1943100">
                  <a:extLst>
                    <a:ext uri="{9D8B030D-6E8A-4147-A177-3AD203B41FA5}">
                      <a16:colId xmlns:a16="http://schemas.microsoft.com/office/drawing/2014/main" val="20006"/>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1" i="0" u="none" strike="noStrike" cap="none" normalizeH="0" baseline="0" dirty="0">
                          <a:ln>
                            <a:noFill/>
                          </a:ln>
                          <a:solidFill>
                            <a:srgbClr val="7030A0"/>
                          </a:solidFill>
                          <a:effectLst/>
                          <a:latin typeface="Arial" charset="0"/>
                          <a:ea typeface="黑体" pitchFamily="49" charset="-122"/>
                        </a:rPr>
                        <a:t>囚徒甲</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a:ln>
                          <a:noFill/>
                        </a:ln>
                        <a:solidFill>
                          <a:srgbClr val="0000FF"/>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4476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dirty="0">
                        <a:ln>
                          <a:noFill/>
                        </a:ln>
                        <a:solidFill>
                          <a:srgbClr val="7030A0"/>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X</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E</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X</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黑体" pitchFamily="49" charset="-122"/>
                        </a:rPr>
                        <a:t>整体稳定性</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dirty="0">
                        <a:ln>
                          <a:noFill/>
                        </a:ln>
                        <a:solidFill>
                          <a:srgbClr val="7030A0"/>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r</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r</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黑体" pitchFamily="49" charset="-122"/>
                        </a:rPr>
                        <a:t>个人稳定性</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1" i="1" u="none" strike="noStrike" cap="none" normalizeH="0" baseline="0" dirty="0">
                          <a:ln>
                            <a:noFill/>
                          </a:ln>
                          <a:solidFill>
                            <a:srgbClr val="7030A0"/>
                          </a:solidFill>
                          <a:effectLst/>
                          <a:latin typeface="Arial" charset="0"/>
                          <a:ea typeface="黑体" pitchFamily="49" charset="-122"/>
                        </a:rPr>
                        <a:t>P</a:t>
                      </a:r>
                      <a:r>
                        <a:rPr kumimoji="0" lang="zh-CN" altLang="en-US" sz="2400" b="0" i="0" u="none" strike="noStrike" cap="none" normalizeH="0" baseline="-25000" dirty="0">
                          <a:ln>
                            <a:noFill/>
                          </a:ln>
                          <a:solidFill>
                            <a:srgbClr val="7030A0"/>
                          </a:solidFill>
                          <a:effectLst/>
                          <a:latin typeface="Arial" charset="0"/>
                          <a:ea typeface="黑体" pitchFamily="49" charset="-122"/>
                        </a:rPr>
                        <a:t>甲</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黑体" pitchFamily="49" charset="-122"/>
                        </a:rPr>
                        <a:t>2</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4</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3</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191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dirty="0">
                        <a:ln>
                          <a:noFill/>
                        </a:ln>
                        <a:solidFill>
                          <a:srgbClr val="7030A0"/>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黑体" pitchFamily="49" charset="-122"/>
                        </a:rPr>
                        <a:t>2</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4</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400" b="1" i="0" u="none" strike="noStrike" cap="none" normalizeH="0" baseline="0" dirty="0">
                          <a:ln>
                            <a:noFill/>
                          </a:ln>
                          <a:solidFill>
                            <a:srgbClr val="7030A0"/>
                          </a:solidFill>
                          <a:effectLst/>
                          <a:latin typeface="Arial" charset="0"/>
                          <a:ea typeface="黑体" pitchFamily="49" charset="-122"/>
                        </a:rPr>
                        <a:t>囚徒乙</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dirty="0">
                        <a:ln>
                          <a:noFill/>
                        </a:ln>
                        <a:solidFill>
                          <a:srgbClr val="7030A0"/>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r</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r</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u</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黑体" pitchFamily="49" charset="-122"/>
                        </a:rPr>
                        <a:t>个人稳定性</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400" b="1" i="1" u="none" strike="noStrike" cap="none" normalizeH="0" baseline="0" dirty="0">
                          <a:ln>
                            <a:noFill/>
                          </a:ln>
                          <a:solidFill>
                            <a:srgbClr val="7030A0"/>
                          </a:solidFill>
                          <a:effectLst/>
                          <a:latin typeface="Arial" charset="0"/>
                          <a:ea typeface="黑体" pitchFamily="49" charset="-122"/>
                        </a:rPr>
                        <a:t>P</a:t>
                      </a:r>
                      <a:r>
                        <a:rPr kumimoji="0" lang="zh-CN" altLang="en-US" sz="2400" b="0" i="0" u="none" strike="noStrike" cap="none" normalizeH="0" baseline="-25000" dirty="0">
                          <a:ln>
                            <a:noFill/>
                          </a:ln>
                          <a:solidFill>
                            <a:srgbClr val="7030A0"/>
                          </a:solidFill>
                          <a:effectLst/>
                          <a:latin typeface="Arial" charset="0"/>
                          <a:ea typeface="黑体" pitchFamily="49" charset="-122"/>
                        </a:rPr>
                        <a:t>乙</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3</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4</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黑体" pitchFamily="49" charset="-122"/>
                        </a:rPr>
                        <a:t>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400" b="1" i="0" u="none" strike="noStrike" cap="none" normalizeH="0" baseline="0" dirty="0">
                        <a:ln>
                          <a:noFill/>
                        </a:ln>
                        <a:solidFill>
                          <a:srgbClr val="7030A0"/>
                        </a:solidFill>
                        <a:effectLst/>
                        <a:latin typeface="Arial" charset="0"/>
                        <a:ea typeface="黑体" pitchFamily="49" charset="-122"/>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a:ln>
                          <a:noFill/>
                        </a:ln>
                        <a:solidFill>
                          <a:schemeClr val="tx1"/>
                        </a:solidFill>
                        <a:effectLst/>
                        <a:latin typeface="Arial" charset="0"/>
                        <a:ea typeface="黑体" pitchFamily="49"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黑体" pitchFamily="49" charset="-122"/>
                        </a:rPr>
                        <a:t>3</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黑体" pitchFamily="49" charset="-122"/>
                        </a:rPr>
                        <a:t>4</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2000" b="0" i="0" u="none" strike="noStrike" cap="none" normalizeH="0" baseline="0" dirty="0">
                        <a:ln>
                          <a:noFill/>
                        </a:ln>
                        <a:solidFill>
                          <a:schemeClr val="tx1"/>
                        </a:solidFill>
                        <a:effectLst/>
                        <a:latin typeface="Arial" charset="0"/>
                        <a:ea typeface="黑体" pitchFamily="49" charset="-122"/>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1" name="Oval 271"/>
          <p:cNvSpPr>
            <a:spLocks noChangeArrowheads="1"/>
          </p:cNvSpPr>
          <p:nvPr/>
        </p:nvSpPr>
        <p:spPr bwMode="auto">
          <a:xfrm>
            <a:off x="4848225" y="3148275"/>
            <a:ext cx="838200" cy="53340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rgbClr val="0000FF"/>
              </a:solidFill>
            </a:endParaRPr>
          </a:p>
        </p:txBody>
      </p:sp>
      <p:sp>
        <p:nvSpPr>
          <p:cNvPr id="8" name="标题 1">
            <a:extLst>
              <a:ext uri="{FF2B5EF4-FFF2-40B4-BE49-F238E27FC236}">
                <a16:creationId xmlns:a16="http://schemas.microsoft.com/office/drawing/2014/main" id="{A583C21F-18F9-4A20-A910-558E17FB85EE}"/>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冲突分析</a:t>
            </a:r>
          </a:p>
        </p:txBody>
      </p:sp>
      <p:sp>
        <p:nvSpPr>
          <p:cNvPr id="12" name="标题 1">
            <a:extLst>
              <a:ext uri="{FF2B5EF4-FFF2-40B4-BE49-F238E27FC236}">
                <a16:creationId xmlns:a16="http://schemas.microsoft.com/office/drawing/2014/main" id="{7313AD1E-931F-4A05-92D9-71AD83F179CF}"/>
              </a:ext>
            </a:extLst>
          </p:cNvPr>
          <p:cNvSpPr txBox="1">
            <a:spLocks/>
          </p:cNvSpPr>
          <p:nvPr/>
        </p:nvSpPr>
        <p:spPr>
          <a:xfrm>
            <a:off x="236537" y="649282"/>
            <a:ext cx="4767263" cy="958856"/>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囚徒困境：稳定性分析</a:t>
            </a:r>
            <a:endParaRPr lang="zh-CN" altLang="en-US" sz="2800" dirty="0"/>
          </a:p>
        </p:txBody>
      </p:sp>
    </p:spTree>
    <p:extLst>
      <p:ext uri="{BB962C8B-B14F-4D97-AF65-F5344CB8AC3E}">
        <p14:creationId xmlns:p14="http://schemas.microsoft.com/office/powerpoint/2010/main" val="33807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idx="4294967295"/>
          </p:nvPr>
        </p:nvSpPr>
        <p:spPr>
          <a:xfrm>
            <a:off x="505619" y="682828"/>
            <a:ext cx="7770812" cy="833073"/>
          </a:xfrm>
        </p:spPr>
        <p:txBody>
          <a:bodyPr>
            <a:normAutofit/>
          </a:bodyPr>
          <a:lstStyle/>
          <a:p>
            <a:r>
              <a:rPr lang="zh-CN" altLang="en-US" sz="2400" dirty="0"/>
              <a:t>稳定性分析之一</a:t>
            </a:r>
            <a:r>
              <a:rPr lang="en-US" altLang="zh-CN" sz="2400" dirty="0"/>
              <a:t>——</a:t>
            </a:r>
            <a:r>
              <a:rPr lang="zh-CN" altLang="en-US" sz="2400" dirty="0"/>
              <a:t>理性稳定（</a:t>
            </a:r>
            <a:r>
              <a:rPr lang="en-US" altLang="zh-CN" sz="2400" dirty="0"/>
              <a:t>rational stable</a:t>
            </a:r>
            <a:r>
              <a:rPr lang="zh-CN" altLang="en-US" sz="2400" dirty="0"/>
              <a:t>）</a:t>
            </a:r>
          </a:p>
        </p:txBody>
      </p:sp>
      <p:graphicFrame>
        <p:nvGraphicFramePr>
          <p:cNvPr id="12" name="Group 86"/>
          <p:cNvGraphicFramePr>
            <a:graphicFrameLocks noGrp="1"/>
          </p:cNvGraphicFramePr>
          <p:nvPr>
            <p:extLst>
              <p:ext uri="{D42A27DB-BD31-4B8C-83A1-F6EECF244321}">
                <p14:modId xmlns:p14="http://schemas.microsoft.com/office/powerpoint/2010/main" val="3579725869"/>
              </p:ext>
            </p:extLst>
          </p:nvPr>
        </p:nvGraphicFramePr>
        <p:xfrm>
          <a:off x="2577266" y="2829800"/>
          <a:ext cx="6536534" cy="3291840"/>
        </p:xfrm>
        <a:graphic>
          <a:graphicData uri="http://schemas.openxmlformats.org/drawingml/2006/table">
            <a:tbl>
              <a:tblPr/>
              <a:tblGrid>
                <a:gridCol w="1215598">
                  <a:extLst>
                    <a:ext uri="{9D8B030D-6E8A-4147-A177-3AD203B41FA5}">
                      <a16:colId xmlns:a16="http://schemas.microsoft.com/office/drawing/2014/main" val="20000"/>
                    </a:ext>
                  </a:extLst>
                </a:gridCol>
                <a:gridCol w="722507">
                  <a:extLst>
                    <a:ext uri="{9D8B030D-6E8A-4147-A177-3AD203B41FA5}">
                      <a16:colId xmlns:a16="http://schemas.microsoft.com/office/drawing/2014/main" val="20001"/>
                    </a:ext>
                  </a:extLst>
                </a:gridCol>
                <a:gridCol w="208272">
                  <a:extLst>
                    <a:ext uri="{9D8B030D-6E8A-4147-A177-3AD203B41FA5}">
                      <a16:colId xmlns:a16="http://schemas.microsoft.com/office/drawing/2014/main" val="20002"/>
                    </a:ext>
                  </a:extLst>
                </a:gridCol>
                <a:gridCol w="865518">
                  <a:extLst>
                    <a:ext uri="{9D8B030D-6E8A-4147-A177-3AD203B41FA5}">
                      <a16:colId xmlns:a16="http://schemas.microsoft.com/office/drawing/2014/main" val="20003"/>
                    </a:ext>
                  </a:extLst>
                </a:gridCol>
                <a:gridCol w="993632">
                  <a:extLst>
                    <a:ext uri="{9D8B030D-6E8A-4147-A177-3AD203B41FA5}">
                      <a16:colId xmlns:a16="http://schemas.microsoft.com/office/drawing/2014/main" val="20004"/>
                    </a:ext>
                  </a:extLst>
                </a:gridCol>
                <a:gridCol w="995122">
                  <a:extLst>
                    <a:ext uri="{9D8B030D-6E8A-4147-A177-3AD203B41FA5}">
                      <a16:colId xmlns:a16="http://schemas.microsoft.com/office/drawing/2014/main" val="20005"/>
                    </a:ext>
                  </a:extLst>
                </a:gridCol>
                <a:gridCol w="1535885">
                  <a:extLst>
                    <a:ext uri="{9D8B030D-6E8A-4147-A177-3AD203B41FA5}">
                      <a16:colId xmlns:a16="http://schemas.microsoft.com/office/drawing/2014/main" val="20006"/>
                    </a:ext>
                  </a:extLst>
                </a:gridCol>
              </a:tblGrid>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rgbClr val="7030A0"/>
                          </a:solidFill>
                          <a:effectLst/>
                          <a:latin typeface="Arial" charset="0"/>
                          <a:ea typeface="黑体" pitchFamily="49" charset="-122"/>
                        </a:rPr>
                        <a:t>囚徒甲</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54557">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X</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X</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整体稳定性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a:ln>
                            <a:noFill/>
                          </a:ln>
                          <a:solidFill>
                            <a:srgbClr val="7030A0"/>
                          </a:solidFill>
                          <a:effectLst/>
                          <a:latin typeface="Arial" charset="0"/>
                          <a:ea typeface="黑体" pitchFamily="49" charset="-122"/>
                        </a:rPr>
                        <a:t>P</a:t>
                      </a:r>
                      <a:r>
                        <a:rPr kumimoji="0" lang="zh-CN" altLang="en-US" sz="1800" b="0" i="0" u="none" strike="noStrike" cap="none" normalizeH="0" baseline="-25000">
                          <a:ln>
                            <a:noFill/>
                          </a:ln>
                          <a:solidFill>
                            <a:srgbClr val="7030A0"/>
                          </a:solidFill>
                          <a:effectLst/>
                          <a:latin typeface="Arial" charset="0"/>
                          <a:ea typeface="黑体" pitchFamily="49" charset="-122"/>
                        </a:rPr>
                        <a:t>甲</a:t>
                      </a:r>
                      <a:r>
                        <a:rPr kumimoji="0" lang="en-US" altLang="zh-CN" sz="1800" b="0" i="0" u="none" strike="noStrike" cap="none" normalizeH="0" baseline="0">
                          <a:ln>
                            <a:noFill/>
                          </a:ln>
                          <a:solidFill>
                            <a:srgbClr val="7030A0"/>
                          </a:solidFill>
                          <a:effectLst/>
                          <a:latin typeface="Arial" charset="0"/>
                          <a:ea typeface="黑体" pitchFamily="49" charset="-122"/>
                        </a:rPr>
                        <a:t>(</a:t>
                      </a:r>
                      <a:r>
                        <a:rPr kumimoji="0" lang="zh-CN" altLang="en-US" sz="1800" b="0" i="0" u="none" strike="noStrike" cap="none" normalizeH="0" baseline="0">
                          <a:ln>
                            <a:noFill/>
                          </a:ln>
                          <a:solidFill>
                            <a:srgbClr val="7030A0"/>
                          </a:solidFill>
                          <a:effectLst/>
                          <a:latin typeface="Arial" charset="0"/>
                          <a:ea typeface="黑体" pitchFamily="49" charset="-122"/>
                        </a:rPr>
                        <a:t>结局</a:t>
                      </a:r>
                      <a:r>
                        <a:rPr kumimoji="0" lang="en-US" altLang="zh-CN" sz="1800" b="0" i="0" u="none" strike="noStrike" cap="none" normalizeH="0" baseline="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54557">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rgbClr val="7030A0"/>
                          </a:solidFill>
                          <a:effectLst/>
                          <a:latin typeface="Arial" charset="0"/>
                          <a:ea typeface="黑体" pitchFamily="49" charset="-122"/>
                        </a:rPr>
                        <a:t>囚徒乙</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54557">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a:ln>
                            <a:noFill/>
                          </a:ln>
                          <a:solidFill>
                            <a:srgbClr val="7030A0"/>
                          </a:solidFill>
                          <a:effectLst/>
                          <a:latin typeface="Arial" charset="0"/>
                          <a:ea typeface="黑体" pitchFamily="49" charset="-122"/>
                        </a:rPr>
                        <a:t>P</a:t>
                      </a:r>
                      <a:r>
                        <a:rPr kumimoji="0" lang="zh-CN" altLang="en-US" sz="1800" b="0" i="0" u="none" strike="noStrike" cap="none" normalizeH="0" baseline="-25000">
                          <a:ln>
                            <a:noFill/>
                          </a:ln>
                          <a:solidFill>
                            <a:srgbClr val="7030A0"/>
                          </a:solidFill>
                          <a:effectLst/>
                          <a:latin typeface="Arial" charset="0"/>
                          <a:ea typeface="黑体" pitchFamily="49" charset="-122"/>
                        </a:rPr>
                        <a:t>乙</a:t>
                      </a:r>
                      <a:r>
                        <a:rPr kumimoji="0" lang="en-US" altLang="zh-CN" sz="1800" b="0" i="0" u="none" strike="noStrike" cap="none" normalizeH="0" baseline="0">
                          <a:ln>
                            <a:noFill/>
                          </a:ln>
                          <a:solidFill>
                            <a:srgbClr val="7030A0"/>
                          </a:solidFill>
                          <a:effectLst/>
                          <a:latin typeface="Arial" charset="0"/>
                          <a:ea typeface="黑体" pitchFamily="49" charset="-122"/>
                        </a:rPr>
                        <a:t>(</a:t>
                      </a:r>
                      <a:r>
                        <a:rPr kumimoji="0" lang="zh-CN" altLang="en-US" sz="1800" b="0" i="0" u="none" strike="noStrike" cap="none" normalizeH="0" baseline="0">
                          <a:ln>
                            <a:noFill/>
                          </a:ln>
                          <a:solidFill>
                            <a:srgbClr val="7030A0"/>
                          </a:solidFill>
                          <a:effectLst/>
                          <a:latin typeface="Arial" charset="0"/>
                          <a:ea typeface="黑体" pitchFamily="49" charset="-122"/>
                        </a:rPr>
                        <a:t>结局</a:t>
                      </a:r>
                      <a:r>
                        <a:rPr kumimoji="0" lang="en-US" altLang="zh-CN" sz="1800" b="0" i="0" u="none" strike="noStrike" cap="none" normalizeH="0" baseline="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55976">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 name="Oval 82"/>
          <p:cNvSpPr>
            <a:spLocks noChangeArrowheads="1"/>
          </p:cNvSpPr>
          <p:nvPr/>
        </p:nvSpPr>
        <p:spPr bwMode="auto">
          <a:xfrm>
            <a:off x="3857625" y="3520330"/>
            <a:ext cx="533400" cy="381000"/>
          </a:xfrm>
          <a:prstGeom prst="ellipse">
            <a:avLst/>
          </a:prstGeom>
          <a:noFill/>
          <a:ln w="28575">
            <a:solidFill>
              <a:schemeClr val="accent1"/>
            </a:solidFill>
            <a:round/>
            <a:headEnd/>
            <a:tailEnd/>
          </a:ln>
        </p:spPr>
        <p:txBody>
          <a:bodyPr wrap="none" anchor="ctr"/>
          <a:lstStyle/>
          <a:p>
            <a:pPr algn="ctr">
              <a:defRPr/>
            </a:pPr>
            <a:endParaRPr lang="zh-CN" altLang="en-US" sz="2400">
              <a:latin typeface="+mn-ea"/>
            </a:endParaRPr>
          </a:p>
        </p:txBody>
      </p:sp>
      <p:sp>
        <p:nvSpPr>
          <p:cNvPr id="14" name="Rectangle 87"/>
          <p:cNvSpPr>
            <a:spLocks noChangeArrowheads="1"/>
          </p:cNvSpPr>
          <p:nvPr/>
        </p:nvSpPr>
        <p:spPr bwMode="auto">
          <a:xfrm>
            <a:off x="1381125" y="1425049"/>
            <a:ext cx="9067800" cy="803682"/>
          </a:xfrm>
          <a:prstGeom prst="rect">
            <a:avLst/>
          </a:prstGeom>
          <a:noFill/>
          <a:ln w="9525">
            <a:noFill/>
            <a:miter lim="800000"/>
            <a:headEnd/>
            <a:tailEnd/>
          </a:ln>
          <a:effectLst/>
        </p:spPr>
        <p:txBody>
          <a:bodyPr wrap="square">
            <a:spAutoFit/>
          </a:bodyPr>
          <a:lstStyle/>
          <a:p>
            <a:pPr eaLnBrk="0" hangingPunct="0">
              <a:lnSpc>
                <a:spcPts val="2880"/>
              </a:lnSpc>
              <a:spcBef>
                <a:spcPct val="50000"/>
              </a:spcBef>
              <a:defRPr/>
            </a:pPr>
            <a:r>
              <a:rPr kumimoji="1" lang="en-US" altLang="zh-CN" sz="2000" dirty="0">
                <a:latin typeface="+mn-ea"/>
              </a:rPr>
              <a:t>    </a:t>
            </a:r>
            <a:r>
              <a:rPr kumimoji="1" lang="zh-CN" altLang="en-US" sz="2000" dirty="0"/>
              <a:t>对于一个决策者，如果他在某个结局上不能</a:t>
            </a:r>
            <a:r>
              <a:rPr kumimoji="1" lang="zh-CN" altLang="en-US" sz="2000" dirty="0">
                <a:solidFill>
                  <a:srgbClr val="FF0000"/>
                </a:solidFill>
              </a:rPr>
              <a:t>单独</a:t>
            </a:r>
            <a:r>
              <a:rPr kumimoji="1" lang="zh-CN" altLang="en-US" sz="2000" dirty="0"/>
              <a:t>改进自己的困境，那么这个结局对该决策者就是</a:t>
            </a:r>
            <a:r>
              <a:rPr kumimoji="1" lang="zh-CN" altLang="en-US" sz="2000" dirty="0">
                <a:solidFill>
                  <a:srgbClr val="FF0000"/>
                </a:solidFill>
              </a:rPr>
              <a:t>理性稳定</a:t>
            </a:r>
            <a:r>
              <a:rPr kumimoji="1" lang="zh-CN" altLang="en-US" sz="2000" dirty="0"/>
              <a:t>的，记作“</a:t>
            </a:r>
            <a:r>
              <a:rPr kumimoji="1" lang="en-US" altLang="zh-CN" sz="2000" dirty="0"/>
              <a:t>r”</a:t>
            </a:r>
            <a:r>
              <a:rPr kumimoji="1" lang="zh-CN" altLang="en-US" sz="2000" dirty="0"/>
              <a:t>。如：对于甲，结局</a:t>
            </a:r>
            <a:r>
              <a:rPr kumimoji="1" lang="en-US" altLang="zh-CN" sz="2000" dirty="0"/>
              <a:t>2</a:t>
            </a:r>
            <a:r>
              <a:rPr kumimoji="1" lang="zh-CN" altLang="en-US" sz="2000" dirty="0"/>
              <a:t>和</a:t>
            </a:r>
            <a:r>
              <a:rPr kumimoji="1" lang="en-US" altLang="zh-CN" sz="2000" dirty="0"/>
              <a:t>4</a:t>
            </a:r>
            <a:r>
              <a:rPr kumimoji="1" lang="zh-CN" altLang="en-US" sz="2000" dirty="0"/>
              <a:t>都是“</a:t>
            </a:r>
            <a:r>
              <a:rPr kumimoji="1" lang="en-US" altLang="zh-CN" sz="2000" dirty="0"/>
              <a:t>r”</a:t>
            </a:r>
            <a:r>
              <a:rPr kumimoji="1" lang="zh-CN" altLang="en-US" sz="2000" dirty="0"/>
              <a:t>。</a:t>
            </a:r>
            <a:endParaRPr lang="zh-CN" altLang="en-US" sz="2000" dirty="0">
              <a:effectLst>
                <a:outerShdw blurRad="38100" dist="38100" dir="2700000" algn="tl">
                  <a:srgbClr val="000000"/>
                </a:outerShdw>
              </a:effectLst>
            </a:endParaRPr>
          </a:p>
        </p:txBody>
      </p:sp>
      <p:sp>
        <p:nvSpPr>
          <p:cNvPr id="15" name="Rectangle 88"/>
          <p:cNvSpPr>
            <a:spLocks noChangeArrowheads="1"/>
          </p:cNvSpPr>
          <p:nvPr/>
        </p:nvSpPr>
        <p:spPr bwMode="auto">
          <a:xfrm>
            <a:off x="1743075" y="2114553"/>
            <a:ext cx="8458200" cy="461963"/>
          </a:xfrm>
          <a:prstGeom prst="rect">
            <a:avLst/>
          </a:prstGeom>
          <a:noFill/>
          <a:ln w="9525">
            <a:noFill/>
            <a:miter lim="800000"/>
            <a:headEnd/>
            <a:tailEnd/>
          </a:ln>
          <a:effectLst/>
        </p:spPr>
        <p:txBody>
          <a:bodyPr>
            <a:spAutoFit/>
          </a:bodyPr>
          <a:lstStyle/>
          <a:p>
            <a:pPr eaLnBrk="0" hangingPunct="0">
              <a:spcBef>
                <a:spcPct val="50000"/>
              </a:spcBef>
              <a:defRPr/>
            </a:pPr>
            <a:endParaRPr lang="zh-CN" altLang="zh-CN" sz="2400">
              <a:effectLst>
                <a:outerShdw blurRad="38100" dist="38100" dir="2700000" algn="tl">
                  <a:srgbClr val="000000"/>
                </a:outerShdw>
              </a:effectLst>
              <a:latin typeface="+mn-ea"/>
            </a:endParaRPr>
          </a:p>
        </p:txBody>
      </p:sp>
      <p:sp>
        <p:nvSpPr>
          <p:cNvPr id="16" name="Rectangle 89"/>
          <p:cNvSpPr>
            <a:spLocks noChangeArrowheads="1"/>
          </p:cNvSpPr>
          <p:nvPr/>
        </p:nvSpPr>
        <p:spPr bwMode="auto">
          <a:xfrm>
            <a:off x="1381125" y="2281960"/>
            <a:ext cx="8839200" cy="400110"/>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000" dirty="0">
                <a:latin typeface="+mn-ea"/>
              </a:rPr>
              <a:t>    </a:t>
            </a:r>
            <a:r>
              <a:rPr kumimoji="1" lang="zh-CN" altLang="en-US" sz="2000" dirty="0"/>
              <a:t>理性稳定实际就是</a:t>
            </a:r>
            <a:r>
              <a:rPr kumimoji="1" lang="en-US" altLang="zh-CN" sz="2000" dirty="0">
                <a:solidFill>
                  <a:srgbClr val="0000FF"/>
                </a:solidFill>
                <a:hlinkClick r:id="rId2"/>
              </a:rPr>
              <a:t>Nash</a:t>
            </a:r>
            <a:r>
              <a:rPr kumimoji="1" lang="zh-CN" altLang="en-US" sz="2000" dirty="0">
                <a:solidFill>
                  <a:srgbClr val="0000FF"/>
                </a:solidFill>
                <a:hlinkClick r:id="rId2"/>
              </a:rPr>
              <a:t>稳定</a:t>
            </a:r>
            <a:r>
              <a:rPr kumimoji="1" lang="zh-CN" altLang="en-US" sz="2000" dirty="0">
                <a:solidFill>
                  <a:srgbClr val="0000FF"/>
                </a:solidFill>
              </a:rPr>
              <a:t>。</a:t>
            </a:r>
            <a:r>
              <a:rPr kumimoji="1" lang="en-US" altLang="zh-CN" sz="2000" dirty="0">
                <a:solidFill>
                  <a:srgbClr val="0000FF"/>
                </a:solidFill>
                <a:hlinkClick r:id="rId3"/>
              </a:rPr>
              <a:t>Nash</a:t>
            </a:r>
            <a:r>
              <a:rPr kumimoji="1" lang="en-US" altLang="zh-CN" sz="2000" dirty="0">
                <a:solidFill>
                  <a:srgbClr val="0000FF"/>
                </a:solidFill>
              </a:rPr>
              <a:t>(</a:t>
            </a:r>
            <a:r>
              <a:rPr lang="en-US" altLang="zh-CN" sz="2000" dirty="0"/>
              <a:t>1928.6.13-2015.5.23</a:t>
            </a:r>
            <a:r>
              <a:rPr kumimoji="1" lang="en-US" altLang="zh-CN" sz="2000" dirty="0">
                <a:solidFill>
                  <a:srgbClr val="0000FF"/>
                </a:solidFill>
              </a:rPr>
              <a:t>)</a:t>
            </a:r>
            <a:endParaRPr lang="zh-CN" altLang="en-US" sz="2000" dirty="0">
              <a:solidFill>
                <a:srgbClr val="0000FF"/>
              </a:solidFill>
              <a:effectLst>
                <a:outerShdw blurRad="38100" dist="38100" dir="2700000" algn="tl">
                  <a:srgbClr val="000000"/>
                </a:outerShdw>
              </a:effectLst>
            </a:endParaRPr>
          </a:p>
        </p:txBody>
      </p:sp>
      <p:sp>
        <p:nvSpPr>
          <p:cNvPr id="11" name="标题 1">
            <a:extLst>
              <a:ext uri="{FF2B5EF4-FFF2-40B4-BE49-F238E27FC236}">
                <a16:creationId xmlns:a16="http://schemas.microsoft.com/office/drawing/2014/main" id="{3CF2F319-EE79-4ABA-8987-E389ABCAF511}"/>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冲突分析</a:t>
            </a:r>
          </a:p>
        </p:txBody>
      </p:sp>
    </p:spTree>
    <p:extLst>
      <p:ext uri="{BB962C8B-B14F-4D97-AF65-F5344CB8AC3E}">
        <p14:creationId xmlns:p14="http://schemas.microsoft.com/office/powerpoint/2010/main" val="161699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1" nodeType="click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3"/>
          <p:cNvSpPr>
            <a:spLocks noChangeArrowheads="1"/>
          </p:cNvSpPr>
          <p:nvPr/>
        </p:nvSpPr>
        <p:spPr bwMode="auto">
          <a:xfrm>
            <a:off x="721186" y="1414936"/>
            <a:ext cx="10749627" cy="1175578"/>
          </a:xfrm>
          <a:prstGeom prst="rect">
            <a:avLst/>
          </a:prstGeom>
          <a:noFill/>
          <a:ln w="9525">
            <a:noFill/>
            <a:miter lim="800000"/>
            <a:headEnd/>
            <a:tailEnd/>
          </a:ln>
          <a:effectLst/>
        </p:spPr>
        <p:txBody>
          <a:bodyPr wrap="square">
            <a:spAutoFit/>
          </a:bodyPr>
          <a:lstStyle/>
          <a:p>
            <a:pPr eaLnBrk="0" hangingPunct="0">
              <a:lnSpc>
                <a:spcPts val="2880"/>
              </a:lnSpc>
              <a:spcBef>
                <a:spcPct val="50000"/>
              </a:spcBef>
              <a:defRPr/>
            </a:pPr>
            <a:r>
              <a:rPr kumimoji="1" lang="en-US" altLang="zh-CN" sz="2400" dirty="0">
                <a:latin typeface="Times New Roman" pitchFamily="18" charset="0"/>
              </a:rPr>
              <a:t>        </a:t>
            </a:r>
            <a:r>
              <a:rPr kumimoji="1" lang="zh-CN" altLang="en-US" sz="2000" dirty="0"/>
              <a:t>在这种稳定中，决策者可以利用</a:t>
            </a:r>
            <a:r>
              <a:rPr kumimoji="1" lang="en-US" altLang="zh-CN" sz="2000" dirty="0"/>
              <a:t>UI</a:t>
            </a:r>
            <a:r>
              <a:rPr kumimoji="1" lang="zh-CN" altLang="en-US" sz="2000" dirty="0"/>
              <a:t>改进自己的处境，而在这个新的结局上，其他决策者也可以运用他们的</a:t>
            </a:r>
            <a:r>
              <a:rPr kumimoji="1" lang="en-US" altLang="zh-CN" sz="2000" dirty="0"/>
              <a:t>UI</a:t>
            </a:r>
            <a:r>
              <a:rPr kumimoji="1" lang="zh-CN" altLang="en-US" sz="2000" dirty="0"/>
              <a:t>使局势再次变化，而由此产生的结局比初始结局还要差，这迫使决策者放弃使用</a:t>
            </a:r>
            <a:r>
              <a:rPr kumimoji="1" lang="en-US" altLang="zh-CN" sz="2000" dirty="0"/>
              <a:t>UI</a:t>
            </a:r>
            <a:r>
              <a:rPr kumimoji="1" lang="zh-CN" altLang="en-US" sz="2000" dirty="0"/>
              <a:t>而造成稳定。这种由于</a:t>
            </a:r>
            <a:r>
              <a:rPr kumimoji="1" lang="en-US" altLang="zh-CN" sz="2000" dirty="0"/>
              <a:t>UI</a:t>
            </a:r>
            <a:r>
              <a:rPr kumimoji="1" lang="zh-CN" altLang="en-US" sz="2000" dirty="0"/>
              <a:t>被制裁</a:t>
            </a:r>
            <a:r>
              <a:rPr kumimoji="1" lang="en-US" altLang="zh-CN" sz="2000" dirty="0"/>
              <a:t>(sanctioned)</a:t>
            </a:r>
            <a:r>
              <a:rPr kumimoji="1" lang="zh-CN" altLang="en-US" sz="2000" dirty="0"/>
              <a:t>而造成的稳定叫做连续稳定，用“</a:t>
            </a:r>
            <a:r>
              <a:rPr kumimoji="1" lang="en-US" altLang="zh-CN" sz="2000" dirty="0"/>
              <a:t>s”</a:t>
            </a:r>
            <a:r>
              <a:rPr kumimoji="1" lang="zh-CN" altLang="en-US" sz="2000" dirty="0"/>
              <a:t>表示。</a:t>
            </a:r>
            <a:endParaRPr lang="zh-CN" altLang="en-US" sz="2000" dirty="0">
              <a:effectLst>
                <a:outerShdw blurRad="38100" dist="38100" dir="2700000" algn="tl">
                  <a:srgbClr val="000000"/>
                </a:outerShdw>
              </a:effectLst>
            </a:endParaRPr>
          </a:p>
        </p:txBody>
      </p:sp>
      <p:sp>
        <p:nvSpPr>
          <p:cNvPr id="17" name="Rectangle 84"/>
          <p:cNvSpPr>
            <a:spLocks noChangeArrowheads="1"/>
          </p:cNvSpPr>
          <p:nvPr/>
        </p:nvSpPr>
        <p:spPr bwMode="auto">
          <a:xfrm>
            <a:off x="1666875" y="2114550"/>
            <a:ext cx="8458200" cy="579438"/>
          </a:xfrm>
          <a:prstGeom prst="rect">
            <a:avLst/>
          </a:prstGeom>
          <a:noFill/>
          <a:ln w="9525">
            <a:noFill/>
            <a:miter lim="800000"/>
            <a:headEnd/>
            <a:tailEnd/>
          </a:ln>
          <a:effectLst/>
        </p:spPr>
        <p:txBody>
          <a:bodyPr>
            <a:spAutoFit/>
          </a:bodyPr>
          <a:lstStyle/>
          <a:p>
            <a:pPr eaLnBrk="0" hangingPunct="0">
              <a:spcBef>
                <a:spcPct val="50000"/>
              </a:spcBef>
              <a:defRPr/>
            </a:pPr>
            <a:endParaRPr lang="zh-CN" altLang="zh-CN" sz="3200">
              <a:effectLst>
                <a:outerShdw blurRad="38100" dist="38100" dir="2700000" algn="tl">
                  <a:srgbClr val="000000"/>
                </a:outerShdw>
              </a:effectLst>
              <a:latin typeface="Times New Roman" pitchFamily="18" charset="0"/>
            </a:endParaRPr>
          </a:p>
        </p:txBody>
      </p:sp>
      <p:grpSp>
        <p:nvGrpSpPr>
          <p:cNvPr id="18" name="组合 14"/>
          <p:cNvGrpSpPr>
            <a:grpSpLocks/>
          </p:cNvGrpSpPr>
          <p:nvPr/>
        </p:nvGrpSpPr>
        <p:grpSpPr bwMode="auto">
          <a:xfrm>
            <a:off x="4420436" y="3760788"/>
            <a:ext cx="2667000" cy="2362200"/>
            <a:chOff x="2895600" y="4267200"/>
            <a:chExt cx="2667000" cy="2362200"/>
          </a:xfrm>
        </p:grpSpPr>
        <p:sp>
          <p:nvSpPr>
            <p:cNvPr id="19" name="Oval 98"/>
            <p:cNvSpPr>
              <a:spLocks noChangeArrowheads="1"/>
            </p:cNvSpPr>
            <p:nvPr/>
          </p:nvSpPr>
          <p:spPr bwMode="auto">
            <a:xfrm>
              <a:off x="4953000" y="6248400"/>
              <a:ext cx="381000" cy="381000"/>
            </a:xfrm>
            <a:prstGeom prst="ellipse">
              <a:avLst/>
            </a:prstGeom>
            <a:solidFill>
              <a:srgbClr val="66FF33"/>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0" name="Oval 96"/>
            <p:cNvSpPr>
              <a:spLocks noChangeArrowheads="1"/>
            </p:cNvSpPr>
            <p:nvPr/>
          </p:nvSpPr>
          <p:spPr bwMode="auto">
            <a:xfrm>
              <a:off x="4953000" y="5867400"/>
              <a:ext cx="381000" cy="3810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1" name="Oval 92"/>
            <p:cNvSpPr>
              <a:spLocks noChangeArrowheads="1"/>
            </p:cNvSpPr>
            <p:nvPr/>
          </p:nvSpPr>
          <p:spPr bwMode="auto">
            <a:xfrm>
              <a:off x="2895600" y="4648200"/>
              <a:ext cx="381000" cy="381000"/>
            </a:xfrm>
            <a:prstGeom prst="ellipse">
              <a:avLst/>
            </a:prstGeom>
            <a:solidFill>
              <a:srgbClr val="66FF33"/>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2" name="Oval 90"/>
            <p:cNvSpPr>
              <a:spLocks noChangeArrowheads="1"/>
            </p:cNvSpPr>
            <p:nvPr/>
          </p:nvSpPr>
          <p:spPr bwMode="auto">
            <a:xfrm>
              <a:off x="2895600" y="4267200"/>
              <a:ext cx="381000" cy="3810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3" name="AutoShape 91"/>
            <p:cNvSpPr>
              <a:spLocks noChangeArrowheads="1"/>
            </p:cNvSpPr>
            <p:nvPr/>
          </p:nvSpPr>
          <p:spPr bwMode="auto">
            <a:xfrm>
              <a:off x="3276600" y="4419600"/>
              <a:ext cx="228600" cy="457200"/>
            </a:xfrm>
            <a:prstGeom prst="curvedLeftArrow">
              <a:avLst>
                <a:gd name="adj1" fmla="val 40000"/>
                <a:gd name="adj2" fmla="val 80000"/>
                <a:gd name="adj3" fmla="val 33333"/>
              </a:avLst>
            </a:prstGeom>
            <a:solidFill>
              <a:srgbClr val="FF0000"/>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24" name="Freeform 94"/>
            <p:cNvSpPr>
              <a:spLocks/>
            </p:cNvSpPr>
            <p:nvPr/>
          </p:nvSpPr>
          <p:spPr bwMode="auto">
            <a:xfrm>
              <a:off x="3200400" y="4953000"/>
              <a:ext cx="1905000" cy="990600"/>
            </a:xfrm>
            <a:custGeom>
              <a:avLst/>
              <a:gdLst>
                <a:gd name="T0" fmla="*/ 0 w 1152"/>
                <a:gd name="T1" fmla="*/ 0 h 576"/>
                <a:gd name="T2" fmla="*/ 2147483647 w 1152"/>
                <a:gd name="T3" fmla="*/ 2147483647 h 576"/>
                <a:gd name="T4" fmla="*/ 2147483647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0" y="0"/>
                  </a:moveTo>
                  <a:cubicBezTo>
                    <a:pt x="288" y="48"/>
                    <a:pt x="576" y="96"/>
                    <a:pt x="768" y="192"/>
                  </a:cubicBezTo>
                  <a:cubicBezTo>
                    <a:pt x="960" y="288"/>
                    <a:pt x="1088" y="512"/>
                    <a:pt x="1152" y="576"/>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AutoShape 97"/>
            <p:cNvSpPr>
              <a:spLocks noChangeArrowheads="1"/>
            </p:cNvSpPr>
            <p:nvPr/>
          </p:nvSpPr>
          <p:spPr bwMode="auto">
            <a:xfrm>
              <a:off x="5334000" y="6019800"/>
              <a:ext cx="228600" cy="457200"/>
            </a:xfrm>
            <a:prstGeom prst="curvedLeftArrow">
              <a:avLst>
                <a:gd name="adj1" fmla="val 40000"/>
                <a:gd name="adj2" fmla="val 80000"/>
                <a:gd name="adj3" fmla="val 33333"/>
              </a:avLst>
            </a:prstGeom>
            <a:solidFill>
              <a:srgbClr val="FF0000"/>
            </a:solidFill>
            <a:ln w="9525">
              <a:solidFill>
                <a:schemeClr val="tx1"/>
              </a:solidFill>
              <a:miter lim="800000"/>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grpSp>
      <p:sp>
        <p:nvSpPr>
          <p:cNvPr id="26" name="Text Box 99"/>
          <p:cNvSpPr txBox="1">
            <a:spLocks noChangeArrowheads="1"/>
          </p:cNvSpPr>
          <p:nvPr/>
        </p:nvSpPr>
        <p:spPr bwMode="auto">
          <a:xfrm>
            <a:off x="8933701" y="2819114"/>
            <a:ext cx="1676400" cy="2723823"/>
          </a:xfrm>
          <a:prstGeom prst="rect">
            <a:avLst/>
          </a:prstGeom>
          <a:solidFill>
            <a:schemeClr val="accent1">
              <a:lumMod val="40000"/>
              <a:lumOff val="60000"/>
            </a:schemeClr>
          </a:solidFill>
          <a:ln w="9525">
            <a:noFill/>
            <a:miter lim="800000"/>
            <a:headEnd/>
            <a:tailEnd/>
          </a:ln>
        </p:spPr>
        <p:txBody>
          <a:bodyPr>
            <a:spAutoFit/>
          </a:bodyPr>
          <a:lstStyle/>
          <a:p>
            <a:pPr>
              <a:spcBef>
                <a:spcPct val="50000"/>
              </a:spcBef>
              <a:defRPr/>
            </a:pPr>
            <a:r>
              <a:rPr lang="zh-CN" altLang="en-US" dirty="0">
                <a:latin typeface="+mn-ea"/>
              </a:rPr>
              <a:t>比较初始结局</a:t>
            </a:r>
            <a:r>
              <a:rPr lang="en-US" altLang="zh-CN" dirty="0">
                <a:latin typeface="+mn-ea"/>
              </a:rPr>
              <a:t>1</a:t>
            </a:r>
            <a:r>
              <a:rPr lang="zh-CN" altLang="en-US" dirty="0">
                <a:latin typeface="+mn-ea"/>
              </a:rPr>
              <a:t>和终止结局</a:t>
            </a:r>
            <a:r>
              <a:rPr lang="en-US" altLang="zh-CN" dirty="0">
                <a:latin typeface="+mn-ea"/>
              </a:rPr>
              <a:t>4</a:t>
            </a:r>
            <a:r>
              <a:rPr lang="zh-CN" altLang="en-US" dirty="0">
                <a:latin typeface="+mn-ea"/>
              </a:rPr>
              <a:t>，对于甲而言，结局</a:t>
            </a:r>
            <a:r>
              <a:rPr lang="en-US" altLang="zh-CN" dirty="0">
                <a:latin typeface="+mn-ea"/>
              </a:rPr>
              <a:t>4</a:t>
            </a:r>
            <a:r>
              <a:rPr lang="zh-CN" altLang="en-US" dirty="0">
                <a:latin typeface="+mn-ea"/>
              </a:rPr>
              <a:t>比</a:t>
            </a:r>
            <a:r>
              <a:rPr lang="en-US" altLang="zh-CN" dirty="0">
                <a:latin typeface="+mn-ea"/>
              </a:rPr>
              <a:t>1</a:t>
            </a:r>
            <a:r>
              <a:rPr lang="zh-CN" altLang="en-US" dirty="0">
                <a:latin typeface="+mn-ea"/>
              </a:rPr>
              <a:t>差，因此，甲的</a:t>
            </a:r>
            <a:r>
              <a:rPr lang="en-US" altLang="zh-CN" dirty="0">
                <a:latin typeface="+mn-ea"/>
              </a:rPr>
              <a:t>UI</a:t>
            </a:r>
            <a:r>
              <a:rPr lang="zh-CN" altLang="en-US" dirty="0">
                <a:latin typeface="+mn-ea"/>
              </a:rPr>
              <a:t>被制裁。</a:t>
            </a:r>
          </a:p>
          <a:p>
            <a:pPr>
              <a:spcBef>
                <a:spcPct val="50000"/>
              </a:spcBef>
              <a:defRPr/>
            </a:pPr>
            <a:r>
              <a:rPr lang="zh-CN" altLang="en-US" dirty="0">
                <a:latin typeface="+mn-ea"/>
              </a:rPr>
              <a:t>   则结局</a:t>
            </a:r>
            <a:r>
              <a:rPr lang="en-US" altLang="zh-CN" dirty="0">
                <a:latin typeface="+mn-ea"/>
              </a:rPr>
              <a:t>1</a:t>
            </a:r>
            <a:r>
              <a:rPr lang="zh-CN" altLang="en-US" dirty="0">
                <a:latin typeface="+mn-ea"/>
              </a:rPr>
              <a:t>是连续稳定，标记为“</a:t>
            </a:r>
            <a:r>
              <a:rPr lang="en-US" altLang="zh-CN" dirty="0">
                <a:latin typeface="+mn-ea"/>
              </a:rPr>
              <a:t>s”</a:t>
            </a:r>
            <a:r>
              <a:rPr lang="zh-CN" altLang="en-US" dirty="0">
                <a:latin typeface="+mn-ea"/>
              </a:rPr>
              <a:t>。</a:t>
            </a:r>
          </a:p>
        </p:txBody>
      </p:sp>
      <p:sp>
        <p:nvSpPr>
          <p:cNvPr id="27" name="Oval 100"/>
          <p:cNvSpPr>
            <a:spLocks noChangeArrowheads="1"/>
          </p:cNvSpPr>
          <p:nvPr/>
        </p:nvSpPr>
        <p:spPr bwMode="auto">
          <a:xfrm>
            <a:off x="4344236" y="3455988"/>
            <a:ext cx="609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graphicFrame>
        <p:nvGraphicFramePr>
          <p:cNvPr id="28" name="Group 89"/>
          <p:cNvGraphicFramePr>
            <a:graphicFrameLocks noGrp="1"/>
          </p:cNvGraphicFramePr>
          <p:nvPr>
            <p:extLst>
              <p:ext uri="{D42A27DB-BD31-4B8C-83A1-F6EECF244321}">
                <p14:modId xmlns:p14="http://schemas.microsoft.com/office/powerpoint/2010/main" val="3421123451"/>
              </p:ext>
            </p:extLst>
          </p:nvPr>
        </p:nvGraphicFramePr>
        <p:xfrm>
          <a:off x="1905839" y="2693988"/>
          <a:ext cx="6951665" cy="3413124"/>
        </p:xfrm>
        <a:graphic>
          <a:graphicData uri="http://schemas.openxmlformats.org/drawingml/2006/table">
            <a:tbl>
              <a:tblPr/>
              <a:tblGrid>
                <a:gridCol w="1295341">
                  <a:extLst>
                    <a:ext uri="{9D8B030D-6E8A-4147-A177-3AD203B41FA5}">
                      <a16:colId xmlns:a16="http://schemas.microsoft.com/office/drawing/2014/main" val="20000"/>
                    </a:ext>
                  </a:extLst>
                </a:gridCol>
                <a:gridCol w="769903">
                  <a:extLst>
                    <a:ext uri="{9D8B030D-6E8A-4147-A177-3AD203B41FA5}">
                      <a16:colId xmlns:a16="http://schemas.microsoft.com/office/drawing/2014/main" val="20001"/>
                    </a:ext>
                  </a:extLst>
                </a:gridCol>
                <a:gridCol w="208272">
                  <a:extLst>
                    <a:ext uri="{9D8B030D-6E8A-4147-A177-3AD203B41FA5}">
                      <a16:colId xmlns:a16="http://schemas.microsoft.com/office/drawing/2014/main" val="20002"/>
                    </a:ext>
                  </a:extLst>
                </a:gridCol>
                <a:gridCol w="922296">
                  <a:extLst>
                    <a:ext uri="{9D8B030D-6E8A-4147-A177-3AD203B41FA5}">
                      <a16:colId xmlns:a16="http://schemas.microsoft.com/office/drawing/2014/main" val="20003"/>
                    </a:ext>
                  </a:extLst>
                </a:gridCol>
                <a:gridCol w="1058814">
                  <a:extLst>
                    <a:ext uri="{9D8B030D-6E8A-4147-A177-3AD203B41FA5}">
                      <a16:colId xmlns:a16="http://schemas.microsoft.com/office/drawing/2014/main" val="20004"/>
                    </a:ext>
                  </a:extLst>
                </a:gridCol>
                <a:gridCol w="1060401">
                  <a:extLst>
                    <a:ext uri="{9D8B030D-6E8A-4147-A177-3AD203B41FA5}">
                      <a16:colId xmlns:a16="http://schemas.microsoft.com/office/drawing/2014/main" val="20005"/>
                    </a:ext>
                  </a:extLst>
                </a:gridCol>
                <a:gridCol w="1636638">
                  <a:extLst>
                    <a:ext uri="{9D8B030D-6E8A-4147-A177-3AD203B41FA5}">
                      <a16:colId xmlns:a16="http://schemas.microsoft.com/office/drawing/2014/main" val="20006"/>
                    </a:ext>
                  </a:extLst>
                </a:gridCol>
              </a:tblGrid>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rgbClr val="7030A0"/>
                          </a:solidFill>
                          <a:effectLst/>
                          <a:latin typeface="Arial" charset="0"/>
                          <a:ea typeface="黑体" pitchFamily="49" charset="-122"/>
                        </a:rPr>
                        <a:t>囚徒甲</a:t>
                      </a:r>
                    </a:p>
                  </a:txBody>
                  <a:tcPr marL="91436" marR="91436" marT="45710" marB="4571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X</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E</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E</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X</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整体稳定性</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rgbClr val="7030A0"/>
                        </a:solidFill>
                        <a:effectLst/>
                        <a:latin typeface="Arial" charset="0"/>
                        <a:ea typeface="黑体" pitchFamily="49" charset="-122"/>
                      </a:endParaRP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s</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u</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个人稳定性</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0" i="0" u="none" strike="noStrike" cap="none" normalizeH="0" baseline="-25000" dirty="0">
                          <a:ln>
                            <a:noFill/>
                          </a:ln>
                          <a:solidFill>
                            <a:srgbClr val="7030A0"/>
                          </a:solidFill>
                          <a:effectLst/>
                          <a:latin typeface="Arial" charset="0"/>
                          <a:ea typeface="黑体" pitchFamily="49" charset="-122"/>
                        </a:rPr>
                        <a:t>甲</a:t>
                      </a:r>
                      <a:r>
                        <a:rPr kumimoji="0" lang="en-US" altLang="zh-CN" sz="1800" b="0" i="0" u="none" strike="noStrike" cap="none" normalizeH="0" baseline="0" dirty="0">
                          <a:ln>
                            <a:noFill/>
                          </a:ln>
                          <a:solidFill>
                            <a:srgbClr val="7030A0"/>
                          </a:solidFill>
                          <a:effectLst/>
                          <a:latin typeface="Arial" charset="0"/>
                          <a:ea typeface="黑体" pitchFamily="49" charset="-122"/>
                        </a:rPr>
                        <a:t>(</a:t>
                      </a:r>
                      <a:r>
                        <a:rPr kumimoji="0" lang="zh-CN" altLang="en-US" sz="1800" b="0" i="0" u="none" strike="noStrike" cap="none" normalizeH="0" baseline="0" dirty="0">
                          <a:ln>
                            <a:noFill/>
                          </a:ln>
                          <a:solidFill>
                            <a:srgbClr val="7030A0"/>
                          </a:solidFill>
                          <a:effectLst/>
                          <a:latin typeface="Arial" charset="0"/>
                          <a:ea typeface="黑体" pitchFamily="49" charset="-122"/>
                        </a:rPr>
                        <a:t>结局</a:t>
                      </a:r>
                      <a:r>
                        <a:rPr kumimoji="0" lang="en-US" altLang="zh-CN" sz="1800" b="0" i="0" u="none" strike="noStrike" cap="none" normalizeH="0" baseline="0" dirty="0">
                          <a:ln>
                            <a:noFill/>
                          </a:ln>
                          <a:solidFill>
                            <a:srgbClr val="7030A0"/>
                          </a:solidFill>
                          <a:effectLst/>
                          <a:latin typeface="Arial" charset="0"/>
                          <a:ea typeface="黑体" pitchFamily="49" charset="-122"/>
                        </a:rPr>
                        <a:t>)</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1</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65740">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2</a:t>
                      </a: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rgbClr val="7030A0"/>
                          </a:solidFill>
                          <a:effectLst/>
                          <a:latin typeface="Arial" charset="0"/>
                          <a:ea typeface="黑体" pitchFamily="49" charset="-122"/>
                        </a:rPr>
                        <a:t>囚徒乙</a:t>
                      </a:r>
                    </a:p>
                  </a:txBody>
                  <a:tcPr marL="91436" marR="91436" marT="45710" marB="4571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rgbClr val="7030A0"/>
                        </a:solidFill>
                        <a:effectLst/>
                        <a:latin typeface="Arial" charset="0"/>
                        <a:ea typeface="黑体" pitchFamily="49" charset="-122"/>
                      </a:endParaRP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r</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s</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u</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个人稳定性</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0" i="0" u="none" strike="noStrike" cap="none" normalizeH="0" baseline="-25000" dirty="0">
                          <a:ln>
                            <a:noFill/>
                          </a:ln>
                          <a:solidFill>
                            <a:srgbClr val="7030A0"/>
                          </a:solidFill>
                          <a:effectLst/>
                          <a:latin typeface="Arial" charset="0"/>
                          <a:ea typeface="黑体" pitchFamily="49" charset="-122"/>
                        </a:rPr>
                        <a:t>乙</a:t>
                      </a:r>
                      <a:r>
                        <a:rPr kumimoji="0" lang="en-US" altLang="zh-CN" sz="1800" b="0" i="0" u="none" strike="noStrike" cap="none" normalizeH="0" baseline="0" dirty="0">
                          <a:ln>
                            <a:noFill/>
                          </a:ln>
                          <a:solidFill>
                            <a:srgbClr val="7030A0"/>
                          </a:solidFill>
                          <a:effectLst/>
                          <a:latin typeface="Arial" charset="0"/>
                          <a:ea typeface="黑体" pitchFamily="49" charset="-122"/>
                        </a:rPr>
                        <a:t>(</a:t>
                      </a:r>
                      <a:r>
                        <a:rPr kumimoji="0" lang="zh-CN" altLang="en-US" sz="1800" b="0" i="0" u="none" strike="noStrike" cap="none" normalizeH="0" baseline="0" dirty="0">
                          <a:ln>
                            <a:noFill/>
                          </a:ln>
                          <a:solidFill>
                            <a:srgbClr val="7030A0"/>
                          </a:solidFill>
                          <a:effectLst/>
                          <a:latin typeface="Arial" charset="0"/>
                          <a:ea typeface="黑体" pitchFamily="49" charset="-122"/>
                        </a:rPr>
                        <a:t>结局</a:t>
                      </a:r>
                      <a:r>
                        <a:rPr kumimoji="0" lang="en-US" altLang="zh-CN" sz="1800" b="0" i="0" u="none" strike="noStrike" cap="none" normalizeH="0" baseline="0" dirty="0">
                          <a:ln>
                            <a:noFill/>
                          </a:ln>
                          <a:solidFill>
                            <a:srgbClr val="7030A0"/>
                          </a:solidFill>
                          <a:effectLst/>
                          <a:latin typeface="Arial" charset="0"/>
                          <a:ea typeface="黑体" pitchFamily="49" charset="-122"/>
                        </a:rPr>
                        <a:t>)</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3</a:t>
                      </a: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marT="45710" marB="4571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2</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8092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marT="45710" marB="4571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marT="45710" marB="4571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marT="45710" marB="4571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9" name="标题 1">
            <a:extLst>
              <a:ext uri="{FF2B5EF4-FFF2-40B4-BE49-F238E27FC236}">
                <a16:creationId xmlns:a16="http://schemas.microsoft.com/office/drawing/2014/main" id="{CC9E00D9-6991-459B-A83A-0C2B0DC7B619}"/>
              </a:ext>
            </a:extLst>
          </p:cNvPr>
          <p:cNvSpPr txBox="1">
            <a:spLocks/>
          </p:cNvSpPr>
          <p:nvPr/>
        </p:nvSpPr>
        <p:spPr>
          <a:xfrm>
            <a:off x="505619" y="682828"/>
            <a:ext cx="7770812" cy="83307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稳定性分析之二</a:t>
            </a:r>
            <a:r>
              <a:rPr lang="en-US" altLang="zh-CN" sz="2400" dirty="0"/>
              <a:t>——</a:t>
            </a:r>
            <a:r>
              <a:rPr lang="zh-CN" altLang="en-US" sz="2400" dirty="0"/>
              <a:t>连续稳定（</a:t>
            </a:r>
            <a:r>
              <a:rPr lang="en-US" altLang="zh-CN" sz="2400" dirty="0"/>
              <a:t>sequentially stable</a:t>
            </a:r>
            <a:r>
              <a:rPr lang="zh-CN" altLang="en-US" sz="2400" dirty="0"/>
              <a:t>）</a:t>
            </a:r>
          </a:p>
        </p:txBody>
      </p:sp>
      <p:sp>
        <p:nvSpPr>
          <p:cNvPr id="30" name="标题 1">
            <a:extLst>
              <a:ext uri="{FF2B5EF4-FFF2-40B4-BE49-F238E27FC236}">
                <a16:creationId xmlns:a16="http://schemas.microsoft.com/office/drawing/2014/main" id="{5BD89393-3962-49A7-BA13-E58722A920DC}"/>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冲突分析</a:t>
            </a:r>
          </a:p>
        </p:txBody>
      </p:sp>
    </p:spTree>
    <p:extLst>
      <p:ext uri="{BB962C8B-B14F-4D97-AF65-F5344CB8AC3E}">
        <p14:creationId xmlns:p14="http://schemas.microsoft.com/office/powerpoint/2010/main" val="338068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1" nodeType="clickEffect">
                                  <p:stCondLst>
                                    <p:cond delay="0"/>
                                  </p:stCondLst>
                                  <p:childTnLst>
                                    <p:animEffect transition="out" filter="fade">
                                      <p:cBhvr>
                                        <p:cTn id="27" dur="500" tmFilter="0, 0; .2, .5; .8, .5; 1, 0"/>
                                        <p:tgtEl>
                                          <p:spTgt spid="27"/>
                                        </p:tgtEl>
                                      </p:cBhvr>
                                    </p:animEffect>
                                    <p:animScale>
                                      <p:cBhvr>
                                        <p:cTn id="28"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7"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3"/>
          <p:cNvSpPr>
            <a:spLocks noChangeArrowheads="1"/>
          </p:cNvSpPr>
          <p:nvPr/>
        </p:nvSpPr>
        <p:spPr bwMode="auto">
          <a:xfrm>
            <a:off x="1905000" y="1325415"/>
            <a:ext cx="8382000" cy="804003"/>
          </a:xfrm>
          <a:prstGeom prst="rect">
            <a:avLst/>
          </a:prstGeom>
          <a:noFill/>
          <a:ln w="9525">
            <a:noFill/>
            <a:miter lim="800000"/>
            <a:headEnd/>
            <a:tailEnd/>
          </a:ln>
          <a:effectLst/>
        </p:spPr>
        <p:txBody>
          <a:bodyPr wrap="square">
            <a:spAutoFit/>
          </a:bodyPr>
          <a:lstStyle/>
          <a:p>
            <a:pPr eaLnBrk="0" hangingPunct="0">
              <a:lnSpc>
                <a:spcPts val="2880"/>
              </a:lnSpc>
              <a:spcBef>
                <a:spcPct val="50000"/>
              </a:spcBef>
              <a:defRPr/>
            </a:pPr>
            <a:r>
              <a:rPr kumimoji="1" lang="en-US" altLang="zh-CN" sz="2000" dirty="0">
                <a:latin typeface="Times New Roman" pitchFamily="18" charset="0"/>
              </a:rPr>
              <a:t>	</a:t>
            </a:r>
            <a:r>
              <a:rPr kumimoji="1" lang="zh-CN" altLang="en-US" sz="2000" dirty="0">
                <a:latin typeface="Times New Roman" pitchFamily="18" charset="0"/>
              </a:rPr>
              <a:t>在一个结局上，如果决策人至少有一个未被制裁的</a:t>
            </a:r>
            <a:r>
              <a:rPr kumimoji="1" lang="en-US" altLang="zh-CN" sz="2000" dirty="0">
                <a:latin typeface="Times New Roman" pitchFamily="18" charset="0"/>
              </a:rPr>
              <a:t>UI</a:t>
            </a:r>
            <a:r>
              <a:rPr kumimoji="1" lang="zh-CN" altLang="en-US" sz="2000" dirty="0">
                <a:latin typeface="Times New Roman" pitchFamily="18" charset="0"/>
              </a:rPr>
              <a:t>，那么这个结局对于该决策人就是不稳定的，记为“</a:t>
            </a:r>
            <a:r>
              <a:rPr kumimoji="1" lang="en-US" altLang="zh-CN" sz="2000" dirty="0">
                <a:latin typeface="Times New Roman" pitchFamily="18" charset="0"/>
              </a:rPr>
              <a:t>u</a:t>
            </a:r>
            <a:r>
              <a:rPr kumimoji="1" lang="zh-CN" altLang="en-US" sz="2000" dirty="0">
                <a:latin typeface="Times New Roman" pitchFamily="18" charset="0"/>
              </a:rPr>
              <a:t>”。</a:t>
            </a:r>
          </a:p>
        </p:txBody>
      </p:sp>
      <p:sp>
        <p:nvSpPr>
          <p:cNvPr id="17" name="Rectangle 84"/>
          <p:cNvSpPr>
            <a:spLocks noChangeArrowheads="1"/>
          </p:cNvSpPr>
          <p:nvPr/>
        </p:nvSpPr>
        <p:spPr bwMode="auto">
          <a:xfrm>
            <a:off x="1666875" y="2114550"/>
            <a:ext cx="8458200" cy="579438"/>
          </a:xfrm>
          <a:prstGeom prst="rect">
            <a:avLst/>
          </a:prstGeom>
          <a:noFill/>
          <a:ln w="9525">
            <a:noFill/>
            <a:miter lim="800000"/>
            <a:headEnd/>
            <a:tailEnd/>
          </a:ln>
          <a:effectLst/>
        </p:spPr>
        <p:txBody>
          <a:bodyPr>
            <a:spAutoFit/>
          </a:bodyPr>
          <a:lstStyle/>
          <a:p>
            <a:pPr eaLnBrk="0" hangingPunct="0">
              <a:spcBef>
                <a:spcPct val="50000"/>
              </a:spcBef>
              <a:defRPr/>
            </a:pPr>
            <a:endParaRPr lang="zh-CN" altLang="zh-CN" sz="3200">
              <a:effectLst>
                <a:outerShdw blurRad="38100" dist="38100" dir="2700000" algn="tl">
                  <a:srgbClr val="000000"/>
                </a:outerShdw>
              </a:effectLst>
              <a:latin typeface="Times New Roman" pitchFamily="18" charset="0"/>
            </a:endParaRPr>
          </a:p>
        </p:txBody>
      </p:sp>
      <p:sp>
        <p:nvSpPr>
          <p:cNvPr id="29" name="Rectangle 93"/>
          <p:cNvSpPr>
            <a:spLocks noChangeArrowheads="1"/>
          </p:cNvSpPr>
          <p:nvPr/>
        </p:nvSpPr>
        <p:spPr bwMode="auto">
          <a:xfrm>
            <a:off x="1801061" y="2121076"/>
            <a:ext cx="77604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spcBef>
                <a:spcPct val="50000"/>
              </a:spcBef>
              <a:buClrTx/>
              <a:buFontTx/>
              <a:buNone/>
            </a:pPr>
            <a:r>
              <a:rPr kumimoji="1" lang="en-US" altLang="zh-CN" sz="2000" dirty="0">
                <a:solidFill>
                  <a:schemeClr val="tx1"/>
                </a:solidFill>
                <a:latin typeface="Arial Unicode MS" pitchFamily="34" charset="-122"/>
                <a:ea typeface="Arial Unicode MS" pitchFamily="34" charset="-122"/>
              </a:rPr>
              <a:t>        </a:t>
            </a:r>
            <a:r>
              <a:rPr kumimoji="1" lang="zh-CN" altLang="en-US" sz="2000" b="0" dirty="0">
                <a:solidFill>
                  <a:schemeClr val="tx1"/>
                </a:solidFill>
                <a:latin typeface="Times New Roman" pitchFamily="18" charset="0"/>
                <a:ea typeface="+mn-ea"/>
              </a:rPr>
              <a:t>如：结局</a:t>
            </a:r>
            <a:r>
              <a:rPr kumimoji="1" lang="en-US" altLang="zh-CN" sz="2000" b="0" dirty="0">
                <a:solidFill>
                  <a:schemeClr val="tx1"/>
                </a:solidFill>
                <a:latin typeface="Times New Roman" pitchFamily="18" charset="0"/>
                <a:ea typeface="+mn-ea"/>
              </a:rPr>
              <a:t>3</a:t>
            </a:r>
            <a:r>
              <a:rPr kumimoji="1" lang="zh-CN" altLang="en-US" sz="2000" b="0" dirty="0">
                <a:solidFill>
                  <a:schemeClr val="tx1"/>
                </a:solidFill>
                <a:latin typeface="Times New Roman" pitchFamily="18" charset="0"/>
                <a:ea typeface="+mn-ea"/>
              </a:rPr>
              <a:t>对于甲（有</a:t>
            </a:r>
            <a:r>
              <a:rPr kumimoji="1" lang="en-US" altLang="zh-CN" sz="2000" b="0" dirty="0">
                <a:solidFill>
                  <a:schemeClr val="tx1"/>
                </a:solidFill>
                <a:latin typeface="Times New Roman" pitchFamily="18" charset="0"/>
                <a:ea typeface="+mn-ea"/>
              </a:rPr>
              <a:t>UI4</a:t>
            </a:r>
            <a:r>
              <a:rPr kumimoji="1" lang="zh-CN" altLang="en-US" sz="2000" b="0" dirty="0">
                <a:solidFill>
                  <a:schemeClr val="tx1"/>
                </a:solidFill>
                <a:latin typeface="Times New Roman" pitchFamily="18" charset="0"/>
                <a:ea typeface="+mn-ea"/>
              </a:rPr>
              <a:t>），或结局</a:t>
            </a:r>
            <a:r>
              <a:rPr kumimoji="1" lang="en-US" altLang="zh-CN" sz="2000" b="0" dirty="0">
                <a:solidFill>
                  <a:schemeClr val="tx1"/>
                </a:solidFill>
                <a:latin typeface="Times New Roman" pitchFamily="18" charset="0"/>
                <a:ea typeface="+mn-ea"/>
              </a:rPr>
              <a:t>2</a:t>
            </a:r>
            <a:r>
              <a:rPr kumimoji="1" lang="zh-CN" altLang="en-US" sz="2000" b="0" dirty="0">
                <a:solidFill>
                  <a:schemeClr val="tx1"/>
                </a:solidFill>
                <a:latin typeface="Times New Roman" pitchFamily="18" charset="0"/>
                <a:ea typeface="+mn-ea"/>
              </a:rPr>
              <a:t>对于乙（有</a:t>
            </a:r>
            <a:r>
              <a:rPr kumimoji="1" lang="en-US" altLang="zh-CN" sz="2000" b="0" dirty="0">
                <a:solidFill>
                  <a:schemeClr val="tx1"/>
                </a:solidFill>
                <a:latin typeface="Times New Roman" pitchFamily="18" charset="0"/>
                <a:ea typeface="+mn-ea"/>
              </a:rPr>
              <a:t>UI4</a:t>
            </a:r>
            <a:r>
              <a:rPr kumimoji="1" lang="zh-CN" altLang="en-US" sz="2000" b="0" dirty="0">
                <a:solidFill>
                  <a:schemeClr val="tx1"/>
                </a:solidFill>
                <a:latin typeface="Times New Roman" pitchFamily="18" charset="0"/>
                <a:ea typeface="+mn-ea"/>
              </a:rPr>
              <a:t>）。</a:t>
            </a:r>
          </a:p>
        </p:txBody>
      </p:sp>
      <p:sp>
        <p:nvSpPr>
          <p:cNvPr id="31" name="Oval 174"/>
          <p:cNvSpPr>
            <a:spLocks noChangeArrowheads="1"/>
          </p:cNvSpPr>
          <p:nvPr/>
        </p:nvSpPr>
        <p:spPr bwMode="auto">
          <a:xfrm>
            <a:off x="6992139" y="5336966"/>
            <a:ext cx="457200" cy="457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32" name="Oval 173"/>
          <p:cNvSpPr>
            <a:spLocks noChangeArrowheads="1"/>
          </p:cNvSpPr>
          <p:nvPr/>
        </p:nvSpPr>
        <p:spPr bwMode="auto">
          <a:xfrm>
            <a:off x="6992139" y="3736766"/>
            <a:ext cx="457200" cy="457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zh-CN" sz="1800" b="0">
              <a:solidFill>
                <a:schemeClr val="tx1"/>
              </a:solidFill>
              <a:latin typeface="Tahoma" panose="020B0604030504040204" pitchFamily="34" charset="0"/>
              <a:ea typeface="宋体" panose="02010600030101010101" pitchFamily="2" charset="-122"/>
            </a:endParaRPr>
          </a:p>
        </p:txBody>
      </p:sp>
      <p:graphicFrame>
        <p:nvGraphicFramePr>
          <p:cNvPr id="33" name="Group 94"/>
          <p:cNvGraphicFramePr>
            <a:graphicFrameLocks noGrp="1"/>
          </p:cNvGraphicFramePr>
          <p:nvPr>
            <p:extLst>
              <p:ext uri="{D42A27DB-BD31-4B8C-83A1-F6EECF244321}">
                <p14:modId xmlns:p14="http://schemas.microsoft.com/office/powerpoint/2010/main" val="717348968"/>
              </p:ext>
            </p:extLst>
          </p:nvPr>
        </p:nvGraphicFramePr>
        <p:xfrm>
          <a:off x="2420142" y="2593769"/>
          <a:ext cx="6951665" cy="3581403"/>
        </p:xfrm>
        <a:graphic>
          <a:graphicData uri="http://schemas.openxmlformats.org/drawingml/2006/table">
            <a:tbl>
              <a:tblPr/>
              <a:tblGrid>
                <a:gridCol w="1295341">
                  <a:extLst>
                    <a:ext uri="{9D8B030D-6E8A-4147-A177-3AD203B41FA5}">
                      <a16:colId xmlns:a16="http://schemas.microsoft.com/office/drawing/2014/main" val="20000"/>
                    </a:ext>
                  </a:extLst>
                </a:gridCol>
                <a:gridCol w="769903">
                  <a:extLst>
                    <a:ext uri="{9D8B030D-6E8A-4147-A177-3AD203B41FA5}">
                      <a16:colId xmlns:a16="http://schemas.microsoft.com/office/drawing/2014/main" val="20001"/>
                    </a:ext>
                  </a:extLst>
                </a:gridCol>
                <a:gridCol w="208272">
                  <a:extLst>
                    <a:ext uri="{9D8B030D-6E8A-4147-A177-3AD203B41FA5}">
                      <a16:colId xmlns:a16="http://schemas.microsoft.com/office/drawing/2014/main" val="20002"/>
                    </a:ext>
                  </a:extLst>
                </a:gridCol>
                <a:gridCol w="922296">
                  <a:extLst>
                    <a:ext uri="{9D8B030D-6E8A-4147-A177-3AD203B41FA5}">
                      <a16:colId xmlns:a16="http://schemas.microsoft.com/office/drawing/2014/main" val="20003"/>
                    </a:ext>
                  </a:extLst>
                </a:gridCol>
                <a:gridCol w="1058814">
                  <a:extLst>
                    <a:ext uri="{9D8B030D-6E8A-4147-A177-3AD203B41FA5}">
                      <a16:colId xmlns:a16="http://schemas.microsoft.com/office/drawing/2014/main" val="20004"/>
                    </a:ext>
                  </a:extLst>
                </a:gridCol>
                <a:gridCol w="1060401">
                  <a:extLst>
                    <a:ext uri="{9D8B030D-6E8A-4147-A177-3AD203B41FA5}">
                      <a16:colId xmlns:a16="http://schemas.microsoft.com/office/drawing/2014/main" val="20005"/>
                    </a:ext>
                  </a:extLst>
                </a:gridCol>
                <a:gridCol w="1636638">
                  <a:extLst>
                    <a:ext uri="{9D8B030D-6E8A-4147-A177-3AD203B41FA5}">
                      <a16:colId xmlns:a16="http://schemas.microsoft.com/office/drawing/2014/main" val="20006"/>
                    </a:ext>
                  </a:extLst>
                </a:gridCol>
              </a:tblGrid>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囚徒甲</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X</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X</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a:ln>
                            <a:noFill/>
                          </a:ln>
                          <a:solidFill>
                            <a:schemeClr val="tx1"/>
                          </a:solidFill>
                          <a:effectLst/>
                          <a:latin typeface="Arial" charset="0"/>
                          <a:ea typeface="黑体" pitchFamily="49" charset="-122"/>
                        </a:rPr>
                        <a:t>整体稳定性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1" i="0" u="none" strike="noStrike" cap="none" normalizeH="0" baseline="-25000" dirty="0">
                          <a:ln>
                            <a:noFill/>
                          </a:ln>
                          <a:solidFill>
                            <a:srgbClr val="7030A0"/>
                          </a:solidFill>
                          <a:effectLst/>
                          <a:latin typeface="Arial" charset="0"/>
                          <a:ea typeface="黑体" pitchFamily="49" charset="-122"/>
                        </a:rPr>
                        <a:t>甲</a:t>
                      </a:r>
                      <a:r>
                        <a:rPr kumimoji="0" lang="en-US" altLang="zh-CN" sz="1800" b="1" i="0" u="none" strike="noStrike" cap="none" normalizeH="0" baseline="0" dirty="0">
                          <a:ln>
                            <a:noFill/>
                          </a:ln>
                          <a:solidFill>
                            <a:srgbClr val="7030A0"/>
                          </a:solidFill>
                          <a:effectLst/>
                          <a:latin typeface="Arial" charset="0"/>
                          <a:ea typeface="黑体" pitchFamily="49" charset="-122"/>
                        </a:rPr>
                        <a:t>(</a:t>
                      </a:r>
                      <a:r>
                        <a:rPr kumimoji="0" lang="zh-CN" altLang="en-US" sz="1800" b="1" i="0" u="none" strike="noStrike" cap="none" normalizeH="0" baseline="0" dirty="0">
                          <a:ln>
                            <a:noFill/>
                          </a:ln>
                          <a:solidFill>
                            <a:srgbClr val="7030A0"/>
                          </a:solidFill>
                          <a:effectLst/>
                          <a:latin typeface="Arial" charset="0"/>
                          <a:ea typeface="黑体" pitchFamily="49" charset="-122"/>
                        </a:rPr>
                        <a:t>结局</a:t>
                      </a:r>
                      <a:r>
                        <a:rPr kumimoji="0" lang="en-US" altLang="zh-CN" sz="1800" b="1" i="0" u="none" strike="noStrike" cap="none" normalizeH="0" baseline="0" dirty="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3</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囚徒乙</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1" i="0" u="none" strike="noStrike" cap="none" normalizeH="0" baseline="-25000" dirty="0">
                          <a:ln>
                            <a:noFill/>
                          </a:ln>
                          <a:solidFill>
                            <a:srgbClr val="7030A0"/>
                          </a:solidFill>
                          <a:effectLst/>
                          <a:latin typeface="Arial" charset="0"/>
                          <a:ea typeface="黑体" pitchFamily="49" charset="-122"/>
                        </a:rPr>
                        <a:t>乙</a:t>
                      </a:r>
                      <a:r>
                        <a:rPr kumimoji="0" lang="en-US" altLang="zh-CN" sz="1800" b="1" i="0" u="none" strike="noStrike" cap="none" normalizeH="0" baseline="0" dirty="0">
                          <a:ln>
                            <a:noFill/>
                          </a:ln>
                          <a:solidFill>
                            <a:srgbClr val="7030A0"/>
                          </a:solidFill>
                          <a:effectLst/>
                          <a:latin typeface="Arial" charset="0"/>
                          <a:ea typeface="黑体" pitchFamily="49" charset="-122"/>
                        </a:rPr>
                        <a:t>(</a:t>
                      </a:r>
                      <a:r>
                        <a:rPr kumimoji="0" lang="zh-CN" altLang="en-US" sz="1800" b="1" i="0" u="none" strike="noStrike" cap="none" normalizeH="0" baseline="0" dirty="0">
                          <a:ln>
                            <a:noFill/>
                          </a:ln>
                          <a:solidFill>
                            <a:srgbClr val="7030A0"/>
                          </a:solidFill>
                          <a:effectLst/>
                          <a:latin typeface="Arial" charset="0"/>
                          <a:ea typeface="黑体" pitchFamily="49" charset="-122"/>
                        </a:rPr>
                        <a:t>结局</a:t>
                      </a:r>
                      <a:r>
                        <a:rPr kumimoji="0" lang="en-US" altLang="zh-CN" sz="1800" b="1" i="0" u="none" strike="noStrike" cap="none" normalizeH="0" baseline="0" dirty="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2" name="标题 1">
            <a:extLst>
              <a:ext uri="{FF2B5EF4-FFF2-40B4-BE49-F238E27FC236}">
                <a16:creationId xmlns:a16="http://schemas.microsoft.com/office/drawing/2014/main" id="{E6F49D37-3A0A-41F4-8B8B-6541DF731334}"/>
              </a:ext>
            </a:extLst>
          </p:cNvPr>
          <p:cNvSpPr txBox="1">
            <a:spLocks/>
          </p:cNvSpPr>
          <p:nvPr/>
        </p:nvSpPr>
        <p:spPr>
          <a:xfrm>
            <a:off x="505619" y="682828"/>
            <a:ext cx="7770812" cy="83307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稳定性分析之三</a:t>
            </a:r>
            <a:r>
              <a:rPr lang="en-US" altLang="zh-CN" sz="2400" dirty="0"/>
              <a:t>——</a:t>
            </a:r>
            <a:r>
              <a:rPr lang="zh-CN" altLang="en-US" sz="2400" dirty="0"/>
              <a:t>不稳定（</a:t>
            </a:r>
            <a:r>
              <a:rPr lang="en-US" altLang="zh-CN" sz="2400" dirty="0"/>
              <a:t>unstable</a:t>
            </a:r>
            <a:r>
              <a:rPr lang="zh-CN" altLang="en-US" sz="2400" dirty="0"/>
              <a:t>）</a:t>
            </a:r>
          </a:p>
        </p:txBody>
      </p:sp>
      <p:sp>
        <p:nvSpPr>
          <p:cNvPr id="13" name="标题 1">
            <a:extLst>
              <a:ext uri="{FF2B5EF4-FFF2-40B4-BE49-F238E27FC236}">
                <a16:creationId xmlns:a16="http://schemas.microsoft.com/office/drawing/2014/main" id="{C429F042-8052-4110-8499-E31439D24719}"/>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冲突分析</a:t>
            </a:r>
          </a:p>
        </p:txBody>
      </p:sp>
    </p:spTree>
    <p:extLst>
      <p:ext uri="{BB962C8B-B14F-4D97-AF65-F5344CB8AC3E}">
        <p14:creationId xmlns:p14="http://schemas.microsoft.com/office/powerpoint/2010/main" val="346510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000"/>
                                        <p:tgtEl>
                                          <p:spTgt spid="32"/>
                                        </p:tgtEl>
                                      </p:cBhvr>
                                    </p:animEffect>
                                    <p:anim calcmode="lin" valueType="num">
                                      <p:cBhvr>
                                        <p:cTn id="18" dur="2000" fill="hold"/>
                                        <p:tgtEl>
                                          <p:spTgt spid="32"/>
                                        </p:tgtEl>
                                        <p:attrNameLst>
                                          <p:attrName>style.rotation</p:attrName>
                                        </p:attrNameLst>
                                      </p:cBhvr>
                                      <p:tavLst>
                                        <p:tav tm="0">
                                          <p:val>
                                            <p:fltVal val="720"/>
                                          </p:val>
                                        </p:tav>
                                        <p:tav tm="100000">
                                          <p:val>
                                            <p:fltVal val="0"/>
                                          </p:val>
                                        </p:tav>
                                      </p:tavLst>
                                    </p:anim>
                                    <p:anim calcmode="lin" valueType="num">
                                      <p:cBhvr>
                                        <p:cTn id="19" dur="2000" fill="hold"/>
                                        <p:tgtEl>
                                          <p:spTgt spid="32"/>
                                        </p:tgtEl>
                                        <p:attrNameLst>
                                          <p:attrName>ppt_h</p:attrName>
                                        </p:attrNameLst>
                                      </p:cBhvr>
                                      <p:tavLst>
                                        <p:tav tm="0">
                                          <p:val>
                                            <p:fltVal val="0"/>
                                          </p:val>
                                        </p:tav>
                                        <p:tav tm="100000">
                                          <p:val>
                                            <p:strVal val="#ppt_h"/>
                                          </p:val>
                                        </p:tav>
                                      </p:tavLst>
                                    </p:anim>
                                    <p:anim calcmode="lin" valueType="num">
                                      <p:cBhvr>
                                        <p:cTn id="20" dur="2000" fill="hold"/>
                                        <p:tgtEl>
                                          <p:spTgt spid="32"/>
                                        </p:tgtEl>
                                        <p:attrNameLst>
                                          <p:attrName>ppt_w</p:attrName>
                                        </p:attrNameLst>
                                      </p:cBhvr>
                                      <p:tavLst>
                                        <p:tav tm="0">
                                          <p:val>
                                            <p:fltVal val="0"/>
                                          </p:val>
                                        </p:tav>
                                        <p:tav tm="100000">
                                          <p:val>
                                            <p:strVal val="#ppt_w"/>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animBg="1"/>
      <p:bldP spid="3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3"/>
          <p:cNvSpPr>
            <a:spLocks noChangeArrowheads="1"/>
          </p:cNvSpPr>
          <p:nvPr/>
        </p:nvSpPr>
        <p:spPr bwMode="auto">
          <a:xfrm>
            <a:off x="1666875" y="1401489"/>
            <a:ext cx="9575800" cy="432106"/>
          </a:xfrm>
          <a:prstGeom prst="rect">
            <a:avLst/>
          </a:prstGeom>
          <a:noFill/>
          <a:ln w="9525">
            <a:noFill/>
            <a:miter lim="800000"/>
            <a:headEnd/>
            <a:tailEnd/>
          </a:ln>
          <a:effectLst/>
        </p:spPr>
        <p:txBody>
          <a:bodyPr wrap="square">
            <a:spAutoFit/>
          </a:bodyPr>
          <a:lstStyle/>
          <a:p>
            <a:pPr eaLnBrk="0" hangingPunct="0">
              <a:lnSpc>
                <a:spcPts val="2880"/>
              </a:lnSpc>
              <a:spcBef>
                <a:spcPct val="50000"/>
              </a:spcBef>
              <a:defRPr/>
            </a:pPr>
            <a:r>
              <a:rPr kumimoji="1" lang="en-US" altLang="zh-CN" sz="2000" dirty="0">
                <a:latin typeface="Times New Roman" pitchFamily="18" charset="0"/>
              </a:rPr>
              <a:t>	</a:t>
            </a:r>
            <a:r>
              <a:rPr kumimoji="1" lang="zh-CN" altLang="en-US" sz="2000" dirty="0">
                <a:latin typeface="Times New Roman" pitchFamily="18" charset="0"/>
              </a:rPr>
              <a:t>当一个结局对于所有决策者都具有稳定性时，那么这个结局就具有整体稳定性。</a:t>
            </a:r>
          </a:p>
        </p:txBody>
      </p:sp>
      <p:sp>
        <p:nvSpPr>
          <p:cNvPr id="17" name="Rectangle 84"/>
          <p:cNvSpPr>
            <a:spLocks noChangeArrowheads="1"/>
          </p:cNvSpPr>
          <p:nvPr/>
        </p:nvSpPr>
        <p:spPr bwMode="auto">
          <a:xfrm>
            <a:off x="1666875" y="2114550"/>
            <a:ext cx="8458200" cy="579438"/>
          </a:xfrm>
          <a:prstGeom prst="rect">
            <a:avLst/>
          </a:prstGeom>
          <a:noFill/>
          <a:ln w="9525">
            <a:noFill/>
            <a:miter lim="800000"/>
            <a:headEnd/>
            <a:tailEnd/>
          </a:ln>
          <a:effectLst/>
        </p:spPr>
        <p:txBody>
          <a:bodyPr>
            <a:spAutoFit/>
          </a:bodyPr>
          <a:lstStyle/>
          <a:p>
            <a:pPr eaLnBrk="0" hangingPunct="0">
              <a:spcBef>
                <a:spcPct val="50000"/>
              </a:spcBef>
              <a:defRPr/>
            </a:pPr>
            <a:endParaRPr lang="zh-CN" altLang="zh-CN" sz="3200">
              <a:effectLst>
                <a:outerShdw blurRad="38100" dist="38100" dir="2700000" algn="tl">
                  <a:srgbClr val="000000"/>
                </a:outerShdw>
              </a:effectLst>
              <a:latin typeface="Times New Roman" pitchFamily="18" charset="0"/>
            </a:endParaRPr>
          </a:p>
        </p:txBody>
      </p:sp>
      <p:sp>
        <p:nvSpPr>
          <p:cNvPr id="12" name="Rectangle 6"/>
          <p:cNvSpPr>
            <a:spLocks noChangeArrowheads="1"/>
          </p:cNvSpPr>
          <p:nvPr/>
        </p:nvSpPr>
        <p:spPr bwMode="auto">
          <a:xfrm>
            <a:off x="1557340" y="1867192"/>
            <a:ext cx="8839200" cy="400110"/>
          </a:xfrm>
          <a:prstGeom prst="rect">
            <a:avLst/>
          </a:prstGeom>
          <a:noFill/>
          <a:ln w="9525">
            <a:noFill/>
            <a:miter lim="800000"/>
            <a:headEnd/>
            <a:tailEnd/>
          </a:ln>
          <a:effectLst/>
        </p:spPr>
        <p:txBody>
          <a:bodyPr>
            <a:spAutoFit/>
          </a:bodyPr>
          <a:lstStyle/>
          <a:p>
            <a:pPr eaLnBrk="0" hangingPunct="0">
              <a:spcBef>
                <a:spcPct val="50000"/>
              </a:spcBef>
              <a:defRPr/>
            </a:pPr>
            <a:r>
              <a:rPr kumimoji="1" lang="en-US" altLang="zh-CN" sz="2000" dirty="0">
                <a:latin typeface="Times New Roman" pitchFamily="18" charset="0"/>
              </a:rPr>
              <a:t>        </a:t>
            </a:r>
            <a:r>
              <a:rPr kumimoji="1" lang="zh-CN" altLang="en-US" sz="2000" dirty="0">
                <a:latin typeface="+mn-ea"/>
              </a:rPr>
              <a:t>结局“</a:t>
            </a:r>
            <a:r>
              <a:rPr kumimoji="1" lang="en-US" altLang="zh-CN" sz="2000" dirty="0">
                <a:latin typeface="+mn-ea"/>
              </a:rPr>
              <a:t>1”</a:t>
            </a:r>
            <a:r>
              <a:rPr kumimoji="1" lang="zh-CN" altLang="en-US" sz="2000" dirty="0">
                <a:latin typeface="+mn-ea"/>
              </a:rPr>
              <a:t>（连续稳定）和结局“</a:t>
            </a:r>
            <a:r>
              <a:rPr kumimoji="1" lang="en-US" altLang="zh-CN" sz="2000" dirty="0">
                <a:latin typeface="+mn-ea"/>
              </a:rPr>
              <a:t>4”</a:t>
            </a:r>
            <a:r>
              <a:rPr kumimoji="1" lang="zh-CN" altLang="en-US" sz="2000" dirty="0">
                <a:latin typeface="+mn-ea"/>
              </a:rPr>
              <a:t>（理性稳定）都是整体稳定解。</a:t>
            </a:r>
            <a:endParaRPr lang="zh-CN" altLang="en-US" sz="2000" dirty="0">
              <a:effectLst>
                <a:outerShdw blurRad="38100" dist="38100" dir="2700000" algn="tl">
                  <a:srgbClr val="000000"/>
                </a:outerShdw>
              </a:effectLst>
              <a:latin typeface="+mn-ea"/>
            </a:endParaRPr>
          </a:p>
        </p:txBody>
      </p:sp>
      <p:sp>
        <p:nvSpPr>
          <p:cNvPr id="13" name="Oval 2"/>
          <p:cNvSpPr>
            <a:spLocks noChangeArrowheads="1"/>
          </p:cNvSpPr>
          <p:nvPr/>
        </p:nvSpPr>
        <p:spPr bwMode="auto">
          <a:xfrm>
            <a:off x="6873872" y="2814294"/>
            <a:ext cx="457200" cy="457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en-US" sz="2000">
              <a:solidFill>
                <a:schemeClr val="tx1"/>
              </a:solidFill>
            </a:endParaRPr>
          </a:p>
        </p:txBody>
      </p:sp>
      <p:sp>
        <p:nvSpPr>
          <p:cNvPr id="14" name="Oval 3"/>
          <p:cNvSpPr>
            <a:spLocks noChangeArrowheads="1"/>
          </p:cNvSpPr>
          <p:nvPr/>
        </p:nvSpPr>
        <p:spPr bwMode="auto">
          <a:xfrm>
            <a:off x="5959472" y="2814294"/>
            <a:ext cx="457200" cy="457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bg2"/>
              </a:buClr>
              <a:buFont typeface="Wingdings" panose="05000000000000000000" pitchFamily="2" charset="2"/>
              <a:buChar char="v"/>
              <a:defRPr sz="2800" b="1">
                <a:solidFill>
                  <a:schemeClr val="bg1"/>
                </a:solidFill>
                <a:latin typeface="Arial" panose="020B0604020202020204" pitchFamily="34" charset="0"/>
                <a:ea typeface="黑体" panose="02010609060101010101" pitchFamily="49" charset="-122"/>
              </a:defRPr>
            </a:lvl1pPr>
            <a:lvl2pPr marL="742950" indent="-285750" eaLnBrk="0" hangingPunct="0">
              <a:spcBef>
                <a:spcPct val="20000"/>
              </a:spcBef>
              <a:buClr>
                <a:srgbClr val="FF0000"/>
              </a:buClr>
              <a:buFont typeface="Wingdings" panose="05000000000000000000" pitchFamily="2" charset="2"/>
              <a:buChar char="§"/>
              <a:defRPr sz="2800">
                <a:solidFill>
                  <a:schemeClr val="bg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bg1"/>
              </a:buClr>
              <a:buChar char="•"/>
              <a:defRPr sz="2400">
                <a:solidFill>
                  <a:srgbClr val="000000"/>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rgbClr val="000000"/>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ea typeface="黑体" panose="02010609060101010101" pitchFamily="49" charset="-122"/>
              </a:defRPr>
            </a:lvl9pPr>
          </a:lstStyle>
          <a:p>
            <a:pPr algn="ctr" eaLnBrk="1" hangingPunct="1">
              <a:spcBef>
                <a:spcPct val="0"/>
              </a:spcBef>
              <a:buClrTx/>
              <a:buFontTx/>
              <a:buNone/>
            </a:pPr>
            <a:endParaRPr lang="zh-CN" altLang="zh-CN" sz="1800" b="0">
              <a:solidFill>
                <a:schemeClr val="tx1"/>
              </a:solidFill>
              <a:latin typeface="Tahoma" panose="020B0604030504040204" pitchFamily="34" charset="0"/>
              <a:ea typeface="宋体" panose="02010600030101010101" pitchFamily="2" charset="-122"/>
            </a:endParaRPr>
          </a:p>
        </p:txBody>
      </p:sp>
      <p:sp>
        <p:nvSpPr>
          <p:cNvPr id="15" name="Text Box 86"/>
          <p:cNvSpPr txBox="1">
            <a:spLocks noChangeArrowheads="1"/>
          </p:cNvSpPr>
          <p:nvPr/>
        </p:nvSpPr>
        <p:spPr bwMode="auto">
          <a:xfrm>
            <a:off x="1666875" y="2617552"/>
            <a:ext cx="1524000" cy="2723823"/>
          </a:xfrm>
          <a:prstGeom prst="rect">
            <a:avLst/>
          </a:prstGeom>
          <a:solidFill>
            <a:schemeClr val="accent1">
              <a:lumMod val="40000"/>
              <a:lumOff val="60000"/>
            </a:schemeClr>
          </a:solidFill>
          <a:ln w="9525">
            <a:solidFill>
              <a:schemeClr val="accent1"/>
            </a:solidFill>
            <a:miter lim="800000"/>
            <a:headEnd/>
            <a:tailEnd/>
          </a:ln>
        </p:spPr>
        <p:txBody>
          <a:bodyPr>
            <a:spAutoFit/>
          </a:bodyPr>
          <a:lstStyle/>
          <a:p>
            <a:pPr>
              <a:spcBef>
                <a:spcPct val="50000"/>
              </a:spcBef>
              <a:defRPr/>
            </a:pPr>
            <a:r>
              <a:rPr lang="zh-CN" altLang="en-US" dirty="0">
                <a:latin typeface="+mn-ea"/>
              </a:rPr>
              <a:t>结局</a:t>
            </a:r>
            <a:r>
              <a:rPr lang="en-US" altLang="zh-CN" dirty="0">
                <a:latin typeface="+mn-ea"/>
              </a:rPr>
              <a:t>1</a:t>
            </a:r>
            <a:r>
              <a:rPr lang="zh-CN" altLang="en-US" dirty="0">
                <a:latin typeface="+mn-ea"/>
              </a:rPr>
              <a:t>为合作解，稳定解对双方都有更高的偏好。（对策双方都具有约束力！）</a:t>
            </a:r>
          </a:p>
          <a:p>
            <a:pPr>
              <a:spcBef>
                <a:spcPct val="50000"/>
              </a:spcBef>
              <a:defRPr/>
            </a:pPr>
            <a:r>
              <a:rPr lang="zh-CN" altLang="en-US" dirty="0">
                <a:latin typeface="+mn-ea"/>
              </a:rPr>
              <a:t>结局</a:t>
            </a:r>
            <a:r>
              <a:rPr lang="en-US" altLang="zh-CN" dirty="0">
                <a:latin typeface="+mn-ea"/>
              </a:rPr>
              <a:t>4</a:t>
            </a:r>
            <a:r>
              <a:rPr lang="zh-CN" altLang="en-US" dirty="0">
                <a:latin typeface="+mn-ea"/>
              </a:rPr>
              <a:t>为非合作解。</a:t>
            </a:r>
          </a:p>
        </p:txBody>
      </p:sp>
      <p:graphicFrame>
        <p:nvGraphicFramePr>
          <p:cNvPr id="16" name="Group 7"/>
          <p:cNvGraphicFramePr>
            <a:graphicFrameLocks noGrp="1"/>
          </p:cNvGraphicFramePr>
          <p:nvPr>
            <p:extLst>
              <p:ext uri="{D42A27DB-BD31-4B8C-83A1-F6EECF244321}">
                <p14:modId xmlns:p14="http://schemas.microsoft.com/office/powerpoint/2010/main" val="871709408"/>
              </p:ext>
            </p:extLst>
          </p:nvPr>
        </p:nvGraphicFramePr>
        <p:xfrm>
          <a:off x="3444875" y="2433297"/>
          <a:ext cx="6951665" cy="3581403"/>
        </p:xfrm>
        <a:graphic>
          <a:graphicData uri="http://schemas.openxmlformats.org/drawingml/2006/table">
            <a:tbl>
              <a:tblPr/>
              <a:tblGrid>
                <a:gridCol w="1295341">
                  <a:extLst>
                    <a:ext uri="{9D8B030D-6E8A-4147-A177-3AD203B41FA5}">
                      <a16:colId xmlns:a16="http://schemas.microsoft.com/office/drawing/2014/main" val="20000"/>
                    </a:ext>
                  </a:extLst>
                </a:gridCol>
                <a:gridCol w="769903">
                  <a:extLst>
                    <a:ext uri="{9D8B030D-6E8A-4147-A177-3AD203B41FA5}">
                      <a16:colId xmlns:a16="http://schemas.microsoft.com/office/drawing/2014/main" val="20001"/>
                    </a:ext>
                  </a:extLst>
                </a:gridCol>
                <a:gridCol w="208272">
                  <a:extLst>
                    <a:ext uri="{9D8B030D-6E8A-4147-A177-3AD203B41FA5}">
                      <a16:colId xmlns:a16="http://schemas.microsoft.com/office/drawing/2014/main" val="20002"/>
                    </a:ext>
                  </a:extLst>
                </a:gridCol>
                <a:gridCol w="922296">
                  <a:extLst>
                    <a:ext uri="{9D8B030D-6E8A-4147-A177-3AD203B41FA5}">
                      <a16:colId xmlns:a16="http://schemas.microsoft.com/office/drawing/2014/main" val="20003"/>
                    </a:ext>
                  </a:extLst>
                </a:gridCol>
                <a:gridCol w="1058814">
                  <a:extLst>
                    <a:ext uri="{9D8B030D-6E8A-4147-A177-3AD203B41FA5}">
                      <a16:colId xmlns:a16="http://schemas.microsoft.com/office/drawing/2014/main" val="20004"/>
                    </a:ext>
                  </a:extLst>
                </a:gridCol>
                <a:gridCol w="1060401">
                  <a:extLst>
                    <a:ext uri="{9D8B030D-6E8A-4147-A177-3AD203B41FA5}">
                      <a16:colId xmlns:a16="http://schemas.microsoft.com/office/drawing/2014/main" val="20005"/>
                    </a:ext>
                  </a:extLst>
                </a:gridCol>
                <a:gridCol w="1636638">
                  <a:extLst>
                    <a:ext uri="{9D8B030D-6E8A-4147-A177-3AD203B41FA5}">
                      <a16:colId xmlns:a16="http://schemas.microsoft.com/office/drawing/2014/main" val="20006"/>
                    </a:ext>
                  </a:extLst>
                </a:gridCol>
              </a:tblGrid>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囚徒甲</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X</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E</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X</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rgbClr val="FF0000"/>
                          </a:solidFill>
                          <a:effectLst/>
                          <a:latin typeface="Arial" charset="0"/>
                          <a:ea typeface="黑体" pitchFamily="49" charset="-122"/>
                        </a:rPr>
                        <a:t>整体稳定性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1" i="0" u="none" strike="noStrike" cap="none" normalizeH="0" baseline="-25000" dirty="0">
                          <a:ln>
                            <a:noFill/>
                          </a:ln>
                          <a:solidFill>
                            <a:srgbClr val="7030A0"/>
                          </a:solidFill>
                          <a:effectLst/>
                          <a:latin typeface="Arial" charset="0"/>
                          <a:ea typeface="黑体" pitchFamily="49" charset="-122"/>
                        </a:rPr>
                        <a:t>甲</a:t>
                      </a:r>
                      <a:r>
                        <a:rPr kumimoji="0" lang="en-US" altLang="zh-CN" sz="1800" b="1" i="0" u="none" strike="noStrike" cap="none" normalizeH="0" baseline="0" dirty="0">
                          <a:ln>
                            <a:noFill/>
                          </a:ln>
                          <a:solidFill>
                            <a:srgbClr val="7030A0"/>
                          </a:solidFill>
                          <a:effectLst/>
                          <a:latin typeface="Arial" charset="0"/>
                          <a:ea typeface="黑体" pitchFamily="49" charset="-122"/>
                        </a:rPr>
                        <a:t>(</a:t>
                      </a:r>
                      <a:r>
                        <a:rPr kumimoji="0" lang="zh-CN" altLang="en-US" sz="1800" b="1" i="0" u="none" strike="noStrike" cap="none" normalizeH="0" baseline="0" dirty="0">
                          <a:ln>
                            <a:noFill/>
                          </a:ln>
                          <a:solidFill>
                            <a:srgbClr val="7030A0"/>
                          </a:solidFill>
                          <a:effectLst/>
                          <a:latin typeface="Arial" charset="0"/>
                          <a:ea typeface="黑体" pitchFamily="49" charset="-122"/>
                        </a:rPr>
                        <a:t>结局</a:t>
                      </a:r>
                      <a:r>
                        <a:rPr kumimoji="0" lang="en-US" altLang="zh-CN" sz="1800" b="1" i="0" u="none" strike="noStrike" cap="none" normalizeH="0" baseline="0" dirty="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1" i="0" u="none" strike="noStrike" cap="none" normalizeH="0" baseline="0" dirty="0">
                          <a:ln>
                            <a:noFill/>
                          </a:ln>
                          <a:solidFill>
                            <a:srgbClr val="7030A0"/>
                          </a:solidFill>
                          <a:effectLst/>
                          <a:latin typeface="Arial" charset="0"/>
                          <a:ea typeface="黑体" pitchFamily="49" charset="-122"/>
                        </a:rPr>
                        <a:t>囚徒乙</a:t>
                      </a: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1" i="0" u="none" strike="noStrike" cap="none" normalizeH="0" baseline="0" dirty="0">
                        <a:ln>
                          <a:noFill/>
                        </a:ln>
                        <a:solidFill>
                          <a:srgbClr val="7030A0"/>
                        </a:solidFill>
                        <a:effectLst/>
                        <a:latin typeface="Arial" charset="0"/>
                        <a:ea typeface="黑体" pitchFamily="49" charset="-122"/>
                      </a:endParaRP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s</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r</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u</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zh-CN" altLang="en-US" sz="1800" b="0" i="0" u="none" strike="noStrike" cap="none" normalizeH="0" baseline="0" dirty="0">
                          <a:ln>
                            <a:noFill/>
                          </a:ln>
                          <a:solidFill>
                            <a:schemeClr val="tx1"/>
                          </a:solidFill>
                          <a:effectLst/>
                          <a:latin typeface="Arial" charset="0"/>
                          <a:ea typeface="黑体" pitchFamily="49" charset="-122"/>
                        </a:rPr>
                        <a:t>个人稳定性</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396875">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1" u="none" strike="noStrike" cap="none" normalizeH="0" baseline="0" dirty="0">
                          <a:ln>
                            <a:noFill/>
                          </a:ln>
                          <a:solidFill>
                            <a:srgbClr val="7030A0"/>
                          </a:solidFill>
                          <a:effectLst/>
                          <a:latin typeface="Arial" charset="0"/>
                          <a:ea typeface="黑体" pitchFamily="49" charset="-122"/>
                        </a:rPr>
                        <a:t>P</a:t>
                      </a:r>
                      <a:r>
                        <a:rPr kumimoji="0" lang="zh-CN" altLang="en-US" sz="1800" b="1" i="0" u="none" strike="noStrike" cap="none" normalizeH="0" baseline="-25000" dirty="0">
                          <a:ln>
                            <a:noFill/>
                          </a:ln>
                          <a:solidFill>
                            <a:srgbClr val="7030A0"/>
                          </a:solidFill>
                          <a:effectLst/>
                          <a:latin typeface="Arial" charset="0"/>
                          <a:ea typeface="黑体" pitchFamily="49" charset="-122"/>
                        </a:rPr>
                        <a:t>乙</a:t>
                      </a:r>
                      <a:r>
                        <a:rPr kumimoji="0" lang="en-US" altLang="zh-CN" sz="1800" b="1" i="0" u="none" strike="noStrike" cap="none" normalizeH="0" baseline="0" dirty="0">
                          <a:ln>
                            <a:noFill/>
                          </a:ln>
                          <a:solidFill>
                            <a:srgbClr val="7030A0"/>
                          </a:solidFill>
                          <a:effectLst/>
                          <a:latin typeface="Arial" charset="0"/>
                          <a:ea typeface="黑体" pitchFamily="49" charset="-122"/>
                        </a:rPr>
                        <a:t>(</a:t>
                      </a:r>
                      <a:r>
                        <a:rPr kumimoji="0" lang="zh-CN" altLang="en-US" sz="1800" b="1" i="0" u="none" strike="noStrike" cap="none" normalizeH="0" baseline="0" dirty="0">
                          <a:ln>
                            <a:noFill/>
                          </a:ln>
                          <a:solidFill>
                            <a:srgbClr val="7030A0"/>
                          </a:solidFill>
                          <a:effectLst/>
                          <a:latin typeface="Arial" charset="0"/>
                          <a:ea typeface="黑体" pitchFamily="49" charset="-122"/>
                        </a:rPr>
                        <a:t>结局</a:t>
                      </a:r>
                      <a:r>
                        <a:rPr kumimoji="0" lang="en-US" altLang="zh-CN" sz="1800" b="1" i="0" u="none" strike="noStrike" cap="none" normalizeH="0" baseline="0" dirty="0">
                          <a:ln>
                            <a:noFill/>
                          </a:ln>
                          <a:solidFill>
                            <a:srgbClr val="7030A0"/>
                          </a:solidFill>
                          <a:effectLst/>
                          <a:latin typeface="Arial" charset="0"/>
                          <a:ea typeface="黑体" pitchFamily="49" charset="-122"/>
                        </a:rPr>
                        <a:t>)</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1</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4</a:t>
                      </a:r>
                    </a:p>
                  </a:txBody>
                  <a:tcPr marL="91436" marR="91436"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2</a:t>
                      </a:r>
                    </a:p>
                  </a:txBody>
                  <a:tcPr marL="91436" marR="9143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1" i="0" u="none" strike="noStrike" cap="none" normalizeH="0" baseline="0" dirty="0">
                          <a:ln>
                            <a:noFill/>
                          </a:ln>
                          <a:solidFill>
                            <a:srgbClr val="7030A0"/>
                          </a:solidFill>
                          <a:effectLst/>
                          <a:latin typeface="Arial" charset="0"/>
                          <a:ea typeface="黑体" pitchFamily="49" charset="-122"/>
                        </a:rPr>
                        <a:t>UI</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a:ln>
                            <a:noFill/>
                          </a:ln>
                          <a:solidFill>
                            <a:schemeClr val="tx1"/>
                          </a:solidFill>
                          <a:effectLst/>
                          <a:latin typeface="Arial" charset="0"/>
                          <a:ea typeface="黑体" pitchFamily="49" charset="-122"/>
                        </a:rPr>
                        <a:t>3</a:t>
                      </a: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a:ln>
                          <a:noFill/>
                        </a:ln>
                        <a:solidFill>
                          <a:schemeClr val="tx1"/>
                        </a:solidFill>
                        <a:effectLst/>
                        <a:latin typeface="Arial" charset="0"/>
                        <a:ea typeface="黑体" pitchFamily="49" charset="-122"/>
                      </a:endParaRPr>
                    </a:p>
                  </a:txBody>
                  <a:tcPr marL="91436" marR="91436"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charset="0"/>
                          <a:ea typeface="黑体" pitchFamily="49" charset="-122"/>
                        </a:rPr>
                        <a:t>4</a:t>
                      </a:r>
                    </a:p>
                  </a:txBody>
                  <a:tcPr marL="91436" marR="9143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Tx/>
                        <a:buFont typeface="Wingdings" pitchFamily="2" charset="2"/>
                        <a:buNone/>
                        <a:tabLst/>
                      </a:pPr>
                      <a:endParaRPr kumimoji="0" lang="zh-CN" altLang="zh-CN" sz="1800" b="0" i="0" u="none" strike="noStrike" cap="none" normalizeH="0" baseline="0" dirty="0">
                        <a:ln>
                          <a:noFill/>
                        </a:ln>
                        <a:solidFill>
                          <a:schemeClr val="tx1"/>
                        </a:solidFill>
                        <a:effectLst/>
                        <a:latin typeface="Arial" charset="0"/>
                        <a:ea typeface="黑体" pitchFamily="49" charset="-122"/>
                      </a:endParaRPr>
                    </a:p>
                  </a:txBody>
                  <a:tcPr marL="91436" marR="9143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8" name="标题 1">
            <a:extLst>
              <a:ext uri="{FF2B5EF4-FFF2-40B4-BE49-F238E27FC236}">
                <a16:creationId xmlns:a16="http://schemas.microsoft.com/office/drawing/2014/main" id="{73630351-D47D-4085-B83A-25CFFF027CD5}"/>
              </a:ext>
            </a:extLst>
          </p:cNvPr>
          <p:cNvSpPr txBox="1">
            <a:spLocks/>
          </p:cNvSpPr>
          <p:nvPr/>
        </p:nvSpPr>
        <p:spPr>
          <a:xfrm>
            <a:off x="505619" y="682828"/>
            <a:ext cx="7770812" cy="83307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稳定性分析之四</a:t>
            </a:r>
            <a:r>
              <a:rPr lang="en-US" altLang="zh-CN" sz="2400" dirty="0"/>
              <a:t>——</a:t>
            </a:r>
            <a:r>
              <a:rPr lang="zh-CN" altLang="en-US" sz="2400" dirty="0"/>
              <a:t>整体稳定性</a:t>
            </a:r>
          </a:p>
        </p:txBody>
      </p:sp>
      <p:sp>
        <p:nvSpPr>
          <p:cNvPr id="19" name="标题 1">
            <a:extLst>
              <a:ext uri="{FF2B5EF4-FFF2-40B4-BE49-F238E27FC236}">
                <a16:creationId xmlns:a16="http://schemas.microsoft.com/office/drawing/2014/main" id="{2F6D39AA-1D61-460D-A99E-069C29551F33}"/>
              </a:ext>
            </a:extLst>
          </p:cNvPr>
          <p:cNvSpPr txBox="1">
            <a:spLocks/>
          </p:cNvSpPr>
          <p:nvPr/>
        </p:nvSpPr>
        <p:spPr>
          <a:xfrm>
            <a:off x="1463676" y="254566"/>
            <a:ext cx="1711324" cy="519114"/>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冲突分析</a:t>
            </a:r>
          </a:p>
        </p:txBody>
      </p:sp>
    </p:spTree>
    <p:extLst>
      <p:ext uri="{BB962C8B-B14F-4D97-AF65-F5344CB8AC3E}">
        <p14:creationId xmlns:p14="http://schemas.microsoft.com/office/powerpoint/2010/main" val="15364435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anim calcmode="lin" valueType="num">
                                      <p:cBhvr>
                                        <p:cTn id="18" dur="2000" fill="hold"/>
                                        <p:tgtEl>
                                          <p:spTgt spid="14"/>
                                        </p:tgtEl>
                                        <p:attrNameLst>
                                          <p:attrName>style.rotation</p:attrName>
                                        </p:attrNameLst>
                                      </p:cBhvr>
                                      <p:tavLst>
                                        <p:tav tm="0">
                                          <p:val>
                                            <p:fltVal val="720"/>
                                          </p:val>
                                        </p:tav>
                                        <p:tav tm="100000">
                                          <p:val>
                                            <p:fltVal val="0"/>
                                          </p:val>
                                        </p:tav>
                                      </p:tavLst>
                                    </p:anim>
                                    <p:anim calcmode="lin" valueType="num">
                                      <p:cBhvr>
                                        <p:cTn id="19" dur="2000" fill="hold"/>
                                        <p:tgtEl>
                                          <p:spTgt spid="14"/>
                                        </p:tgtEl>
                                        <p:attrNameLst>
                                          <p:attrName>ppt_h</p:attrName>
                                        </p:attrNameLst>
                                      </p:cBhvr>
                                      <p:tavLst>
                                        <p:tav tm="0">
                                          <p:val>
                                            <p:fltVal val="0"/>
                                          </p:val>
                                        </p:tav>
                                        <p:tav tm="100000">
                                          <p:val>
                                            <p:strVal val="#ppt_h"/>
                                          </p:val>
                                        </p:tav>
                                      </p:tavLst>
                                    </p:anim>
                                    <p:anim calcmode="lin" valueType="num">
                                      <p:cBhvr>
                                        <p:cTn id="20" dur="2000" fill="hold"/>
                                        <p:tgtEl>
                                          <p:spTgt spid="14"/>
                                        </p:tgtEl>
                                        <p:attrNameLst>
                                          <p:attrName>ppt_w</p:attrName>
                                        </p:attrNameLst>
                                      </p:cBhvr>
                                      <p:tavLst>
                                        <p:tav tm="0">
                                          <p:val>
                                            <p:fltVal val="0"/>
                                          </p:val>
                                        </p:tav>
                                        <p:tav tm="100000">
                                          <p:val>
                                            <p:strVal val="#ppt_w"/>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86811" y="891209"/>
            <a:ext cx="7886700" cy="2554545"/>
          </a:xfrm>
          <a:prstGeom prst="rect">
            <a:avLst/>
          </a:prstGeom>
        </p:spPr>
        <p:txBody>
          <a:bodyPr wrap="square">
            <a:spAutoFit/>
          </a:bodyPr>
          <a:lstStyle/>
          <a:p>
            <a:pPr lvl="1">
              <a:lnSpc>
                <a:spcPct val="150000"/>
              </a:lnSpc>
            </a:pPr>
            <a:r>
              <a:rPr lang="zh-CN" altLang="en-US" sz="2000" b="1" dirty="0">
                <a:solidFill>
                  <a:srgbClr val="FF0000"/>
                </a:solidFill>
                <a:latin typeface="+mn-ea"/>
              </a:rPr>
              <a:t>例</a:t>
            </a:r>
            <a:r>
              <a:rPr lang="en-US" altLang="zh-CN" sz="2000" b="1" dirty="0">
                <a:solidFill>
                  <a:srgbClr val="FF0000"/>
                </a:solidFill>
                <a:latin typeface="+mn-ea"/>
              </a:rPr>
              <a:t>3</a:t>
            </a:r>
            <a:r>
              <a:rPr lang="zh-CN" altLang="en-US" sz="2000" dirty="0">
                <a:latin typeface="+mn-ea"/>
              </a:rPr>
              <a:t>：为生产某种产品而设计了两个基本建设方案：一是建大厂，二是建小厂。建大厂需投资</a:t>
            </a:r>
            <a:r>
              <a:rPr lang="en-US" altLang="zh-CN" sz="2000" dirty="0">
                <a:latin typeface="+mn-ea"/>
              </a:rPr>
              <a:t>300</a:t>
            </a:r>
            <a:r>
              <a:rPr lang="zh-CN" altLang="en-US" sz="2000" dirty="0">
                <a:latin typeface="+mn-ea"/>
              </a:rPr>
              <a:t>万元，建小厂需投资</a:t>
            </a:r>
            <a:r>
              <a:rPr lang="en-US" altLang="zh-CN" sz="2000" dirty="0">
                <a:latin typeface="+mn-ea"/>
              </a:rPr>
              <a:t>140</a:t>
            </a:r>
            <a:r>
              <a:rPr lang="zh-CN" altLang="en-US" sz="2000" dirty="0">
                <a:latin typeface="+mn-ea"/>
              </a:rPr>
              <a:t>万元。两者的使用期限都是</a:t>
            </a:r>
            <a:r>
              <a:rPr lang="en-US" altLang="zh-CN" sz="2000" dirty="0">
                <a:latin typeface="+mn-ea"/>
              </a:rPr>
              <a:t>10</a:t>
            </a:r>
            <a:r>
              <a:rPr lang="zh-CN" altLang="en-US" sz="2000" dirty="0">
                <a:latin typeface="+mn-ea"/>
              </a:rPr>
              <a:t>年。估计在此期间产品的销路好的概率是</a:t>
            </a:r>
            <a:r>
              <a:rPr lang="en-US" altLang="zh-CN" sz="2000" dirty="0">
                <a:latin typeface="+mn-ea"/>
              </a:rPr>
              <a:t>0.7</a:t>
            </a:r>
            <a:r>
              <a:rPr lang="zh-CN" altLang="en-US" sz="2000" dirty="0">
                <a:latin typeface="+mn-ea"/>
              </a:rPr>
              <a:t>，销路差的概率是</a:t>
            </a:r>
            <a:r>
              <a:rPr lang="en-US" altLang="zh-CN" sz="2000" dirty="0">
                <a:latin typeface="+mn-ea"/>
              </a:rPr>
              <a:t>0.3</a:t>
            </a:r>
            <a:r>
              <a:rPr lang="zh-CN" altLang="en-US" sz="2000" dirty="0">
                <a:latin typeface="+mn-ea"/>
              </a:rPr>
              <a:t>，两方案的年度益损表如下。</a:t>
            </a:r>
            <a:endParaRPr lang="en-US" altLang="zh-CN" sz="2000" dirty="0">
              <a:latin typeface="+mn-ea"/>
            </a:endParaRPr>
          </a:p>
          <a:p>
            <a:pPr lvl="1">
              <a:lnSpc>
                <a:spcPct val="200000"/>
              </a:lnSpc>
            </a:pPr>
            <a:r>
              <a:rPr kumimoji="1" lang="en-US" altLang="zh-CN" sz="2000" dirty="0">
                <a:solidFill>
                  <a:srgbClr val="0000FF"/>
                </a:solidFill>
                <a:latin typeface="+mn-ea"/>
              </a:rPr>
              <a:t>	</a:t>
            </a:r>
            <a:r>
              <a:rPr kumimoji="1" lang="zh-CN" altLang="en-US" sz="2000" dirty="0">
                <a:solidFill>
                  <a:srgbClr val="7030A0"/>
                </a:solidFill>
                <a:latin typeface="+mn-ea"/>
              </a:rPr>
              <a:t>请做出风险决策，并作灵敏度分析</a:t>
            </a:r>
            <a:endParaRPr lang="zh-CN" altLang="en-US" sz="2000" dirty="0">
              <a:solidFill>
                <a:srgbClr val="7030A0"/>
              </a:solidFill>
              <a:latin typeface="+mn-ea"/>
            </a:endParaRPr>
          </a:p>
        </p:txBody>
      </p:sp>
      <p:graphicFrame>
        <p:nvGraphicFramePr>
          <p:cNvPr id="9" name="Object 5"/>
          <p:cNvGraphicFramePr>
            <a:graphicFrameLocks noChangeAspect="1"/>
          </p:cNvGraphicFramePr>
          <p:nvPr/>
        </p:nvGraphicFramePr>
        <p:xfrm>
          <a:off x="2438403" y="3511202"/>
          <a:ext cx="7535111" cy="2473227"/>
        </p:xfrm>
        <a:graphic>
          <a:graphicData uri="http://schemas.openxmlformats.org/presentationml/2006/ole">
            <mc:AlternateContent xmlns:mc="http://schemas.openxmlformats.org/markup-compatibility/2006">
              <mc:Choice xmlns:v="urn:schemas-microsoft-com:vml" Requires="v">
                <p:oleObj spid="_x0000_s8271" name="Visio" r:id="rId3" imgW="4657871" imgH="1504923" progId="Visio.Drawing.11">
                  <p:embed/>
                </p:oleObj>
              </mc:Choice>
              <mc:Fallback>
                <p:oleObj name="Visio" r:id="rId3" imgW="4657871" imgH="1504923" progId="Visio.Drawing.11">
                  <p:embed/>
                  <p:pic>
                    <p:nvPicPr>
                      <p:cNvPr id="9" name="Object 5"/>
                      <p:cNvPicPr>
                        <a:picLocks noChangeAspect="1" noChangeArrowheads="1"/>
                      </p:cNvPicPr>
                      <p:nvPr/>
                    </p:nvPicPr>
                    <p:blipFill>
                      <a:blip r:embed="rId4"/>
                      <a:srcRect/>
                      <a:stretch>
                        <a:fillRect/>
                      </a:stretch>
                    </p:blipFill>
                    <p:spPr bwMode="auto">
                      <a:xfrm>
                        <a:off x="2438403" y="3511202"/>
                        <a:ext cx="7535111" cy="2473227"/>
                      </a:xfrm>
                      <a:prstGeom prst="rect">
                        <a:avLst/>
                      </a:prstGeom>
                      <a:noFill/>
                      <a:ln>
                        <a:noFill/>
                      </a:ln>
                      <a:effectLst/>
                      <a:extLst/>
                    </p:spPr>
                  </p:pic>
                </p:oleObj>
              </mc:Fallback>
            </mc:AlternateContent>
          </a:graphicData>
        </a:graphic>
      </p:graphicFrame>
      <p:sp>
        <p:nvSpPr>
          <p:cNvPr id="11" name="矩形 10">
            <a:hlinkClick r:id="rId5" action="ppaction://hlinksldjump"/>
          </p:cNvPr>
          <p:cNvSpPr/>
          <p:nvPr/>
        </p:nvSpPr>
        <p:spPr>
          <a:xfrm>
            <a:off x="9840012" y="6448997"/>
            <a:ext cx="646331" cy="369332"/>
          </a:xfrm>
          <a:prstGeom prst="rect">
            <a:avLst/>
          </a:prstGeom>
          <a:solidFill>
            <a:schemeClr val="bg1">
              <a:lumMod val="85000"/>
            </a:schemeClr>
          </a:solidFill>
        </p:spPr>
        <p:txBody>
          <a:bodyPr wrap="none">
            <a:spAutoFit/>
          </a:bodyPr>
          <a:lstStyle/>
          <a:p>
            <a:r>
              <a:rPr lang="zh-CN" altLang="en-US" b="1" dirty="0">
                <a:solidFill>
                  <a:schemeClr val="accent6">
                    <a:lumMod val="75000"/>
                  </a:schemeClr>
                </a:solidFill>
                <a:latin typeface="+mn-ea"/>
              </a:rPr>
              <a:t>返回</a:t>
            </a:r>
            <a:endParaRPr lang="zh-CN" altLang="en-US" b="1" dirty="0">
              <a:solidFill>
                <a:schemeClr val="accent6">
                  <a:lumMod val="75000"/>
                </a:schemeClr>
              </a:solidFill>
            </a:endParaRPr>
          </a:p>
        </p:txBody>
      </p:sp>
      <p:sp>
        <p:nvSpPr>
          <p:cNvPr id="12" name="标题 1">
            <a:extLst>
              <a:ext uri="{FF2B5EF4-FFF2-40B4-BE49-F238E27FC236}">
                <a16:creationId xmlns:a16="http://schemas.microsoft.com/office/drawing/2014/main" id="{B7FF3AEC-42FE-49F6-B6F5-885687010743}"/>
              </a:ext>
            </a:extLst>
          </p:cNvPr>
          <p:cNvSpPr txBox="1">
            <a:spLocks/>
          </p:cNvSpPr>
          <p:nvPr/>
        </p:nvSpPr>
        <p:spPr>
          <a:xfrm>
            <a:off x="1323976" y="236425"/>
            <a:ext cx="2232024" cy="747999"/>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灵敏度分析</a:t>
            </a:r>
          </a:p>
        </p:txBody>
      </p:sp>
    </p:spTree>
    <p:extLst>
      <p:ext uri="{BB962C8B-B14F-4D97-AF65-F5344CB8AC3E}">
        <p14:creationId xmlns:p14="http://schemas.microsoft.com/office/powerpoint/2010/main" val="270704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86811" y="891209"/>
            <a:ext cx="7886700" cy="2346283"/>
          </a:xfrm>
          <a:prstGeom prst="rect">
            <a:avLst/>
          </a:prstGeom>
        </p:spPr>
        <p:txBody>
          <a:bodyPr wrap="square">
            <a:spAutoFit/>
          </a:bodyPr>
          <a:lstStyle/>
          <a:p>
            <a:pPr lvl="1">
              <a:lnSpc>
                <a:spcPct val="150000"/>
              </a:lnSpc>
            </a:pPr>
            <a:r>
              <a:rPr lang="zh-CN" altLang="en-US" sz="2000" b="1" dirty="0">
                <a:solidFill>
                  <a:srgbClr val="FF0000"/>
                </a:solidFill>
                <a:latin typeface="+mn-ea"/>
              </a:rPr>
              <a:t>例</a:t>
            </a:r>
            <a:r>
              <a:rPr lang="en-US" altLang="zh-CN" sz="2000" b="1" dirty="0">
                <a:solidFill>
                  <a:srgbClr val="FF0000"/>
                </a:solidFill>
                <a:latin typeface="+mn-ea"/>
              </a:rPr>
              <a:t>3</a:t>
            </a:r>
            <a:r>
              <a:rPr lang="zh-CN" altLang="en-US" sz="2000" dirty="0">
                <a:latin typeface="+mn-ea"/>
              </a:rPr>
              <a:t>：为生产某种产品而设计了两个基本建设方案：一是建大厂，二是建小厂。建大厂需投资</a:t>
            </a:r>
            <a:r>
              <a:rPr lang="en-US" altLang="zh-CN" sz="2000" dirty="0">
                <a:latin typeface="+mn-ea"/>
              </a:rPr>
              <a:t>300</a:t>
            </a:r>
            <a:r>
              <a:rPr lang="zh-CN" altLang="en-US" sz="2000" dirty="0">
                <a:latin typeface="+mn-ea"/>
              </a:rPr>
              <a:t>万元，建小厂需投资</a:t>
            </a:r>
            <a:r>
              <a:rPr lang="en-US" altLang="zh-CN" sz="2000" dirty="0">
                <a:latin typeface="+mn-ea"/>
              </a:rPr>
              <a:t>140</a:t>
            </a:r>
            <a:r>
              <a:rPr lang="zh-CN" altLang="en-US" sz="2000" dirty="0">
                <a:latin typeface="+mn-ea"/>
              </a:rPr>
              <a:t>万元。两者的使用期限都是</a:t>
            </a:r>
            <a:r>
              <a:rPr lang="en-US" altLang="zh-CN" sz="2000" dirty="0">
                <a:latin typeface="+mn-ea"/>
              </a:rPr>
              <a:t>10</a:t>
            </a:r>
            <a:r>
              <a:rPr lang="zh-CN" altLang="en-US" sz="2000" dirty="0">
                <a:latin typeface="+mn-ea"/>
              </a:rPr>
              <a:t>年。估计在此期间产品的</a:t>
            </a:r>
            <a:r>
              <a:rPr lang="zh-CN" altLang="en-US" sz="2000" dirty="0">
                <a:solidFill>
                  <a:srgbClr val="FF0000"/>
                </a:solidFill>
                <a:latin typeface="+mn-ea"/>
              </a:rPr>
              <a:t>销路好的概率是</a:t>
            </a:r>
            <a:r>
              <a:rPr lang="en-US" altLang="zh-CN" sz="2000" dirty="0">
                <a:solidFill>
                  <a:srgbClr val="FF0000"/>
                </a:solidFill>
                <a:latin typeface="+mn-ea"/>
              </a:rPr>
              <a:t>0.7</a:t>
            </a:r>
            <a:r>
              <a:rPr lang="zh-CN" altLang="en-US" sz="2000" dirty="0">
                <a:solidFill>
                  <a:srgbClr val="FF0000"/>
                </a:solidFill>
                <a:latin typeface="+mn-ea"/>
              </a:rPr>
              <a:t>（即事件“销路好”的先验概率为</a:t>
            </a:r>
            <a:r>
              <a:rPr lang="en-US" altLang="zh-CN" sz="2000" dirty="0">
                <a:solidFill>
                  <a:srgbClr val="FF0000"/>
                </a:solidFill>
                <a:latin typeface="+mn-ea"/>
              </a:rPr>
              <a:t>0.7</a:t>
            </a:r>
            <a:r>
              <a:rPr lang="zh-CN" altLang="en-US" sz="2000" dirty="0">
                <a:solidFill>
                  <a:srgbClr val="FF0000"/>
                </a:solidFill>
                <a:latin typeface="+mn-ea"/>
              </a:rPr>
              <a:t>）</a:t>
            </a:r>
            <a:r>
              <a:rPr lang="zh-CN" altLang="en-US" sz="2000" dirty="0">
                <a:latin typeface="+mn-ea"/>
              </a:rPr>
              <a:t>，销路差的概率是</a:t>
            </a:r>
            <a:r>
              <a:rPr lang="en-US" altLang="zh-CN" sz="2000" dirty="0">
                <a:latin typeface="+mn-ea"/>
              </a:rPr>
              <a:t>0.3</a:t>
            </a:r>
            <a:r>
              <a:rPr lang="zh-CN" altLang="en-US" sz="2000" dirty="0">
                <a:latin typeface="+mn-ea"/>
              </a:rPr>
              <a:t>，两方案的年度益损表如下。</a:t>
            </a:r>
            <a:r>
              <a:rPr kumimoji="1" lang="zh-CN" altLang="en-US" sz="2000" dirty="0">
                <a:solidFill>
                  <a:srgbClr val="7030A0"/>
                </a:solidFill>
                <a:latin typeface="+mn-ea"/>
              </a:rPr>
              <a:t>请做出风险决策，并作灵敏度分析</a:t>
            </a:r>
            <a:endParaRPr lang="zh-CN" altLang="en-US" sz="2000" dirty="0">
              <a:solidFill>
                <a:srgbClr val="7030A0"/>
              </a:solidFill>
              <a:latin typeface="+mn-ea"/>
            </a:endParaRPr>
          </a:p>
        </p:txBody>
      </p:sp>
      <p:graphicFrame>
        <p:nvGraphicFramePr>
          <p:cNvPr id="9" name="Object 5"/>
          <p:cNvGraphicFramePr>
            <a:graphicFrameLocks noChangeAspect="1"/>
          </p:cNvGraphicFramePr>
          <p:nvPr/>
        </p:nvGraphicFramePr>
        <p:xfrm>
          <a:off x="2438403" y="3511202"/>
          <a:ext cx="7535111" cy="2473227"/>
        </p:xfrm>
        <a:graphic>
          <a:graphicData uri="http://schemas.openxmlformats.org/presentationml/2006/ole">
            <mc:AlternateContent xmlns:mc="http://schemas.openxmlformats.org/markup-compatibility/2006">
              <mc:Choice xmlns:v="urn:schemas-microsoft-com:vml" Requires="v">
                <p:oleObj spid="_x0000_s7248" name="Visio" r:id="rId3" imgW="4657871" imgH="1504923" progId="Visio.Drawing.11">
                  <p:embed/>
                </p:oleObj>
              </mc:Choice>
              <mc:Fallback>
                <p:oleObj name="Visio" r:id="rId3" imgW="4657871" imgH="1504923" progId="Visio.Drawing.11">
                  <p:embed/>
                  <p:pic>
                    <p:nvPicPr>
                      <p:cNvPr id="9" name="Object 5"/>
                      <p:cNvPicPr>
                        <a:picLocks noChangeAspect="1" noChangeArrowheads="1"/>
                      </p:cNvPicPr>
                      <p:nvPr/>
                    </p:nvPicPr>
                    <p:blipFill>
                      <a:blip r:embed="rId4"/>
                      <a:srcRect/>
                      <a:stretch>
                        <a:fillRect/>
                      </a:stretch>
                    </p:blipFill>
                    <p:spPr bwMode="auto">
                      <a:xfrm>
                        <a:off x="2438403" y="3511202"/>
                        <a:ext cx="7535111" cy="2473227"/>
                      </a:xfrm>
                      <a:prstGeom prst="rect">
                        <a:avLst/>
                      </a:prstGeom>
                      <a:noFill/>
                      <a:ln>
                        <a:noFill/>
                      </a:ln>
                      <a:effectLst/>
                      <a:extLst/>
                    </p:spPr>
                  </p:pic>
                </p:oleObj>
              </mc:Fallback>
            </mc:AlternateContent>
          </a:graphicData>
        </a:graphic>
      </p:graphicFrame>
      <p:sp>
        <p:nvSpPr>
          <p:cNvPr id="2" name="矩形 1">
            <a:hlinkClick r:id="rId5" action="ppaction://hlinksldjump"/>
          </p:cNvPr>
          <p:cNvSpPr/>
          <p:nvPr/>
        </p:nvSpPr>
        <p:spPr>
          <a:xfrm>
            <a:off x="9840012" y="6448997"/>
            <a:ext cx="646331" cy="369332"/>
          </a:xfrm>
          <a:prstGeom prst="rect">
            <a:avLst/>
          </a:prstGeom>
          <a:solidFill>
            <a:schemeClr val="bg1">
              <a:lumMod val="85000"/>
            </a:schemeClr>
          </a:solidFill>
        </p:spPr>
        <p:txBody>
          <a:bodyPr wrap="none">
            <a:spAutoFit/>
          </a:bodyPr>
          <a:lstStyle/>
          <a:p>
            <a:r>
              <a:rPr lang="zh-CN" altLang="en-US" b="1" dirty="0">
                <a:solidFill>
                  <a:schemeClr val="accent6">
                    <a:lumMod val="75000"/>
                  </a:schemeClr>
                </a:solidFill>
                <a:latin typeface="+mn-ea"/>
              </a:rPr>
              <a:t>返回</a:t>
            </a:r>
            <a:endParaRPr lang="zh-CN" altLang="en-US" b="1" dirty="0">
              <a:solidFill>
                <a:schemeClr val="accent6">
                  <a:lumMod val="75000"/>
                </a:schemeClr>
              </a:solidFill>
            </a:endParaRPr>
          </a:p>
        </p:txBody>
      </p:sp>
      <p:sp>
        <p:nvSpPr>
          <p:cNvPr id="11" name="标题 1">
            <a:extLst>
              <a:ext uri="{FF2B5EF4-FFF2-40B4-BE49-F238E27FC236}">
                <a16:creationId xmlns:a16="http://schemas.microsoft.com/office/drawing/2014/main" id="{9110F9F8-8747-4233-BCD5-6FE2492FD8F7}"/>
              </a:ext>
            </a:extLst>
          </p:cNvPr>
          <p:cNvSpPr txBox="1">
            <a:spLocks/>
          </p:cNvSpPr>
          <p:nvPr/>
        </p:nvSpPr>
        <p:spPr>
          <a:xfrm>
            <a:off x="1323976" y="236425"/>
            <a:ext cx="2232024" cy="747999"/>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t>灵敏度分析</a:t>
            </a:r>
          </a:p>
        </p:txBody>
      </p:sp>
    </p:spTree>
    <p:extLst>
      <p:ext uri="{BB962C8B-B14F-4D97-AF65-F5344CB8AC3E}">
        <p14:creationId xmlns:p14="http://schemas.microsoft.com/office/powerpoint/2010/main" val="37380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2153486" y="1005859"/>
            <a:ext cx="7886700" cy="54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j-ea"/>
                <a:ea typeface="+mj-ea"/>
                <a:cs typeface="+mn-cs"/>
              </a:defRPr>
            </a:lvl1pPr>
            <a:lvl2pPr marL="685800" indent="-228600" algn="l" defTabSz="914400" rtl="0" eaLnBrk="1" latinLnBrk="0" hangingPunct="1">
              <a:lnSpc>
                <a:spcPts val="288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n"/>
            </a:pPr>
            <a:r>
              <a:rPr lang="zh-CN" altLang="en-US" dirty="0">
                <a:solidFill>
                  <a:prstClr val="black"/>
                </a:solidFill>
              </a:rPr>
              <a:t>决策分析时注意区分决策与结果的区别</a:t>
            </a:r>
          </a:p>
        </p:txBody>
      </p:sp>
      <p:sp>
        <p:nvSpPr>
          <p:cNvPr id="14" name="矩形 13"/>
          <p:cNvSpPr/>
          <p:nvPr/>
        </p:nvSpPr>
        <p:spPr>
          <a:xfrm>
            <a:off x="2391192" y="4024962"/>
            <a:ext cx="5980866" cy="2092881"/>
          </a:xfrm>
          <a:prstGeom prst="rect">
            <a:avLst/>
          </a:prstGeom>
        </p:spPr>
        <p:txBody>
          <a:bodyPr wrap="square">
            <a:spAutoFit/>
          </a:bodyPr>
          <a:lstStyle/>
          <a:p>
            <a:pPr>
              <a:lnSpc>
                <a:spcPct val="150000"/>
              </a:lnSpc>
              <a:spcBef>
                <a:spcPct val="50000"/>
              </a:spcBef>
              <a:buClrTx/>
              <a:buFontTx/>
              <a:buNone/>
            </a:pPr>
            <a:r>
              <a:rPr lang="zh-CN" altLang="en-US" sz="2000" dirty="0">
                <a:latin typeface="+mn-ea"/>
              </a:rPr>
              <a:t>决策者交</a:t>
            </a:r>
            <a:r>
              <a:rPr lang="en-US" altLang="zh-CN" sz="2000" dirty="0">
                <a:latin typeface="+mn-ea"/>
              </a:rPr>
              <a:t>1</a:t>
            </a:r>
            <a:r>
              <a:rPr lang="zh-CN" altLang="en-US" sz="2000" dirty="0">
                <a:latin typeface="+mn-ea"/>
              </a:rPr>
              <a:t>美元参加游戏。并指定硬币的正面或背面。若赌对，当硬币的正面向上，可得</a:t>
            </a:r>
            <a:r>
              <a:rPr lang="en-US" altLang="zh-CN" sz="2000" dirty="0">
                <a:latin typeface="+mn-ea"/>
              </a:rPr>
              <a:t>1.50</a:t>
            </a:r>
            <a:r>
              <a:rPr lang="zh-CN" altLang="en-US" sz="2000" dirty="0">
                <a:latin typeface="+mn-ea"/>
              </a:rPr>
              <a:t>美元；若硬币的背面向上，可得</a:t>
            </a:r>
            <a:r>
              <a:rPr lang="en-US" altLang="zh-CN" sz="2000" dirty="0">
                <a:latin typeface="+mn-ea"/>
              </a:rPr>
              <a:t>2.50</a:t>
            </a:r>
            <a:r>
              <a:rPr lang="zh-CN" altLang="en-US" sz="2000" dirty="0">
                <a:latin typeface="+mn-ea"/>
              </a:rPr>
              <a:t>美元。</a:t>
            </a:r>
            <a:endParaRPr lang="en-US" altLang="zh-CN" sz="2000" dirty="0">
              <a:latin typeface="+mn-ea"/>
            </a:endParaRPr>
          </a:p>
          <a:p>
            <a:pPr>
              <a:lnSpc>
                <a:spcPct val="150000"/>
              </a:lnSpc>
              <a:spcBef>
                <a:spcPct val="50000"/>
              </a:spcBef>
            </a:pPr>
            <a:r>
              <a:rPr kumimoji="1" lang="zh-CN" altLang="en-US" sz="2000" b="1" dirty="0">
                <a:latin typeface="黑体" panose="02010609060101010101" pitchFamily="49" charset="-122"/>
              </a:rPr>
              <a:t>问</a:t>
            </a:r>
            <a:r>
              <a:rPr kumimoji="1" lang="zh-CN" altLang="en-US" sz="2000" dirty="0">
                <a:latin typeface="黑体" panose="02010609060101010101" pitchFamily="49" charset="-122"/>
              </a:rPr>
              <a:t>：决策者如何决策？</a:t>
            </a:r>
            <a:endParaRPr kumimoji="1" lang="en-US" altLang="zh-CN" sz="2000" dirty="0">
              <a:latin typeface="黑体" panose="02010609060101010101" pitchFamily="49" charset="-122"/>
            </a:endParaRPr>
          </a:p>
        </p:txBody>
      </p:sp>
      <p:sp>
        <p:nvSpPr>
          <p:cNvPr id="17" name="矩形 16"/>
          <p:cNvSpPr/>
          <p:nvPr/>
        </p:nvSpPr>
        <p:spPr>
          <a:xfrm>
            <a:off x="2153488" y="1472826"/>
            <a:ext cx="7666789" cy="193899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rPr>
              <a:t>决策是</a:t>
            </a:r>
            <a:r>
              <a:rPr lang="zh-CN" altLang="en-US" sz="2000" dirty="0">
                <a:solidFill>
                  <a:srgbClr val="FF0000"/>
                </a:solidFill>
                <a:latin typeface="+mn-ea"/>
              </a:rPr>
              <a:t>分配资源的过程</a:t>
            </a:r>
          </a:p>
          <a:p>
            <a:pPr marL="800100" lvl="1" indent="-342900">
              <a:lnSpc>
                <a:spcPct val="150000"/>
              </a:lnSpc>
              <a:buFont typeface="Arial" panose="020B0604020202020204" pitchFamily="34" charset="0"/>
              <a:buChar char="•"/>
            </a:pPr>
            <a:r>
              <a:rPr lang="zh-CN" altLang="en-US" sz="2000" dirty="0">
                <a:latin typeface="+mn-ea"/>
              </a:rPr>
              <a:t>结果是</a:t>
            </a:r>
            <a:r>
              <a:rPr lang="zh-CN" altLang="en-US" sz="2000" dirty="0">
                <a:solidFill>
                  <a:srgbClr val="FF0000"/>
                </a:solidFill>
                <a:latin typeface="+mn-ea"/>
              </a:rPr>
              <a:t>决策的效果</a:t>
            </a:r>
          </a:p>
          <a:p>
            <a:pPr marL="800100" lvl="1" indent="-342900">
              <a:lnSpc>
                <a:spcPct val="150000"/>
              </a:lnSpc>
              <a:buFont typeface="Arial" panose="020B0604020202020204" pitchFamily="34" charset="0"/>
              <a:buChar char="•"/>
            </a:pPr>
            <a:r>
              <a:rPr lang="zh-CN" altLang="en-US" sz="2000" dirty="0">
                <a:latin typeface="+mn-ea"/>
              </a:rPr>
              <a:t>如果决策在制定时是最佳选择，这个决策就是一个好决策。如果决策者达到了预期目标，我们说他得到了理想的结果。</a:t>
            </a:r>
          </a:p>
        </p:txBody>
      </p:sp>
      <p:sp>
        <p:nvSpPr>
          <p:cNvPr id="2" name="矩形 1"/>
          <p:cNvSpPr/>
          <p:nvPr/>
        </p:nvSpPr>
        <p:spPr>
          <a:xfrm>
            <a:off x="1639134" y="3411821"/>
            <a:ext cx="3454792" cy="581057"/>
          </a:xfrm>
          <a:prstGeom prst="rect">
            <a:avLst/>
          </a:prstGeom>
        </p:spPr>
        <p:txBody>
          <a:bodyPr wrap="none">
            <a:spAutoFit/>
          </a:bodyPr>
          <a:lstStyle/>
          <a:p>
            <a:pPr marL="800100" lvl="1" indent="-342900">
              <a:lnSpc>
                <a:spcPct val="150000"/>
              </a:lnSpc>
              <a:buFont typeface="Wingdings" panose="05000000000000000000" pitchFamily="2" charset="2"/>
              <a:buChar char="Ø"/>
            </a:pPr>
            <a:r>
              <a:rPr lang="zh-CN" altLang="en-US" sz="2400" dirty="0">
                <a:solidFill>
                  <a:srgbClr val="FF0000"/>
                </a:solidFill>
                <a:latin typeface="+mn-ea"/>
              </a:rPr>
              <a:t>举例：抛硬币游戏</a:t>
            </a:r>
          </a:p>
        </p:txBody>
      </p:sp>
      <p:pic>
        <p:nvPicPr>
          <p:cNvPr id="11" name="Picture 6" descr="c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975" y="4176049"/>
            <a:ext cx="17907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
            <a:extLst>
              <a:ext uri="{FF2B5EF4-FFF2-40B4-BE49-F238E27FC236}">
                <a16:creationId xmlns:a16="http://schemas.microsoft.com/office/drawing/2014/main" id="{0F37449F-92FF-44ED-B6FE-E993D94F4A5F}"/>
              </a:ext>
            </a:extLst>
          </p:cNvPr>
          <p:cNvSpPr txBox="1">
            <a:spLocks/>
          </p:cNvSpPr>
          <p:nvPr/>
        </p:nvSpPr>
        <p:spPr>
          <a:xfrm>
            <a:off x="1038225" y="284321"/>
            <a:ext cx="3569058" cy="50386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决策的概念与特征</a:t>
            </a:r>
          </a:p>
        </p:txBody>
      </p:sp>
    </p:spTree>
    <p:extLst>
      <p:ext uri="{BB962C8B-B14F-4D97-AF65-F5344CB8AC3E}">
        <p14:creationId xmlns:p14="http://schemas.microsoft.com/office/powerpoint/2010/main" val="332991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 grpId="0"/>
    </p:bldLst>
  </p:timing>
</p:sld>
</file>

<file path=ppt/theme/theme1.xml><?xml version="1.0" encoding="utf-8"?>
<a:theme xmlns:a="http://schemas.openxmlformats.org/drawingml/2006/main" name="3">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黑体"/>
        <a:ea typeface="黑体"/>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 id="{418C94F1-FEC2-4CEB-9B7A-63B7A69EC208}" vid="{1050C315-8529-458D-A011-501E7C2D133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2575</TotalTime>
  <Words>7630</Words>
  <Application>Microsoft Office PowerPoint</Application>
  <PresentationFormat>宽屏</PresentationFormat>
  <Paragraphs>1116</Paragraphs>
  <Slides>86</Slides>
  <Notes>0</Notes>
  <HiddenSlides>0</HiddenSlides>
  <MMClips>4</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103" baseType="lpstr">
      <vt:lpstr>Adobe Myungjo Std M</vt:lpstr>
      <vt:lpstr>-apple-system</vt:lpstr>
      <vt:lpstr>Arial Unicode MS</vt:lpstr>
      <vt:lpstr>等线</vt:lpstr>
      <vt:lpstr>黑体</vt:lpstr>
      <vt:lpstr>华文楷体</vt:lpstr>
      <vt:lpstr>宋体</vt:lpstr>
      <vt:lpstr>微软雅黑</vt:lpstr>
      <vt:lpstr>Arial</vt:lpstr>
      <vt:lpstr>Cambria Math</vt:lpstr>
      <vt:lpstr>Tahoma</vt:lpstr>
      <vt:lpstr>Times New Roman</vt:lpstr>
      <vt:lpstr>Verdana</vt:lpstr>
      <vt:lpstr>Wingdings</vt:lpstr>
      <vt:lpstr>3</vt:lpstr>
      <vt:lpstr>Visio</vt:lpstr>
      <vt:lpstr>Equation</vt:lpstr>
      <vt:lpstr>PowerPoint 演示文稿</vt:lpstr>
      <vt:lpstr>模块三：  系统决策分析(一)  决策分析方法导论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风险性决策分析的两种基本方法</vt:lpstr>
      <vt:lpstr>PowerPoint 演示文稿</vt:lpstr>
      <vt:lpstr>PowerPoint 演示文稿</vt:lpstr>
      <vt:lpstr>PowerPoint 演示文稿</vt:lpstr>
      <vt:lpstr>PowerPoint 演示文稿</vt:lpstr>
      <vt:lpstr>(2) 计算各种行动方案的益损期望值，并标在相应状态节点上方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囚徒困境：稳定性分析</vt:lpstr>
      <vt:lpstr>PowerPoint 演示文稿</vt:lpstr>
      <vt:lpstr>稳定性分析之一——理性稳定（rational stable）</vt:lpstr>
      <vt:lpstr>PowerPoint 演示文稿</vt:lpstr>
      <vt:lpstr>PowerPoint 演示文稿</vt:lpstr>
      <vt:lpstr>PowerPoint 演示文稿</vt:lpstr>
      <vt:lpstr>PowerPoint 演示文稿</vt:lpstr>
      <vt:lpstr>PowerPoint 演示文稿</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张若冰</dc:creator>
  <cp:lastModifiedBy>jgb</cp:lastModifiedBy>
  <cp:revision>292</cp:revision>
  <cp:lastPrinted>2017-09-26T11:14:02Z</cp:lastPrinted>
  <dcterms:created xsi:type="dcterms:W3CDTF">2017-09-22T12:29:02Z</dcterms:created>
  <dcterms:modified xsi:type="dcterms:W3CDTF">2022-04-25T00:08:06Z</dcterms:modified>
</cp:coreProperties>
</file>